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Lst>
  <p:sldSz cy="6858000" cx="9902825"/>
  <p:notesSz cx="6858000" cy="9144000"/>
  <p:embeddedFontLst>
    <p:embeddedFont>
      <p:font typeface="Cambria Math"/>
      <p:regular r:id="rId1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4">
          <p15:clr>
            <a:srgbClr val="A4A3A4"/>
          </p15:clr>
        </p15:guide>
        <p15:guide id="2" orient="horz" pos="1023">
          <p15:clr>
            <a:srgbClr val="A4A3A4"/>
          </p15:clr>
        </p15:guide>
        <p15:guide id="3" pos="3119">
          <p15:clr>
            <a:srgbClr val="A4A3A4"/>
          </p15:clr>
        </p15:guide>
      </p15:sldGuideLst>
    </p:ext>
    <p:ext uri="GoogleSlidesCustomDataVersion2">
      <go:slidesCustomData xmlns:go="http://customooxmlschemas.google.com/" r:id="rId158" roundtripDataSignature="AMtx7mjnEVTSylb3SW/RHvsEs7vSb6dL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66D392-4A3F-471D-9AD8-062A47AE786A}">
  <a:tblStyle styleId="{2566D392-4A3F-471D-9AD8-062A47AE786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6CB43E7-59AA-4933-8ED0-0A7E239888A3}" styleName="Table_1">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D806ADB-B888-4CDF-AFBA-31ED1E22A364}"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94" orient="horz"/>
        <p:guide pos="1023" orient="horz"/>
        <p:guide pos="311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customschemas.google.com/relationships/presentationmetadata" Target="metadata"/><Relationship Id="rId157" Type="http://schemas.openxmlformats.org/officeDocument/2006/relationships/font" Target="fonts/CambriaMath-regular.fntdata"/><Relationship Id="rId156" Type="http://schemas.openxmlformats.org/officeDocument/2006/relationships/slide" Target="slides/slide150.xml"/><Relationship Id="rId155" Type="http://schemas.openxmlformats.org/officeDocument/2006/relationships/slide" Target="slides/slide14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kds\Desktop\&#49688;&#54617;&#48177;&#50629;&#52572;&#5133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ko-KR" dirty="0" err="1"/>
              <a:t>Đồ</a:t>
            </a:r>
            <a:r>
              <a:rPr lang="en-US" altLang="ko-KR" dirty="0"/>
              <a:t> </a:t>
            </a:r>
            <a:r>
              <a:rPr lang="en-US" altLang="ko-KR" dirty="0" err="1"/>
              <a:t>thị</a:t>
            </a:r>
            <a:r>
              <a:rPr lang="en-US" altLang="ko-KR" dirty="0"/>
              <a:t> </a:t>
            </a:r>
            <a:r>
              <a:rPr lang="en-US" altLang="ko-KR" dirty="0" err="1"/>
              <a:t>hàm</a:t>
            </a:r>
            <a:r>
              <a:rPr lang="en-US" altLang="ko-KR" dirty="0"/>
              <a:t> Sigmoid</a:t>
            </a:r>
            <a:endParaRPr lang="ko-KR"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001"/>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[수학백업최종.xlsx]로그상수_로지스틱회귀!$E$44:$E$64</c:f>
              <c:numCache>
                <c:formatCode>General</c:formatCode>
                <c:ptCount val="21"/>
                <c:pt idx="0">
                  <c:v>-1</c:v>
                </c:pt>
                <c:pt idx="1">
                  <c:v>-0.9</c:v>
                </c:pt>
                <c:pt idx="2">
                  <c:v>-0.8</c:v>
                </c:pt>
                <c:pt idx="3">
                  <c:v>-0.7</c:v>
                </c:pt>
                <c:pt idx="4">
                  <c:v>-0.6</c:v>
                </c:pt>
                <c:pt idx="5">
                  <c:v>-0.5</c:v>
                </c:pt>
                <c:pt idx="6">
                  <c:v>-0.4</c:v>
                </c:pt>
                <c:pt idx="7">
                  <c:v>-0.3</c:v>
                </c:pt>
                <c:pt idx="8">
                  <c:v>-0.2</c:v>
                </c:pt>
                <c:pt idx="9">
                  <c:v>-0.1</c:v>
                </c:pt>
                <c:pt idx="10">
                  <c:v>0</c:v>
                </c:pt>
                <c:pt idx="11">
                  <c:v>0.1</c:v>
                </c:pt>
                <c:pt idx="12">
                  <c:v>0.2</c:v>
                </c:pt>
                <c:pt idx="13">
                  <c:v>0.3</c:v>
                </c:pt>
                <c:pt idx="14">
                  <c:v>0.4</c:v>
                </c:pt>
                <c:pt idx="15">
                  <c:v>0.5</c:v>
                </c:pt>
                <c:pt idx="16">
                  <c:v>0.6</c:v>
                </c:pt>
                <c:pt idx="17">
                  <c:v>0.7</c:v>
                </c:pt>
                <c:pt idx="18">
                  <c:v>0.8</c:v>
                </c:pt>
                <c:pt idx="19">
                  <c:v>0.9</c:v>
                </c:pt>
                <c:pt idx="20">
                  <c:v>1</c:v>
                </c:pt>
              </c:numCache>
            </c:numRef>
          </c:xVal>
          <c:yVal>
            <c:numRef>
              <c:f>[수학백업최종.xlsx]로그상수_로지스틱회귀!$F$44:$F$64</c:f>
              <c:numCache>
                <c:formatCode>General</c:formatCode>
                <c:ptCount val="21"/>
                <c:pt idx="0">
                  <c:v>3.7200759760208356E-44</c:v>
                </c:pt>
                <c:pt idx="1">
                  <c:v>8.1940126239905147E-40</c:v>
                </c:pt>
                <c:pt idx="2">
                  <c:v>1.8048513878454153E-35</c:v>
                </c:pt>
                <c:pt idx="3">
                  <c:v>3.9754497359086468E-31</c:v>
                </c:pt>
                <c:pt idx="4">
                  <c:v>8.75651076269652E-27</c:v>
                </c:pt>
                <c:pt idx="5">
                  <c:v>1.9287498479639181E-22</c:v>
                </c:pt>
                <c:pt idx="6">
                  <c:v>4.2483542552915889E-18</c:v>
                </c:pt>
                <c:pt idx="7">
                  <c:v>9.3576229688392989E-14</c:v>
                </c:pt>
                <c:pt idx="8">
                  <c:v>2.0611536181902037E-9</c:v>
                </c:pt>
                <c:pt idx="9">
                  <c:v>4.5397868702434395E-5</c:v>
                </c:pt>
                <c:pt idx="10">
                  <c:v>0.5</c:v>
                </c:pt>
                <c:pt idx="11">
                  <c:v>0.99995460213129761</c:v>
                </c:pt>
                <c:pt idx="12">
                  <c:v>0.99999999793884631</c:v>
                </c:pt>
                <c:pt idx="13">
                  <c:v>0.99999999999990652</c:v>
                </c:pt>
                <c:pt idx="14">
                  <c:v>1</c:v>
                </c:pt>
                <c:pt idx="15">
                  <c:v>1</c:v>
                </c:pt>
                <c:pt idx="16">
                  <c:v>1</c:v>
                </c:pt>
                <c:pt idx="17">
                  <c:v>1</c:v>
                </c:pt>
                <c:pt idx="18">
                  <c:v>1</c:v>
                </c:pt>
                <c:pt idx="19">
                  <c:v>1</c:v>
                </c:pt>
                <c:pt idx="20">
                  <c:v>1</c:v>
                </c:pt>
              </c:numCache>
            </c:numRef>
          </c:yVal>
          <c:smooth val="0"/>
          <c:extLst>
            <c:ext xmlns:c16="http://schemas.microsoft.com/office/drawing/2014/chart" uri="{C3380CC4-5D6E-409C-BE32-E72D297353CC}">
              <c16:uniqueId val="{00000000-BA63-448D-9592-7A8226568694}"/>
            </c:ext>
          </c:extLst>
        </c:ser>
        <c:dLbls>
          <c:showLegendKey val="0"/>
          <c:showVal val="0"/>
          <c:showCatName val="0"/>
          <c:showSerName val="0"/>
          <c:showPercent val="0"/>
          <c:showBubbleSize val="0"/>
        </c:dLbls>
        <c:axId val="228095392"/>
        <c:axId val="228095000"/>
      </c:scatterChart>
      <c:valAx>
        <c:axId val="228095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001"/>
          </a:p>
        </c:txPr>
        <c:crossAx val="228095000"/>
        <c:crosses val="autoZero"/>
        <c:crossBetween val="midCat"/>
      </c:valAx>
      <c:valAx>
        <c:axId val="228095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001"/>
          </a:p>
        </c:txPr>
        <c:crossAx val="2280953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001"/>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notes"/>
          <p:cNvSpPr/>
          <p:nvPr>
            <p:ph idx="2" type="sldImg"/>
          </p:nvPr>
        </p:nvSpPr>
        <p:spPr>
          <a:xfrm>
            <a:off x="182563" y="539750"/>
            <a:ext cx="6527800" cy="452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1:notes"/>
          <p:cNvSpPr txBox="1"/>
          <p:nvPr>
            <p:ph idx="1" type="body"/>
          </p:nvPr>
        </p:nvSpPr>
        <p:spPr>
          <a:xfrm>
            <a:off x="679768" y="5376929"/>
            <a:ext cx="5438140" cy="38052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”it" được thay thế thành tên người dùng tùy thuộc vào máy tính.</a:t>
            </a:r>
            <a:br>
              <a:rPr lang="en-US" sz="1200">
                <a:solidFill>
                  <a:srgbClr val="262626"/>
                </a:solidFill>
                <a:latin typeface="Arial"/>
                <a:ea typeface="Arial"/>
                <a:cs typeface="Arial"/>
                <a:sym typeface="Arial"/>
              </a:rPr>
            </a:br>
            <a:endParaRPr sz="1200">
              <a:solidFill>
                <a:srgbClr val="262626"/>
              </a:solidFill>
              <a:latin typeface="Arial"/>
              <a:ea typeface="Arial"/>
              <a:cs typeface="Arial"/>
              <a:sym typeface="Arial"/>
            </a:endParaRPr>
          </a:p>
        </p:txBody>
      </p:sp>
      <p:sp>
        <p:nvSpPr>
          <p:cNvPr id="290" name="Google Shape;29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6" name="Google Shape;2466;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67" name="Google Shape;2467;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p10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9" name="Google Shape;2479;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480" name="Google Shape;2480;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7" name="Google Shape;2487;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88" name="Google Shape;2488;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7" name="Google Shape;2507;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08" name="Google Shape;2508;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6" name="Google Shape;2546;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Continues on the next page</a:t>
            </a:r>
            <a:endParaRPr/>
          </a:p>
        </p:txBody>
      </p:sp>
      <p:sp>
        <p:nvSpPr>
          <p:cNvPr id="2547" name="Google Shape;2547;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8" name="Google Shape;2558;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Continues on the next page</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59" name="Google Shape;2559;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2" name="Google Shape;2582;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83" name="Google Shape;2583;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p10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6" name="Google Shape;2596;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597" name="Google Shape;2597;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4" name="Google Shape;2604;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05" name="Google Shape;2605;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9" name="Google Shape;2619;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20" name="Google Shape;2620;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5" name="Google Shape;30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p11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4" name="Google Shape;2654;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655" name="Google Shape;2655;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2" name="Google Shape;2662;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63" name="Google Shape;2663;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4" name="Google Shape;2674;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75" name="Google Shape;2675;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4" name="Google Shape;2684;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85" name="Google Shape;2685;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p1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7" name="Google Shape;2697;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98" name="Google Shape;2698;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8" name="Google Shape;2708;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09" name="Google Shape;2709;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3" name="Google Shape;2723;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24" name="Google Shape;2724;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4" name="Google Shape;2734;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35" name="Google Shape;2735;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6" name="Google Shape;2746;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47" name="Google Shape;2747;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8" name="Google Shape;2758;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59" name="Google Shape;2759;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18" name="Google Shape;31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0" name="Google Shape;2770;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71" name="Google Shape;2771;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p12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2" name="Google Shape;2782;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783" name="Google Shape;2783;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2" name="Google Shape;2792;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93" name="Google Shape;2793;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p12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2" name="Google Shape;2822;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823" name="Google Shape;2823;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2" name="Google Shape;2832;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33" name="Google Shape;2833;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7" name="Google Shape;2847;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48" name="Google Shape;2848;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8" name="Google Shape;2858;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59" name="Google Shape;2859;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p1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7" name="Google Shape;2897;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98" name="Google Shape;2898;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6" name="Shape 2906"/>
        <p:cNvGrpSpPr/>
        <p:nvPr/>
      </p:nvGrpSpPr>
      <p:grpSpPr>
        <a:xfrm>
          <a:off x="0" y="0"/>
          <a:ext cx="0" cy="0"/>
          <a:chOff x="0" y="0"/>
          <a:chExt cx="0" cy="0"/>
        </a:xfrm>
      </p:grpSpPr>
      <p:sp>
        <p:nvSpPr>
          <p:cNvPr id="2907" name="Google Shape;2907;p12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8" name="Google Shape;2908;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909" name="Google Shape;2909;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6" name="Shape 2916"/>
        <p:cNvGrpSpPr/>
        <p:nvPr/>
      </p:nvGrpSpPr>
      <p:grpSpPr>
        <a:xfrm>
          <a:off x="0" y="0"/>
          <a:ext cx="0" cy="0"/>
          <a:chOff x="0" y="0"/>
          <a:chExt cx="0" cy="0"/>
        </a:xfrm>
      </p:grpSpPr>
      <p:sp>
        <p:nvSpPr>
          <p:cNvPr id="2917" name="Google Shape;2917;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8" name="Google Shape;2918;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19" name="Google Shape;2919;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6" name="Google Shape;32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p1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0" name="Google Shape;2930;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31" name="Google Shape;2931;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1" name="Google Shape;2941;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42" name="Google Shape;2942;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p1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4" name="Google Shape;2954;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55" name="Google Shape;2955;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p13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5" name="Google Shape;2965;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966" name="Google Shape;2966;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p1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5" name="Google Shape;2975;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76" name="Google Shape;2976;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p1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7" name="Google Shape;2987;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88" name="Google Shape;2988;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7" name="Shape 2997"/>
        <p:cNvGrpSpPr/>
        <p:nvPr/>
      </p:nvGrpSpPr>
      <p:grpSpPr>
        <a:xfrm>
          <a:off x="0" y="0"/>
          <a:ext cx="0" cy="0"/>
          <a:chOff x="0" y="0"/>
          <a:chExt cx="0" cy="0"/>
        </a:xfrm>
      </p:grpSpPr>
      <p:sp>
        <p:nvSpPr>
          <p:cNvPr id="2998" name="Google Shape;2998;p1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9" name="Google Shape;2999;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00" name="Google Shape;3000;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8" name="Shape 3008"/>
        <p:cNvGrpSpPr/>
        <p:nvPr/>
      </p:nvGrpSpPr>
      <p:grpSpPr>
        <a:xfrm>
          <a:off x="0" y="0"/>
          <a:ext cx="0" cy="0"/>
          <a:chOff x="0" y="0"/>
          <a:chExt cx="0" cy="0"/>
        </a:xfrm>
      </p:grpSpPr>
      <p:sp>
        <p:nvSpPr>
          <p:cNvPr id="3009" name="Google Shape;3009;p13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0" name="Google Shape;3010;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011" name="Google Shape;3011;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8" name="Shape 3018"/>
        <p:cNvGrpSpPr/>
        <p:nvPr/>
      </p:nvGrpSpPr>
      <p:grpSpPr>
        <a:xfrm>
          <a:off x="0" y="0"/>
          <a:ext cx="0" cy="0"/>
          <a:chOff x="0" y="0"/>
          <a:chExt cx="0" cy="0"/>
        </a:xfrm>
      </p:grpSpPr>
      <p:sp>
        <p:nvSpPr>
          <p:cNvPr id="3019" name="Google Shape;3019;p1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0" name="Google Shape;3020;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21" name="Google Shape;3021;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p1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5" name="Google Shape;3035;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36" name="Google Shape;3036;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3" name="Google Shape;34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p1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9" name="Google Shape;3049;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50" name="Google Shape;3050;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9" name="Shape 3059"/>
        <p:cNvGrpSpPr/>
        <p:nvPr/>
      </p:nvGrpSpPr>
      <p:grpSpPr>
        <a:xfrm>
          <a:off x="0" y="0"/>
          <a:ext cx="0" cy="0"/>
          <a:chOff x="0" y="0"/>
          <a:chExt cx="0" cy="0"/>
        </a:xfrm>
      </p:grpSpPr>
      <p:sp>
        <p:nvSpPr>
          <p:cNvPr id="3060" name="Google Shape;3060;p1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1" name="Google Shape;3061;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62" name="Google Shape;3062;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p1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3" name="Google Shape;3073;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74" name="Google Shape;3074;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3" name="Shape 3083"/>
        <p:cNvGrpSpPr/>
        <p:nvPr/>
      </p:nvGrpSpPr>
      <p:grpSpPr>
        <a:xfrm>
          <a:off x="0" y="0"/>
          <a:ext cx="0" cy="0"/>
          <a:chOff x="0" y="0"/>
          <a:chExt cx="0" cy="0"/>
        </a:xfrm>
      </p:grpSpPr>
      <p:sp>
        <p:nvSpPr>
          <p:cNvPr id="3084" name="Google Shape;3084;p14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5" name="Google Shape;3085;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086" name="Google Shape;3086;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3" name="Shape 3093"/>
        <p:cNvGrpSpPr/>
        <p:nvPr/>
      </p:nvGrpSpPr>
      <p:grpSpPr>
        <a:xfrm>
          <a:off x="0" y="0"/>
          <a:ext cx="0" cy="0"/>
          <a:chOff x="0" y="0"/>
          <a:chExt cx="0" cy="0"/>
        </a:xfrm>
      </p:grpSpPr>
      <p:sp>
        <p:nvSpPr>
          <p:cNvPr id="3094" name="Google Shape;3094;p1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5" name="Google Shape;3095;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96" name="Google Shape;3096;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p1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1" name="Google Shape;3141;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42" name="Google Shape;3142;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p14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8" name="Google Shape;3188;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189" name="Google Shape;3189;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p1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8" name="Google Shape;3198;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99" name="Google Shape;3199;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9" name="Shape 3209"/>
        <p:cNvGrpSpPr/>
        <p:nvPr/>
      </p:nvGrpSpPr>
      <p:grpSpPr>
        <a:xfrm>
          <a:off x="0" y="0"/>
          <a:ext cx="0" cy="0"/>
          <a:chOff x="0" y="0"/>
          <a:chExt cx="0" cy="0"/>
        </a:xfrm>
      </p:grpSpPr>
      <p:sp>
        <p:nvSpPr>
          <p:cNvPr id="3210" name="Google Shape;3210;p1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1" name="Google Shape;3211;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12" name="Google Shape;3212;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4" name="Shape 3224"/>
        <p:cNvGrpSpPr/>
        <p:nvPr/>
      </p:nvGrpSpPr>
      <p:grpSpPr>
        <a:xfrm>
          <a:off x="0" y="0"/>
          <a:ext cx="0" cy="0"/>
          <a:chOff x="0" y="0"/>
          <a:chExt cx="0" cy="0"/>
        </a:xfrm>
      </p:grpSpPr>
      <p:sp>
        <p:nvSpPr>
          <p:cNvPr id="3225" name="Google Shape;3225;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6" name="Google Shape;3226;p1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71" name="Google Shape;37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7" name="Google Shape;3237;p1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9" name="Google Shape;37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92" name="Google Shape;39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Hệ thống đại số đề cập đến một tập hợp có cấu trúc đại số vì các phần tử được kết hợp với các tính toán và mối quan hệ khác nhau.</a:t>
            </a:r>
            <a:br>
              <a:rPr b="0" i="0" lang="en-US" sz="1200">
                <a:solidFill>
                  <a:schemeClr val="dk1"/>
                </a:solidFill>
                <a:latin typeface="Malgun Gothic"/>
                <a:ea typeface="Malgun Gothic"/>
                <a:cs typeface="Malgun Gothic"/>
                <a:sym typeface="Malgun Gothic"/>
              </a:rPr>
            </a:br>
            <a:endParaRPr sz="1200">
              <a:solidFill>
                <a:srgbClr val="262626"/>
              </a:solidFill>
              <a:latin typeface="Arial"/>
              <a:ea typeface="Arial"/>
              <a:cs typeface="Arial"/>
              <a:sym typeface="Arial"/>
            </a:endParaRPr>
          </a:p>
        </p:txBody>
      </p:sp>
      <p:sp>
        <p:nvSpPr>
          <p:cNvPr id="402" name="Google Shape;40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5" name="Google Shape;42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3" name="Google Shape;45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6" name="Google Shape;46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85" name="Google Shape;48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06" name="Google Shape;50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28" name="Google Shape;52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75" name="Google Shape;57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12" name="Google Shape;61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622" name="Google Shape;62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639" name="Google Shape;63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653" name="Google Shape;65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3:notes"/>
          <p:cNvSpPr txBox="1"/>
          <p:nvPr>
            <p:ph idx="1" type="body"/>
          </p:nvPr>
        </p:nvSpPr>
        <p:spPr>
          <a:xfrm>
            <a:off x="679768" y="5542373"/>
            <a:ext cx="5438140" cy="36397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Malgun Gothic"/>
              <a:ea typeface="Malgun Gothic"/>
              <a:cs typeface="Malgun Gothic"/>
              <a:sym typeface="Malgun Gothic"/>
            </a:endParaRPr>
          </a:p>
        </p:txBody>
      </p:sp>
      <p:sp>
        <p:nvSpPr>
          <p:cNvPr id="169" name="Google Shape;16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666" name="Google Shape;66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679" name="Google Shape;67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694" name="Google Shape;69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07" name="Google Shape;70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21" name="Google Shape;72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40" name="Google Shape;74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53" name="Google Shape;75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3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768" name="Google Shape;76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78" name="Google Shape;778;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Khoảng cách Euclide giữa điểm A và điểm gốc được biểu thị bằng ∥A∥bằng cách sử dụng ký hiệu ∥, và khoảng cách giữa điểm A và B được viết là ∥A-B∥.</a:t>
            </a:r>
            <a:endParaRPr/>
          </a:p>
          <a:p>
            <a:pPr indent="0" lvl="0" marL="0" marR="0" rtl="0" algn="l">
              <a:lnSpc>
                <a:spcPct val="100000"/>
              </a:lnSpc>
              <a:spcBef>
                <a:spcPts val="0"/>
              </a:spcBef>
              <a:spcAft>
                <a:spcPts val="0"/>
              </a:spcAft>
              <a:buClr>
                <a:srgbClr val="262626"/>
              </a:buClr>
              <a:buSzPts val="1200"/>
              <a:buFont typeface="Arial"/>
              <a:buNone/>
            </a:pP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Hàm tính toán kích thước của một vectơ được gọi là Chuẩn vector, sẽ được thảo luận sau. </a:t>
            </a:r>
            <a:endParaRPr sz="1200">
              <a:solidFill>
                <a:srgbClr val="262626"/>
              </a:solidFill>
              <a:latin typeface="Arial"/>
              <a:ea typeface="Arial"/>
              <a:cs typeface="Arial"/>
              <a:sym typeface="Arial"/>
            </a:endParaRPr>
          </a:p>
        </p:txBody>
      </p:sp>
      <p:sp>
        <p:nvSpPr>
          <p:cNvPr id="806" name="Google Shape;80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86" name="Google Shape;18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21" name="Google Shape;821;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4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867" name="Google Shape;86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77" name="Google Shape;877;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04" name="Google Shape;904;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17" name="Google Shape;917;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31" name="Google Shape;931;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4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943" name="Google Shape;94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3" name="Google Shape;95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54" name="Google Shape;954;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6" name="Google Shape;966;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67" name="Google Shape;967;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14" name="Google Shape;1014;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Cài đặt bộ chương trình Anaconda có bao gồm Python.</a:t>
            </a:r>
            <a:br>
              <a:rPr lang="en-US">
                <a:latin typeface="Arial"/>
                <a:ea typeface="Arial"/>
                <a:cs typeface="Arial"/>
                <a:sym typeface="Arial"/>
              </a:rPr>
            </a:br>
            <a:endParaRPr sz="1200">
              <a:solidFill>
                <a:srgbClr val="262626"/>
              </a:solidFill>
              <a:latin typeface="Arial"/>
              <a:ea typeface="Arial"/>
              <a:cs typeface="Arial"/>
              <a:sym typeface="Arial"/>
            </a:endParaRPr>
          </a:p>
        </p:txBody>
      </p:sp>
      <p:sp>
        <p:nvSpPr>
          <p:cNvPr id="194" name="Google Shape;19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64" name="Google Shape;1064;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78" name="Google Shape;107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08" name="Google Shape;1108;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0" name="Google Shape;115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51" name="Google Shape;1151;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5" name="Google Shape;117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76" name="Google Shape;117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88" name="Google Shape;1288;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9" name="Google Shape;133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40" name="Google Shape;134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3" name="Google Shape;1353;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54" name="Google Shape;1354;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5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399" name="Google Shape;1399;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8" name="Google Shape;140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09" name="Google Shape;1409;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Anaconda là một bộ chương trình cung cấp nền tảng ngôn ngữ lập trình Python và R cho khoa học máy tính (khoa học dữ liệu, chương trình ứng dụng cho học máy, xử lý dữ liệu quy mô lớn, phân tích dự đoán, v.v.) để đơn giản hóa việc quản lý và chia sẻ gói dữ liệu.</a:t>
            </a:r>
            <a:endParaRPr sz="1200">
              <a:solidFill>
                <a:srgbClr val="262626"/>
              </a:solidFill>
              <a:latin typeface="Arial"/>
              <a:ea typeface="Arial"/>
              <a:cs typeface="Arial"/>
              <a:sym typeface="Arial"/>
            </a:endParaRPr>
          </a:p>
        </p:txBody>
      </p:sp>
      <p:sp>
        <p:nvSpPr>
          <p:cNvPr id="228" name="Google Shape;22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24" name="Google Shape;1424;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5" name="Google Shape;1455;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56" name="Google Shape;1456;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07" name="Google Shape;1507;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4" name="Google Shape;1524;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25" name="Google Shape;1525;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9" name="Google Shape;158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90" name="Google Shape;1590;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0" name="Google Shape;1640;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41" name="Google Shape;1641;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55" name="Google Shape;1655;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6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3" name="Google Shape;1693;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694" name="Google Shape;1694;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3" name="Google Shape;1703;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04" name="Google Shape;1704;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1" name="Google Shape;1721;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22" name="Google Shape;1722;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Giao diện thực tế có thể khác với hướng dẫn.</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2" name="Google Shape;24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4" name="Google Shape;1734;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35" name="Google Shape;1735;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8" name="Google Shape;1748;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49" name="Google Shape;1749;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p7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1" name="Google Shape;1761;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762" name="Google Shape;1762;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1" name="Google Shape;1771;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72" name="Google Shape;1772;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7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7" name="Google Shape;1787;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788" name="Google Shape;1788;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7" name="Google Shape;1797;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98" name="Google Shape;1798;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7" name="Google Shape;1837;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38" name="Google Shape;1838;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p7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3" name="Google Shape;2033;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034" name="Google Shape;2034;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1" name="Google Shape;2041;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42" name="Google Shape;2042;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2" name="Google Shape;2062;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63" name="Google Shape;2063;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Khi chương trình yêu cầu thêm Anaconda vào môi trường PATH, bạn nên xử lý cài đặt sau khi kiểm tra Thêm Anaconda vào biến môi trường PATH của tôi</a:t>
            </a:r>
            <a:r>
              <a:rPr lang="en-US">
                <a:latin typeface="Arial"/>
                <a:ea typeface="Arial"/>
                <a:cs typeface="Arial"/>
                <a:sym typeface="Arial"/>
              </a:rPr>
              <a:t>.</a:t>
            </a:r>
            <a:endParaRPr sz="1200">
              <a:solidFill>
                <a:srgbClr val="262626"/>
              </a:solidFill>
              <a:latin typeface="Arial"/>
              <a:ea typeface="Arial"/>
              <a:cs typeface="Arial"/>
              <a:sym typeface="Arial"/>
            </a:endParaRPr>
          </a:p>
        </p:txBody>
      </p:sp>
      <p:sp>
        <p:nvSpPr>
          <p:cNvPr id="256" name="Google Shape;25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7" name="Google Shape;2077;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78" name="Google Shape;2078;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9" name="Google Shape;2099;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00" name="Google Shape;2100;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p8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2" name="Google Shape;2142;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143" name="Google Shape;2143;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0" name="Google Shape;2150;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51" name="Google Shape;2151;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p8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4" name="Google Shape;2164;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165" name="Google Shape;2165;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2" name="Google Shape;2172;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73" name="Google Shape;2173;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5" name="Google Shape;2195;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96" name="Google Shape;2196;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8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8" name="Google Shape;2218;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219" name="Google Shape;2219;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p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6" name="Google Shape;2226;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27" name="Google Shape;2227;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9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9" name="Google Shape;2259;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260" name="Google Shape;2260;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3" name="Google Shape;27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p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7" name="Google Shape;2267;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68" name="Google Shape;2268;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p9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9" name="Google Shape;2289;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290" name="Google Shape;2290;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7" name="Google Shape;2297;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98" name="Google Shape;2298;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p9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8" name="Google Shape;2328;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329" name="Google Shape;2329;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6" name="Google Shape;2336;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337" name="Google Shape;2337;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3" name="Google Shape;2373;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374" name="Google Shape;2374;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3" name="Google Shape;2403;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04" name="Google Shape;2404;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9" name="Google Shape;2419;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20" name="Google Shape;2420;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6" name="Google Shape;2436;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37" name="Google Shape;2437;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2" name="Google Shape;2452;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53" name="Google Shape;2453;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10" name="Shape 10"/>
        <p:cNvGrpSpPr/>
        <p:nvPr/>
      </p:nvGrpSpPr>
      <p:grpSpPr>
        <a:xfrm>
          <a:off x="0" y="0"/>
          <a:ext cx="0" cy="0"/>
          <a:chOff x="0" y="0"/>
          <a:chExt cx="0" cy="0"/>
        </a:xfrm>
      </p:grpSpPr>
      <p:pic>
        <p:nvPicPr>
          <p:cNvPr id="11" name="Google Shape;11;p153"/>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2" name="Google Shape;12;p153"/>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3" name="Google Shape;13;p153"/>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63" name="Shape 63"/>
        <p:cNvGrpSpPr/>
        <p:nvPr/>
      </p:nvGrpSpPr>
      <p:grpSpPr>
        <a:xfrm>
          <a:off x="0" y="0"/>
          <a:ext cx="0" cy="0"/>
          <a:chOff x="0" y="0"/>
          <a:chExt cx="0" cy="0"/>
        </a:xfrm>
      </p:grpSpPr>
      <p:grpSp>
        <p:nvGrpSpPr>
          <p:cNvPr id="64" name="Google Shape;64;p162"/>
          <p:cNvGrpSpPr/>
          <p:nvPr/>
        </p:nvGrpSpPr>
        <p:grpSpPr>
          <a:xfrm>
            <a:off x="449468" y="1462227"/>
            <a:ext cx="9000714" cy="4500283"/>
            <a:chOff x="578678" y="1445207"/>
            <a:chExt cx="8748000" cy="4136077"/>
          </a:xfrm>
        </p:grpSpPr>
        <p:sp>
          <p:nvSpPr>
            <p:cNvPr id="65" name="Google Shape;65;p162"/>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6" name="Google Shape;66;p162"/>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7" name="Google Shape;67;p162"/>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68" name="Google Shape;68;p162"/>
          <p:cNvGrpSpPr/>
          <p:nvPr/>
        </p:nvGrpSpPr>
        <p:grpSpPr>
          <a:xfrm>
            <a:off x="0" y="1"/>
            <a:ext cx="9902825" cy="999802"/>
            <a:chOff x="0" y="1"/>
            <a:chExt cx="9906000" cy="999802"/>
          </a:xfrm>
        </p:grpSpPr>
        <p:sp>
          <p:nvSpPr>
            <p:cNvPr id="69" name="Google Shape;69;p162"/>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70" name="Google Shape;70;p162"/>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71" name="Google Shape;71;p16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2" name="Google Shape;72;p16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3" name="Google Shape;73;p16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74" name="Google Shape;74;p162"/>
          <p:cNvGrpSpPr/>
          <p:nvPr/>
        </p:nvGrpSpPr>
        <p:grpSpPr>
          <a:xfrm>
            <a:off x="747594" y="2408824"/>
            <a:ext cx="8536863" cy="3303528"/>
            <a:chOff x="747834" y="2129937"/>
            <a:chExt cx="8539600" cy="3303528"/>
          </a:xfrm>
        </p:grpSpPr>
        <p:grpSp>
          <p:nvGrpSpPr>
            <p:cNvPr id="75" name="Google Shape;75;p162"/>
            <p:cNvGrpSpPr/>
            <p:nvPr/>
          </p:nvGrpSpPr>
          <p:grpSpPr>
            <a:xfrm>
              <a:off x="747834" y="2129937"/>
              <a:ext cx="8539600" cy="1267182"/>
              <a:chOff x="805623" y="2423005"/>
              <a:chExt cx="8539600" cy="1267182"/>
            </a:xfrm>
          </p:grpSpPr>
          <p:grpSp>
            <p:nvGrpSpPr>
              <p:cNvPr id="76" name="Google Shape;76;p162"/>
              <p:cNvGrpSpPr/>
              <p:nvPr/>
            </p:nvGrpSpPr>
            <p:grpSpPr>
              <a:xfrm>
                <a:off x="966158" y="2423005"/>
                <a:ext cx="8379065" cy="1267182"/>
                <a:chOff x="1098893" y="2558690"/>
                <a:chExt cx="8379065" cy="1267182"/>
              </a:xfrm>
            </p:grpSpPr>
            <p:sp>
              <p:nvSpPr>
                <p:cNvPr id="77" name="Google Shape;77;p162"/>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8" name="Google Shape;78;p162"/>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9" name="Google Shape;79;p162"/>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0" name="Google Shape;80;p162"/>
            <p:cNvGrpSpPr/>
            <p:nvPr/>
          </p:nvGrpSpPr>
          <p:grpSpPr>
            <a:xfrm>
              <a:off x="747834" y="3559917"/>
              <a:ext cx="8539600" cy="1055714"/>
              <a:chOff x="805623" y="3889855"/>
              <a:chExt cx="8539600" cy="1055714"/>
            </a:xfrm>
          </p:grpSpPr>
          <p:grpSp>
            <p:nvGrpSpPr>
              <p:cNvPr id="81" name="Google Shape;81;p162"/>
              <p:cNvGrpSpPr/>
              <p:nvPr/>
            </p:nvGrpSpPr>
            <p:grpSpPr>
              <a:xfrm>
                <a:off x="958539" y="3889855"/>
                <a:ext cx="8386684" cy="1055714"/>
                <a:chOff x="1098894" y="2558690"/>
                <a:chExt cx="8386684" cy="1055714"/>
              </a:xfrm>
            </p:grpSpPr>
            <p:sp>
              <p:nvSpPr>
                <p:cNvPr id="82" name="Google Shape;82;p162"/>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83" name="Google Shape;83;p162"/>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84" name="Google Shape;84;p162"/>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5" name="Google Shape;85;p162"/>
            <p:cNvGrpSpPr/>
            <p:nvPr/>
          </p:nvGrpSpPr>
          <p:grpSpPr>
            <a:xfrm>
              <a:off x="747834" y="4781836"/>
              <a:ext cx="8539600" cy="651629"/>
              <a:chOff x="805623" y="5143345"/>
              <a:chExt cx="8539600" cy="651629"/>
            </a:xfrm>
          </p:grpSpPr>
          <p:grpSp>
            <p:nvGrpSpPr>
              <p:cNvPr id="86" name="Google Shape;86;p162"/>
              <p:cNvGrpSpPr/>
              <p:nvPr/>
            </p:nvGrpSpPr>
            <p:grpSpPr>
              <a:xfrm>
                <a:off x="966159" y="5143345"/>
                <a:ext cx="8379064" cy="651629"/>
                <a:chOff x="1098894" y="2558690"/>
                <a:chExt cx="8379064" cy="651629"/>
              </a:xfrm>
            </p:grpSpPr>
            <p:sp>
              <p:nvSpPr>
                <p:cNvPr id="87" name="Google Shape;87;p162"/>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8" name="Google Shape;88;p162"/>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9" name="Google Shape;89;p162"/>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90" name="Google Shape;90;p162"/>
          <p:cNvGrpSpPr/>
          <p:nvPr/>
        </p:nvGrpSpPr>
        <p:grpSpPr>
          <a:xfrm>
            <a:off x="589619" y="1588472"/>
            <a:ext cx="6613544" cy="430887"/>
            <a:chOff x="790976" y="1592058"/>
            <a:chExt cx="6615664" cy="430887"/>
          </a:xfrm>
        </p:grpSpPr>
        <p:sp>
          <p:nvSpPr>
            <p:cNvPr id="91" name="Google Shape;91;p162"/>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92" name="Google Shape;92;p162"/>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93" name="Google Shape;93;p162"/>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Toán học trong Khoa học dữ liệu</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94" name="Shape 94"/>
        <p:cNvGrpSpPr/>
        <p:nvPr/>
      </p:nvGrpSpPr>
      <p:grpSpPr>
        <a:xfrm>
          <a:off x="0" y="0"/>
          <a:ext cx="0" cy="0"/>
          <a:chOff x="0" y="0"/>
          <a:chExt cx="0" cy="0"/>
        </a:xfrm>
      </p:grpSpPr>
      <p:grpSp>
        <p:nvGrpSpPr>
          <p:cNvPr id="95" name="Google Shape;95;p163"/>
          <p:cNvGrpSpPr/>
          <p:nvPr/>
        </p:nvGrpSpPr>
        <p:grpSpPr>
          <a:xfrm>
            <a:off x="0" y="1"/>
            <a:ext cx="9902825" cy="999802"/>
            <a:chOff x="0" y="1"/>
            <a:chExt cx="9906000" cy="999802"/>
          </a:xfrm>
        </p:grpSpPr>
        <p:sp>
          <p:nvSpPr>
            <p:cNvPr id="96" name="Google Shape;96;p163"/>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97" name="Google Shape;97;p163"/>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98" name="Google Shape;98;p16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9" name="Google Shape;99;p16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00" name="Google Shape;100;p16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101" name="Google Shape;101;p163"/>
          <p:cNvGrpSpPr/>
          <p:nvPr/>
        </p:nvGrpSpPr>
        <p:grpSpPr>
          <a:xfrm>
            <a:off x="449468" y="1462227"/>
            <a:ext cx="9000714" cy="4500283"/>
            <a:chOff x="449612" y="1219200"/>
            <a:chExt cx="9003600" cy="4500283"/>
          </a:xfrm>
        </p:grpSpPr>
        <p:grpSp>
          <p:nvGrpSpPr>
            <p:cNvPr id="102" name="Google Shape;102;p163"/>
            <p:cNvGrpSpPr/>
            <p:nvPr/>
          </p:nvGrpSpPr>
          <p:grpSpPr>
            <a:xfrm>
              <a:off x="449612" y="1219200"/>
              <a:ext cx="9003600" cy="4500283"/>
              <a:chOff x="578678" y="1445207"/>
              <a:chExt cx="8748000" cy="4136077"/>
            </a:xfrm>
          </p:grpSpPr>
          <p:sp>
            <p:nvSpPr>
              <p:cNvPr id="103" name="Google Shape;103;p163"/>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04" name="Google Shape;104;p163"/>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05" name="Google Shape;105;p163"/>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106" name="Google Shape;106;p163"/>
            <p:cNvGrpSpPr/>
            <p:nvPr/>
          </p:nvGrpSpPr>
          <p:grpSpPr>
            <a:xfrm>
              <a:off x="747834" y="2165797"/>
              <a:ext cx="8539600" cy="1267182"/>
              <a:chOff x="805623" y="2423005"/>
              <a:chExt cx="8539600" cy="1267182"/>
            </a:xfrm>
          </p:grpSpPr>
          <p:grpSp>
            <p:nvGrpSpPr>
              <p:cNvPr id="107" name="Google Shape;107;p163"/>
              <p:cNvGrpSpPr/>
              <p:nvPr/>
            </p:nvGrpSpPr>
            <p:grpSpPr>
              <a:xfrm>
                <a:off x="966158" y="2423005"/>
                <a:ext cx="8379065" cy="1267182"/>
                <a:chOff x="1098893" y="2558690"/>
                <a:chExt cx="8379065" cy="1267182"/>
              </a:xfrm>
            </p:grpSpPr>
            <p:sp>
              <p:nvSpPr>
                <p:cNvPr id="108" name="Google Shape;108;p163"/>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9" name="Google Shape;109;p163"/>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10" name="Google Shape;110;p163"/>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1" name="Google Shape;111;p163"/>
            <p:cNvGrpSpPr/>
            <p:nvPr/>
          </p:nvGrpSpPr>
          <p:grpSpPr>
            <a:xfrm>
              <a:off x="747834" y="3595777"/>
              <a:ext cx="8539600" cy="1876451"/>
              <a:chOff x="805623" y="3889855"/>
              <a:chExt cx="8539600" cy="1876451"/>
            </a:xfrm>
          </p:grpSpPr>
          <p:grpSp>
            <p:nvGrpSpPr>
              <p:cNvPr id="112" name="Google Shape;112;p163"/>
              <p:cNvGrpSpPr/>
              <p:nvPr/>
            </p:nvGrpSpPr>
            <p:grpSpPr>
              <a:xfrm>
                <a:off x="958539" y="3889855"/>
                <a:ext cx="8386684" cy="1876451"/>
                <a:chOff x="1098894" y="2558690"/>
                <a:chExt cx="8386684" cy="1876451"/>
              </a:xfrm>
            </p:grpSpPr>
            <p:sp>
              <p:nvSpPr>
                <p:cNvPr id="113" name="Google Shape;113;p163"/>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14" name="Google Shape;114;p163"/>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15" name="Google Shape;115;p163"/>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6" name="Google Shape;116;p163"/>
            <p:cNvGrpSpPr/>
            <p:nvPr/>
          </p:nvGrpSpPr>
          <p:grpSpPr>
            <a:xfrm>
              <a:off x="589808" y="1345444"/>
              <a:ext cx="6615664" cy="430887"/>
              <a:chOff x="790976" y="1592058"/>
              <a:chExt cx="6615664" cy="430887"/>
            </a:xfrm>
          </p:grpSpPr>
          <p:sp>
            <p:nvSpPr>
              <p:cNvPr id="117" name="Google Shape;117;p163"/>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118" name="Google Shape;118;p163"/>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9" name="Google Shape;119;p163"/>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Toán học trong Khoa học dữ liệu</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20" name="Shape 120"/>
        <p:cNvGrpSpPr/>
        <p:nvPr/>
      </p:nvGrpSpPr>
      <p:grpSpPr>
        <a:xfrm>
          <a:off x="0" y="0"/>
          <a:ext cx="0" cy="0"/>
          <a:chOff x="0" y="0"/>
          <a:chExt cx="0" cy="0"/>
        </a:xfrm>
      </p:grpSpPr>
      <p:sp>
        <p:nvSpPr>
          <p:cNvPr id="121" name="Google Shape;121;p164"/>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2" name="Google Shape;122;p164"/>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3" name="Google Shape;123;p164"/>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pic>
        <p:nvPicPr>
          <p:cNvPr id="124" name="Google Shape;124;p164"/>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5" name="Google Shape;125;p16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6" name="Google Shape;126;p16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7" name="Google Shape;127;p16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128" name="Google Shape;128;p164"/>
          <p:cNvGrpSpPr/>
          <p:nvPr/>
        </p:nvGrpSpPr>
        <p:grpSpPr>
          <a:xfrm>
            <a:off x="0" y="1"/>
            <a:ext cx="9902825" cy="999802"/>
            <a:chOff x="0" y="1"/>
            <a:chExt cx="9906000" cy="999802"/>
          </a:xfrm>
        </p:grpSpPr>
        <p:sp>
          <p:nvSpPr>
            <p:cNvPr id="129" name="Google Shape;129;p164"/>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30" name="Google Shape;130;p164"/>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31" name="Google Shape;131;p164"/>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Toán học trong Khoa học dữ liệu</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32" name="Shape 132"/>
        <p:cNvGrpSpPr/>
        <p:nvPr/>
      </p:nvGrpSpPr>
      <p:grpSpPr>
        <a:xfrm>
          <a:off x="0" y="0"/>
          <a:ext cx="0" cy="0"/>
          <a:chOff x="0" y="0"/>
          <a:chExt cx="0" cy="0"/>
        </a:xfrm>
      </p:grpSpPr>
      <p:cxnSp>
        <p:nvCxnSpPr>
          <p:cNvPr id="133" name="Google Shape;133;p16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34" name="Google Shape;134;p16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5" name="Google Shape;135;p16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cxnSp>
        <p:nvCxnSpPr>
          <p:cNvPr id="136" name="Google Shape;136;p165"/>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7" name="Google Shape;137;p165"/>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Toán học trong Khoa học dữ liệu</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8" name="Shape 138"/>
        <p:cNvGrpSpPr/>
        <p:nvPr/>
      </p:nvGrpSpPr>
      <p:grpSpPr>
        <a:xfrm>
          <a:off x="0" y="0"/>
          <a:ext cx="0" cy="0"/>
          <a:chOff x="0" y="0"/>
          <a:chExt cx="0" cy="0"/>
        </a:xfrm>
      </p:grpSpPr>
      <p:pic>
        <p:nvPicPr>
          <p:cNvPr id="139" name="Google Shape;139;p166"/>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0" name="Google Shape;140;p166"/>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41" name="Google Shape;141;p166"/>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42" name="Shape 142"/>
        <p:cNvGrpSpPr/>
        <p:nvPr/>
      </p:nvGrpSpPr>
      <p:grpSpPr>
        <a:xfrm>
          <a:off x="0" y="0"/>
          <a:ext cx="0" cy="0"/>
          <a:chOff x="0" y="0"/>
          <a:chExt cx="0" cy="0"/>
        </a:xfrm>
      </p:grpSpPr>
      <p:pic>
        <p:nvPicPr>
          <p:cNvPr id="143" name="Google Shape;143;p167"/>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4" name="Google Shape;144;p167"/>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45" name="Google Shape;145;p167"/>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14" name="Shape 14"/>
        <p:cNvGrpSpPr/>
        <p:nvPr/>
      </p:nvGrpSpPr>
      <p:grpSpPr>
        <a:xfrm>
          <a:off x="0" y="0"/>
          <a:ext cx="0" cy="0"/>
          <a:chOff x="0" y="0"/>
          <a:chExt cx="0" cy="0"/>
        </a:xfrm>
      </p:grpSpPr>
      <p:pic>
        <p:nvPicPr>
          <p:cNvPr id="15" name="Google Shape;15;p154"/>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16" name="Google Shape;16;p15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15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18" name="Google Shape;18;p15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9" name="Shape 19"/>
        <p:cNvGrpSpPr/>
        <p:nvPr/>
      </p:nvGrpSpPr>
      <p:grpSpPr>
        <a:xfrm>
          <a:off x="0" y="0"/>
          <a:ext cx="0" cy="0"/>
          <a:chOff x="0" y="0"/>
          <a:chExt cx="0" cy="0"/>
        </a:xfrm>
      </p:grpSpPr>
      <p:cxnSp>
        <p:nvCxnSpPr>
          <p:cNvPr id="20" name="Google Shape;20;p15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15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15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3" name="Google Shape;23;p155"/>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u="none" cap="none" strike="noStrike">
                <a:solidFill>
                  <a:srgbClr val="7F7F7F"/>
                </a:solidFill>
                <a:latin typeface="Arial"/>
                <a:ea typeface="Arial"/>
                <a:cs typeface="Arial"/>
                <a:sym typeface="Arial"/>
              </a:rPr>
              <a:t>Chương 2. Toán học trong Khoa học dữ liệu</a:t>
            </a:r>
            <a:endParaRPr b="1"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156"/>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6" name="Google Shape;26;p15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7" name="Google Shape;27;p15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8" name="Google Shape;28;p156"/>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29" name="Google Shape;29;p156"/>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Toán học trong Khoa học dữ liệu</a:t>
            </a:r>
            <a:endParaRPr b="1" i="0"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0" name="Shape 30"/>
        <p:cNvGrpSpPr/>
        <p:nvPr/>
      </p:nvGrpSpPr>
      <p:grpSpPr>
        <a:xfrm>
          <a:off x="0" y="0"/>
          <a:ext cx="0" cy="0"/>
          <a:chOff x="0" y="0"/>
          <a:chExt cx="0" cy="0"/>
        </a:xfrm>
      </p:grpSpPr>
      <p:pic>
        <p:nvPicPr>
          <p:cNvPr id="31" name="Google Shape;31;p157"/>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2" name="Google Shape;32;p15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3" name="Google Shape;33;p15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4" name="Google Shape;34;p157"/>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35" name="Google Shape;35;p157"/>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Toán học trong Khoa học dữ liệu</a:t>
            </a:r>
            <a:endParaRPr b="1" i="0"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able of Contents">
  <p:cSld name="7_Table of Contents">
    <p:spTree>
      <p:nvGrpSpPr>
        <p:cNvPr id="36" name="Shape 36"/>
        <p:cNvGrpSpPr/>
        <p:nvPr/>
      </p:nvGrpSpPr>
      <p:grpSpPr>
        <a:xfrm>
          <a:off x="0" y="0"/>
          <a:ext cx="0" cy="0"/>
          <a:chOff x="0" y="0"/>
          <a:chExt cx="0" cy="0"/>
        </a:xfrm>
      </p:grpSpPr>
      <p:pic>
        <p:nvPicPr>
          <p:cNvPr id="37" name="Google Shape;37;p158"/>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8" name="Google Shape;38;p15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9" name="Google Shape;39;p15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0" name="Google Shape;40;p15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41" name="Google Shape;41;p158"/>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Toán học trong Khoa học dữ liệu</a:t>
            </a:r>
            <a:endParaRPr b="1" i="0" sz="900">
              <a:solidFill>
                <a:srgbClr val="7F7F7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42" name="Shape 42"/>
        <p:cNvGrpSpPr/>
        <p:nvPr/>
      </p:nvGrpSpPr>
      <p:grpSpPr>
        <a:xfrm>
          <a:off x="0" y="0"/>
          <a:ext cx="0" cy="0"/>
          <a:chOff x="0" y="0"/>
          <a:chExt cx="0" cy="0"/>
        </a:xfrm>
      </p:grpSpPr>
      <p:sp>
        <p:nvSpPr>
          <p:cNvPr id="43" name="Google Shape;43;p159"/>
          <p:cNvSpPr txBox="1"/>
          <p:nvPr/>
        </p:nvSpPr>
        <p:spPr>
          <a:xfrm>
            <a:off x="5591825" y="6347711"/>
            <a:ext cx="3165931"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b="1" i="0" lang="en-US" sz="1100">
                <a:solidFill>
                  <a:srgbClr val="7F7F7F"/>
                </a:solidFill>
                <a:latin typeface="Arial"/>
                <a:ea typeface="Arial"/>
                <a:cs typeface="Arial"/>
                <a:sym typeface="Arial"/>
              </a:rPr>
              <a:t>Chương 2. Toán học trong Khoa học dữ liệu</a:t>
            </a:r>
            <a:endParaRPr b="1" i="0" sz="1100">
              <a:solidFill>
                <a:srgbClr val="7F7F7F"/>
              </a:solidFill>
              <a:latin typeface="Arial"/>
              <a:ea typeface="Arial"/>
              <a:cs typeface="Arial"/>
              <a:sym typeface="Arial"/>
            </a:endParaRPr>
          </a:p>
        </p:txBody>
      </p:sp>
      <p:sp>
        <p:nvSpPr>
          <p:cNvPr id="44" name="Google Shape;44;p159"/>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45" name="Shape 45"/>
        <p:cNvGrpSpPr/>
        <p:nvPr/>
      </p:nvGrpSpPr>
      <p:grpSpPr>
        <a:xfrm>
          <a:off x="0" y="0"/>
          <a:ext cx="0" cy="0"/>
          <a:chOff x="0" y="0"/>
          <a:chExt cx="0" cy="0"/>
        </a:xfrm>
      </p:grpSpPr>
      <p:pic>
        <p:nvPicPr>
          <p:cNvPr id="46" name="Google Shape;46;p160"/>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7" name="Google Shape;47;p160"/>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48" name="Google Shape;48;p160"/>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9" name="Google Shape;49;p160"/>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50" name="Google Shape;50;p160"/>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51" name="Shape 51"/>
        <p:cNvGrpSpPr/>
        <p:nvPr/>
      </p:nvGrpSpPr>
      <p:grpSpPr>
        <a:xfrm>
          <a:off x="0" y="0"/>
          <a:ext cx="0" cy="0"/>
          <a:chOff x="0" y="0"/>
          <a:chExt cx="0" cy="0"/>
        </a:xfrm>
      </p:grpSpPr>
      <p:cxnSp>
        <p:nvCxnSpPr>
          <p:cNvPr id="52" name="Google Shape;52;p16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53" name="Google Shape;53;p16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4" name="Google Shape;54;p16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55" name="Google Shape;55;p161"/>
          <p:cNvGrpSpPr/>
          <p:nvPr/>
        </p:nvGrpSpPr>
        <p:grpSpPr>
          <a:xfrm>
            <a:off x="0" y="1"/>
            <a:ext cx="9902825" cy="999802"/>
            <a:chOff x="0" y="1"/>
            <a:chExt cx="9906000" cy="999802"/>
          </a:xfrm>
        </p:grpSpPr>
        <p:sp>
          <p:nvSpPr>
            <p:cNvPr id="56" name="Google Shape;56;p161"/>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7" name="Google Shape;57;p161"/>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58" name="Google Shape;58;p161"/>
          <p:cNvGrpSpPr/>
          <p:nvPr/>
        </p:nvGrpSpPr>
        <p:grpSpPr>
          <a:xfrm>
            <a:off x="449855" y="1251376"/>
            <a:ext cx="9015111" cy="4993976"/>
            <a:chOff x="578678" y="1436154"/>
            <a:chExt cx="8748000" cy="4993976"/>
          </a:xfrm>
        </p:grpSpPr>
        <p:sp>
          <p:nvSpPr>
            <p:cNvPr id="59" name="Google Shape;59;p161"/>
            <p:cNvSpPr/>
            <p:nvPr/>
          </p:nvSpPr>
          <p:spPr>
            <a:xfrm>
              <a:off x="578678" y="1436154"/>
              <a:ext cx="874800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0" name="Google Shape;60;p161"/>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1" name="Google Shape;61;p161"/>
            <p:cNvSpPr/>
            <p:nvPr/>
          </p:nvSpPr>
          <p:spPr>
            <a:xfrm>
              <a:off x="768350" y="1631455"/>
              <a:ext cx="1029652" cy="492443"/>
            </a:xfrm>
            <a:prstGeom prst="rect">
              <a:avLst/>
            </a:prstGeom>
            <a:solidFill>
              <a:srgbClr val="ECEFF6"/>
            </a:solid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grpSp>
      <p:sp>
        <p:nvSpPr>
          <p:cNvPr id="62" name="Google Shape;62;p161"/>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Toán học trong Khoa học dữ liệu</a:t>
            </a:r>
            <a:endParaRPr b="1" i="0" sz="900">
              <a:solidFill>
                <a:srgbClr val="7F7F7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290.png"/><Relationship Id="rId4" Type="http://schemas.openxmlformats.org/officeDocument/2006/relationships/image" Target="../media/image264.png"/><Relationship Id="rId5" Type="http://schemas.openxmlformats.org/officeDocument/2006/relationships/image" Target="../media/image28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278.png"/><Relationship Id="rId4" Type="http://schemas.openxmlformats.org/officeDocument/2006/relationships/image" Target="../media/image261.png"/><Relationship Id="rId5" Type="http://schemas.openxmlformats.org/officeDocument/2006/relationships/image" Target="../media/image273.png"/><Relationship Id="rId6" Type="http://schemas.openxmlformats.org/officeDocument/2006/relationships/image" Target="../media/image282.png"/></Relationships>
</file>

<file path=ppt/slides/_rels/slide103.xml.rels><?xml version="1.0" encoding="UTF-8" standalone="yes"?><Relationships xmlns="http://schemas.openxmlformats.org/package/2006/relationships"><Relationship Id="rId11" Type="http://schemas.openxmlformats.org/officeDocument/2006/relationships/image" Target="../media/image284.png"/><Relationship Id="rId10" Type="http://schemas.openxmlformats.org/officeDocument/2006/relationships/image" Target="../media/image277.png"/><Relationship Id="rId13" Type="http://schemas.openxmlformats.org/officeDocument/2006/relationships/image" Target="../media/image283.png"/><Relationship Id="rId12" Type="http://schemas.openxmlformats.org/officeDocument/2006/relationships/image" Target="../media/image279.png"/><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291.png"/><Relationship Id="rId4" Type="http://schemas.openxmlformats.org/officeDocument/2006/relationships/image" Target="../media/image293.png"/><Relationship Id="rId9" Type="http://schemas.openxmlformats.org/officeDocument/2006/relationships/image" Target="../media/image274.png"/><Relationship Id="rId15" Type="http://schemas.openxmlformats.org/officeDocument/2006/relationships/image" Target="../media/image286.png"/><Relationship Id="rId14" Type="http://schemas.openxmlformats.org/officeDocument/2006/relationships/image" Target="../media/image299.png"/><Relationship Id="rId17" Type="http://schemas.openxmlformats.org/officeDocument/2006/relationships/image" Target="../media/image297.png"/><Relationship Id="rId16" Type="http://schemas.openxmlformats.org/officeDocument/2006/relationships/image" Target="../media/image300.png"/><Relationship Id="rId5" Type="http://schemas.openxmlformats.org/officeDocument/2006/relationships/image" Target="../media/image269.png"/><Relationship Id="rId6" Type="http://schemas.openxmlformats.org/officeDocument/2006/relationships/image" Target="../media/image287.png"/><Relationship Id="rId18" Type="http://schemas.openxmlformats.org/officeDocument/2006/relationships/image" Target="../media/image308.png"/><Relationship Id="rId7" Type="http://schemas.openxmlformats.org/officeDocument/2006/relationships/image" Target="../media/image271.png"/><Relationship Id="rId8" Type="http://schemas.openxmlformats.org/officeDocument/2006/relationships/image" Target="../media/image27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289.png"/><Relationship Id="rId4" Type="http://schemas.openxmlformats.org/officeDocument/2006/relationships/image" Target="../media/image288.png"/><Relationship Id="rId5" Type="http://schemas.openxmlformats.org/officeDocument/2006/relationships/image" Target="../media/image309.png"/><Relationship Id="rId6" Type="http://schemas.openxmlformats.org/officeDocument/2006/relationships/image" Target="../media/image296.png"/><Relationship Id="rId7" Type="http://schemas.openxmlformats.org/officeDocument/2006/relationships/image" Target="../media/image294.png"/><Relationship Id="rId8" Type="http://schemas.openxmlformats.org/officeDocument/2006/relationships/image" Target="../media/image29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302.png"/><Relationship Id="rId4" Type="http://schemas.openxmlformats.org/officeDocument/2006/relationships/image" Target="../media/image305.png"/><Relationship Id="rId5" Type="http://schemas.openxmlformats.org/officeDocument/2006/relationships/image" Target="../media/image29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316.png"/><Relationship Id="rId4" Type="http://schemas.openxmlformats.org/officeDocument/2006/relationships/image" Target="../media/image310.png"/><Relationship Id="rId5" Type="http://schemas.openxmlformats.org/officeDocument/2006/relationships/image" Target="../media/image3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314.png"/><Relationship Id="rId4" Type="http://schemas.openxmlformats.org/officeDocument/2006/relationships/image" Target="../media/image341.png"/><Relationship Id="rId9" Type="http://schemas.openxmlformats.org/officeDocument/2006/relationships/image" Target="../media/image313.png"/><Relationship Id="rId5" Type="http://schemas.openxmlformats.org/officeDocument/2006/relationships/image" Target="../media/image312.png"/><Relationship Id="rId6" Type="http://schemas.openxmlformats.org/officeDocument/2006/relationships/image" Target="../media/image298.png"/><Relationship Id="rId7" Type="http://schemas.openxmlformats.org/officeDocument/2006/relationships/image" Target="../media/image304.png"/><Relationship Id="rId8" Type="http://schemas.openxmlformats.org/officeDocument/2006/relationships/image" Target="../media/image3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3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32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3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317.png"/><Relationship Id="rId4" Type="http://schemas.openxmlformats.org/officeDocument/2006/relationships/image" Target="../media/image32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318.png"/><Relationship Id="rId4" Type="http://schemas.openxmlformats.org/officeDocument/2006/relationships/image" Target="../media/image311.png"/><Relationship Id="rId5" Type="http://schemas.openxmlformats.org/officeDocument/2006/relationships/image" Target="../media/image307.png"/><Relationship Id="rId6" Type="http://schemas.openxmlformats.org/officeDocument/2006/relationships/image" Target="../media/image347.png"/><Relationship Id="rId7" Type="http://schemas.openxmlformats.org/officeDocument/2006/relationships/image" Target="../media/image31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33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37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3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3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327.png"/><Relationship Id="rId4" Type="http://schemas.openxmlformats.org/officeDocument/2006/relationships/image" Target="../media/image326.png"/><Relationship Id="rId9" Type="http://schemas.openxmlformats.org/officeDocument/2006/relationships/image" Target="../media/image324.png"/><Relationship Id="rId5" Type="http://schemas.openxmlformats.org/officeDocument/2006/relationships/image" Target="../media/image335.png"/><Relationship Id="rId6" Type="http://schemas.openxmlformats.org/officeDocument/2006/relationships/image" Target="../media/image329.png"/><Relationship Id="rId7" Type="http://schemas.openxmlformats.org/officeDocument/2006/relationships/image" Target="../media/image322.png"/><Relationship Id="rId8" Type="http://schemas.openxmlformats.org/officeDocument/2006/relationships/image" Target="../media/image32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336.png"/><Relationship Id="rId4" Type="http://schemas.openxmlformats.org/officeDocument/2006/relationships/image" Target="../media/image325.png"/><Relationship Id="rId5" Type="http://schemas.openxmlformats.org/officeDocument/2006/relationships/image" Target="../media/image338.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340.png"/><Relationship Id="rId4" Type="http://schemas.openxmlformats.org/officeDocument/2006/relationships/image" Target="../media/image331.png"/></Relationships>
</file>

<file path=ppt/slides/_rels/slide126.xml.rels><?xml version="1.0" encoding="UTF-8" standalone="yes"?><Relationships xmlns="http://schemas.openxmlformats.org/package/2006/relationships"><Relationship Id="rId11" Type="http://schemas.openxmlformats.org/officeDocument/2006/relationships/image" Target="../media/image368.png"/><Relationship Id="rId10" Type="http://schemas.openxmlformats.org/officeDocument/2006/relationships/image" Target="../media/image333.png"/><Relationship Id="rId13" Type="http://schemas.openxmlformats.org/officeDocument/2006/relationships/image" Target="../media/image343.png"/><Relationship Id="rId12" Type="http://schemas.openxmlformats.org/officeDocument/2006/relationships/image" Target="../media/image339.png"/><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337.png"/><Relationship Id="rId4" Type="http://schemas.openxmlformats.org/officeDocument/2006/relationships/image" Target="../media/image352.png"/><Relationship Id="rId9" Type="http://schemas.openxmlformats.org/officeDocument/2006/relationships/image" Target="../media/image353.png"/><Relationship Id="rId14" Type="http://schemas.openxmlformats.org/officeDocument/2006/relationships/image" Target="../media/image349.png"/><Relationship Id="rId5" Type="http://schemas.openxmlformats.org/officeDocument/2006/relationships/image" Target="../media/image345.png"/><Relationship Id="rId6" Type="http://schemas.openxmlformats.org/officeDocument/2006/relationships/image" Target="../media/image334.png"/><Relationship Id="rId7" Type="http://schemas.openxmlformats.org/officeDocument/2006/relationships/image" Target="../media/image344.png"/><Relationship Id="rId8" Type="http://schemas.openxmlformats.org/officeDocument/2006/relationships/image" Target="../media/image35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34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3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35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362.png"/><Relationship Id="rId4" Type="http://schemas.openxmlformats.org/officeDocument/2006/relationships/image" Target="../media/image36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342.png"/><Relationship Id="rId4" Type="http://schemas.openxmlformats.org/officeDocument/2006/relationships/image" Target="../media/image37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34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354.png"/><Relationship Id="rId4" Type="http://schemas.openxmlformats.org/officeDocument/2006/relationships/image" Target="../media/image356.png"/><Relationship Id="rId5" Type="http://schemas.openxmlformats.org/officeDocument/2006/relationships/image" Target="../media/image3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359.png"/><Relationship Id="rId4" Type="http://schemas.openxmlformats.org/officeDocument/2006/relationships/image" Target="../media/image35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364.png"/><Relationship Id="rId4" Type="http://schemas.openxmlformats.org/officeDocument/2006/relationships/image" Target="../media/image39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363.png"/><Relationship Id="rId4" Type="http://schemas.openxmlformats.org/officeDocument/2006/relationships/image" Target="../media/image371.png"/><Relationship Id="rId5" Type="http://schemas.openxmlformats.org/officeDocument/2006/relationships/image" Target="../media/image3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42.png"/><Relationship Id="rId6" Type="http://schemas.openxmlformats.org/officeDocument/2006/relationships/image" Target="../media/image22.png"/><Relationship Id="rId7" Type="http://schemas.openxmlformats.org/officeDocument/2006/relationships/image" Target="../media/image4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38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397.png"/><Relationship Id="rId4" Type="http://schemas.openxmlformats.org/officeDocument/2006/relationships/image" Target="../media/image374.png"/><Relationship Id="rId5" Type="http://schemas.openxmlformats.org/officeDocument/2006/relationships/image" Target="../media/image37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360.png"/><Relationship Id="rId4" Type="http://schemas.openxmlformats.org/officeDocument/2006/relationships/image" Target="../media/image365.png"/><Relationship Id="rId5" Type="http://schemas.openxmlformats.org/officeDocument/2006/relationships/image" Target="../media/image37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381.png"/><Relationship Id="rId4" Type="http://schemas.openxmlformats.org/officeDocument/2006/relationships/image" Target="../media/image367.png"/><Relationship Id="rId5" Type="http://schemas.openxmlformats.org/officeDocument/2006/relationships/image" Target="../media/image386.png"/><Relationship Id="rId6" Type="http://schemas.openxmlformats.org/officeDocument/2006/relationships/image" Target="../media/image387.png"/><Relationship Id="rId7" Type="http://schemas.openxmlformats.org/officeDocument/2006/relationships/image" Target="../media/image39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367.png"/><Relationship Id="rId4" Type="http://schemas.openxmlformats.org/officeDocument/2006/relationships/image" Target="../media/image386.png"/><Relationship Id="rId5" Type="http://schemas.openxmlformats.org/officeDocument/2006/relationships/image" Target="../media/image387.png"/><Relationship Id="rId6" Type="http://schemas.openxmlformats.org/officeDocument/2006/relationships/image" Target="../media/image392.png"/><Relationship Id="rId7" Type="http://schemas.openxmlformats.org/officeDocument/2006/relationships/image" Target="../media/image394.png"/><Relationship Id="rId8" Type="http://schemas.openxmlformats.org/officeDocument/2006/relationships/image" Target="../media/image39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7.xml"/><Relationship Id="rId3" Type="http://schemas.openxmlformats.org/officeDocument/2006/relationships/image" Target="../media/image38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 Id="rId3" Type="http://schemas.openxmlformats.org/officeDocument/2006/relationships/image" Target="../media/image385.png"/><Relationship Id="rId4" Type="http://schemas.openxmlformats.org/officeDocument/2006/relationships/image" Target="../media/image38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9.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39.png"/><Relationship Id="rId13" Type="http://schemas.openxmlformats.org/officeDocument/2006/relationships/image" Target="../media/image57.png"/><Relationship Id="rId12" Type="http://schemas.openxmlformats.org/officeDocument/2006/relationships/image" Target="../media/image41.png"/><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49.png"/><Relationship Id="rId9" Type="http://schemas.openxmlformats.org/officeDocument/2006/relationships/image" Target="../media/image48.png"/><Relationship Id="rId5" Type="http://schemas.openxmlformats.org/officeDocument/2006/relationships/image" Target="../media/image45.png"/><Relationship Id="rId6" Type="http://schemas.openxmlformats.org/officeDocument/2006/relationships/image" Target="../media/image59.png"/><Relationship Id="rId7" Type="http://schemas.openxmlformats.org/officeDocument/2006/relationships/image" Target="../media/image37.png"/><Relationship Id="rId8" Type="http://schemas.openxmlformats.org/officeDocument/2006/relationships/image" Target="../media/image54.png"/></Relationships>
</file>

<file path=ppt/slides/_rels/slide25.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82.png"/><Relationship Id="rId9" Type="http://schemas.openxmlformats.org/officeDocument/2006/relationships/image" Target="../media/image43.png"/><Relationship Id="rId5" Type="http://schemas.openxmlformats.org/officeDocument/2006/relationships/image" Target="../media/image58.png"/><Relationship Id="rId6" Type="http://schemas.openxmlformats.org/officeDocument/2006/relationships/image" Target="../media/image47.png"/><Relationship Id="rId7" Type="http://schemas.openxmlformats.org/officeDocument/2006/relationships/image" Target="../media/image60.png"/><Relationship Id="rId8"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61.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00.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97.png"/><Relationship Id="rId6"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89.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72.png"/><Relationship Id="rId4" Type="http://schemas.openxmlformats.org/officeDocument/2006/relationships/image" Target="../media/image69.png"/><Relationship Id="rId5"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7.png"/><Relationship Id="rId4" Type="http://schemas.openxmlformats.org/officeDocument/2006/relationships/image" Target="../media/image88.png"/><Relationship Id="rId9" Type="http://schemas.openxmlformats.org/officeDocument/2006/relationships/image" Target="../media/image85.png"/><Relationship Id="rId5" Type="http://schemas.openxmlformats.org/officeDocument/2006/relationships/image" Target="../media/image76.png"/><Relationship Id="rId6" Type="http://schemas.openxmlformats.org/officeDocument/2006/relationships/image" Target="../media/image91.png"/><Relationship Id="rId7" Type="http://schemas.openxmlformats.org/officeDocument/2006/relationships/image" Target="../media/image79.png"/><Relationship Id="rId8"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84.png"/><Relationship Id="rId4" Type="http://schemas.openxmlformats.org/officeDocument/2006/relationships/image" Target="../media/image98.png"/><Relationship Id="rId5" Type="http://schemas.openxmlformats.org/officeDocument/2006/relationships/image" Target="../media/image87.png"/><Relationship Id="rId6" Type="http://schemas.openxmlformats.org/officeDocument/2006/relationships/image" Target="../media/image92.png"/><Relationship Id="rId7"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0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102.png"/><Relationship Id="rId5" Type="http://schemas.openxmlformats.org/officeDocument/2006/relationships/image" Target="../media/image96.png"/><Relationship Id="rId6" Type="http://schemas.openxmlformats.org/officeDocument/2006/relationships/image" Target="../media/image118.png"/><Relationship Id="rId7" Type="http://schemas.openxmlformats.org/officeDocument/2006/relationships/image" Target="../media/image105.png"/><Relationship Id="rId8" Type="http://schemas.openxmlformats.org/officeDocument/2006/relationships/image" Target="../media/image10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21.png"/><Relationship Id="rId6" Type="http://schemas.openxmlformats.org/officeDocument/2006/relationships/image" Target="../media/image1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04.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20" Type="http://schemas.openxmlformats.org/officeDocument/2006/relationships/image" Target="../media/image134.png"/><Relationship Id="rId11" Type="http://schemas.openxmlformats.org/officeDocument/2006/relationships/image" Target="../media/image132.png"/><Relationship Id="rId22" Type="http://schemas.openxmlformats.org/officeDocument/2006/relationships/image" Target="../media/image138.png"/><Relationship Id="rId10" Type="http://schemas.openxmlformats.org/officeDocument/2006/relationships/image" Target="../media/image129.png"/><Relationship Id="rId21" Type="http://schemas.openxmlformats.org/officeDocument/2006/relationships/image" Target="../media/image139.png"/><Relationship Id="rId13" Type="http://schemas.openxmlformats.org/officeDocument/2006/relationships/image" Target="../media/image127.png"/><Relationship Id="rId12" Type="http://schemas.openxmlformats.org/officeDocument/2006/relationships/image" Target="../media/image115.png"/><Relationship Id="rId23" Type="http://schemas.openxmlformats.org/officeDocument/2006/relationships/image" Target="../media/image125.png"/><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06.png"/><Relationship Id="rId4" Type="http://schemas.openxmlformats.org/officeDocument/2006/relationships/image" Target="../media/image109.png"/><Relationship Id="rId9" Type="http://schemas.openxmlformats.org/officeDocument/2006/relationships/image" Target="../media/image119.png"/><Relationship Id="rId15" Type="http://schemas.openxmlformats.org/officeDocument/2006/relationships/image" Target="../media/image126.png"/><Relationship Id="rId14" Type="http://schemas.openxmlformats.org/officeDocument/2006/relationships/image" Target="../media/image135.png"/><Relationship Id="rId17" Type="http://schemas.openxmlformats.org/officeDocument/2006/relationships/image" Target="../media/image124.png"/><Relationship Id="rId16" Type="http://schemas.openxmlformats.org/officeDocument/2006/relationships/image" Target="../media/image117.png"/><Relationship Id="rId5" Type="http://schemas.openxmlformats.org/officeDocument/2006/relationships/image" Target="../media/image123.png"/><Relationship Id="rId19" Type="http://schemas.openxmlformats.org/officeDocument/2006/relationships/image" Target="../media/image131.png"/><Relationship Id="rId6" Type="http://schemas.openxmlformats.org/officeDocument/2006/relationships/image" Target="../media/image116.png"/><Relationship Id="rId18" Type="http://schemas.openxmlformats.org/officeDocument/2006/relationships/image" Target="../media/image122.png"/><Relationship Id="rId7" Type="http://schemas.openxmlformats.org/officeDocument/2006/relationships/image" Target="../media/image103.png"/><Relationship Id="rId8" Type="http://schemas.openxmlformats.org/officeDocument/2006/relationships/image" Target="../media/image1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50.png"/><Relationship Id="rId4" Type="http://schemas.openxmlformats.org/officeDocument/2006/relationships/image" Target="../media/image128.png"/><Relationship Id="rId9" Type="http://schemas.openxmlformats.org/officeDocument/2006/relationships/image" Target="../media/image162.png"/><Relationship Id="rId5" Type="http://schemas.openxmlformats.org/officeDocument/2006/relationships/image" Target="../media/image141.png"/><Relationship Id="rId6" Type="http://schemas.openxmlformats.org/officeDocument/2006/relationships/image" Target="../media/image133.png"/><Relationship Id="rId7" Type="http://schemas.openxmlformats.org/officeDocument/2006/relationships/image" Target="../media/image143.png"/><Relationship Id="rId8" Type="http://schemas.openxmlformats.org/officeDocument/2006/relationships/image" Target="../media/image1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37.png"/><Relationship Id="rId4" Type="http://schemas.openxmlformats.org/officeDocument/2006/relationships/image" Target="../media/image1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58.png"/><Relationship Id="rId4" Type="http://schemas.openxmlformats.org/officeDocument/2006/relationships/image" Target="../media/image136.png"/><Relationship Id="rId5" Type="http://schemas.openxmlformats.org/officeDocument/2006/relationships/image" Target="../media/image1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45.png"/><Relationship Id="rId4" Type="http://schemas.openxmlformats.org/officeDocument/2006/relationships/image" Target="../media/image154.png"/><Relationship Id="rId5" Type="http://schemas.openxmlformats.org/officeDocument/2006/relationships/image" Target="../media/image1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1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40.png"/><Relationship Id="rId4" Type="http://schemas.openxmlformats.org/officeDocument/2006/relationships/image" Target="../media/image163.png"/></Relationships>
</file>

<file path=ppt/slides/_rels/slide63.xml.rels><?xml version="1.0" encoding="UTF-8" standalone="yes"?><Relationships xmlns="http://schemas.openxmlformats.org/package/2006/relationships"><Relationship Id="rId11" Type="http://schemas.openxmlformats.org/officeDocument/2006/relationships/image" Target="../media/image156.png"/><Relationship Id="rId10" Type="http://schemas.openxmlformats.org/officeDocument/2006/relationships/image" Target="../media/image153.png"/><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40.png"/><Relationship Id="rId4" Type="http://schemas.openxmlformats.org/officeDocument/2006/relationships/image" Target="../media/image151.png"/><Relationship Id="rId9" Type="http://schemas.openxmlformats.org/officeDocument/2006/relationships/image" Target="../media/image148.png"/><Relationship Id="rId5" Type="http://schemas.openxmlformats.org/officeDocument/2006/relationships/image" Target="../media/image168.png"/><Relationship Id="rId6" Type="http://schemas.openxmlformats.org/officeDocument/2006/relationships/image" Target="../media/image159.png"/><Relationship Id="rId7" Type="http://schemas.openxmlformats.org/officeDocument/2006/relationships/image" Target="../media/image165.png"/><Relationship Id="rId8" Type="http://schemas.openxmlformats.org/officeDocument/2006/relationships/image" Target="../media/image166.png"/></Relationships>
</file>

<file path=ppt/slides/_rels/slide64.xml.rels><?xml version="1.0" encoding="UTF-8" standalone="yes"?><Relationships xmlns="http://schemas.openxmlformats.org/package/2006/relationships"><Relationship Id="rId10" Type="http://schemas.openxmlformats.org/officeDocument/2006/relationships/image" Target="../media/image161.png"/><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64.png"/><Relationship Id="rId4" Type="http://schemas.openxmlformats.org/officeDocument/2006/relationships/image" Target="../media/image155.png"/><Relationship Id="rId9" Type="http://schemas.openxmlformats.org/officeDocument/2006/relationships/image" Target="../media/image167.png"/><Relationship Id="rId5" Type="http://schemas.openxmlformats.org/officeDocument/2006/relationships/image" Target="../media/image160.png"/><Relationship Id="rId6" Type="http://schemas.openxmlformats.org/officeDocument/2006/relationships/image" Target="../media/image171.png"/><Relationship Id="rId7" Type="http://schemas.openxmlformats.org/officeDocument/2006/relationships/image" Target="../media/image183.png"/><Relationship Id="rId8" Type="http://schemas.openxmlformats.org/officeDocument/2006/relationships/image" Target="../media/image1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74.png"/><Relationship Id="rId4" Type="http://schemas.openxmlformats.org/officeDocument/2006/relationships/image" Target="../media/image1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77.png"/><Relationship Id="rId4" Type="http://schemas.openxmlformats.org/officeDocument/2006/relationships/image" Target="../media/image169.png"/><Relationship Id="rId5" Type="http://schemas.openxmlformats.org/officeDocument/2006/relationships/image" Target="../media/image176.png"/><Relationship Id="rId6" Type="http://schemas.openxmlformats.org/officeDocument/2006/relationships/image" Target="../media/image172.png"/><Relationship Id="rId7" Type="http://schemas.openxmlformats.org/officeDocument/2006/relationships/image" Target="../media/image1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07.png"/><Relationship Id="rId4" Type="http://schemas.openxmlformats.org/officeDocument/2006/relationships/image" Target="../media/image19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178.png"/><Relationship Id="rId4" Type="http://schemas.openxmlformats.org/officeDocument/2006/relationships/image" Target="../media/image1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chart" Target="../charts/chart1.xml"/><Relationship Id="rId4" Type="http://schemas.openxmlformats.org/officeDocument/2006/relationships/image" Target="../media/image19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1" Type="http://schemas.openxmlformats.org/officeDocument/2006/relationships/image" Target="../media/image196.png"/><Relationship Id="rId10" Type="http://schemas.openxmlformats.org/officeDocument/2006/relationships/image" Target="../media/image185.png"/><Relationship Id="rId13" Type="http://schemas.openxmlformats.org/officeDocument/2006/relationships/image" Target="../media/image197.png"/><Relationship Id="rId12" Type="http://schemas.openxmlformats.org/officeDocument/2006/relationships/image" Target="../media/image192.png"/><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84.png"/><Relationship Id="rId4" Type="http://schemas.openxmlformats.org/officeDocument/2006/relationships/image" Target="../media/image175.png"/><Relationship Id="rId9" Type="http://schemas.openxmlformats.org/officeDocument/2006/relationships/image" Target="../media/image181.png"/><Relationship Id="rId15" Type="http://schemas.openxmlformats.org/officeDocument/2006/relationships/image" Target="../media/image216.png"/><Relationship Id="rId14" Type="http://schemas.openxmlformats.org/officeDocument/2006/relationships/image" Target="../media/image198.png"/><Relationship Id="rId5" Type="http://schemas.openxmlformats.org/officeDocument/2006/relationships/image" Target="../media/image186.png"/><Relationship Id="rId6" Type="http://schemas.openxmlformats.org/officeDocument/2006/relationships/image" Target="../media/image173.png"/><Relationship Id="rId7" Type="http://schemas.openxmlformats.org/officeDocument/2006/relationships/image" Target="../media/image188.png"/><Relationship Id="rId8" Type="http://schemas.openxmlformats.org/officeDocument/2006/relationships/image" Target="../media/image179.png"/></Relationships>
</file>

<file path=ppt/slides/_rels/slide76.xml.rels><?xml version="1.0" encoding="UTF-8" standalone="yes"?><Relationships xmlns="http://schemas.openxmlformats.org/package/2006/relationships"><Relationship Id="rId11" Type="http://schemas.openxmlformats.org/officeDocument/2006/relationships/image" Target="../media/image221.png"/><Relationship Id="rId10" Type="http://schemas.openxmlformats.org/officeDocument/2006/relationships/image" Target="../media/image204.png"/><Relationship Id="rId13" Type="http://schemas.openxmlformats.org/officeDocument/2006/relationships/image" Target="../media/image202.png"/><Relationship Id="rId12" Type="http://schemas.openxmlformats.org/officeDocument/2006/relationships/image" Target="../media/image208.png"/><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94.png"/><Relationship Id="rId4" Type="http://schemas.openxmlformats.org/officeDocument/2006/relationships/image" Target="../media/image189.png"/><Relationship Id="rId9" Type="http://schemas.openxmlformats.org/officeDocument/2006/relationships/image" Target="../media/image199.png"/><Relationship Id="rId15" Type="http://schemas.openxmlformats.org/officeDocument/2006/relationships/image" Target="../media/image206.png"/><Relationship Id="rId14" Type="http://schemas.openxmlformats.org/officeDocument/2006/relationships/image" Target="../media/image213.png"/><Relationship Id="rId17" Type="http://schemas.openxmlformats.org/officeDocument/2006/relationships/image" Target="../media/image200.png"/><Relationship Id="rId16" Type="http://schemas.openxmlformats.org/officeDocument/2006/relationships/image" Target="../media/image246.png"/><Relationship Id="rId5" Type="http://schemas.openxmlformats.org/officeDocument/2006/relationships/image" Target="../media/image203.png"/><Relationship Id="rId6" Type="http://schemas.openxmlformats.org/officeDocument/2006/relationships/image" Target="../media/image205.png"/><Relationship Id="rId7" Type="http://schemas.openxmlformats.org/officeDocument/2006/relationships/image" Target="../media/image187.png"/><Relationship Id="rId8" Type="http://schemas.openxmlformats.org/officeDocument/2006/relationships/image" Target="../media/image20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220.png"/><Relationship Id="rId4" Type="http://schemas.openxmlformats.org/officeDocument/2006/relationships/image" Target="../media/image215.png"/><Relationship Id="rId5" Type="http://schemas.openxmlformats.org/officeDocument/2006/relationships/image" Target="../media/image228.png"/><Relationship Id="rId6" Type="http://schemas.openxmlformats.org/officeDocument/2006/relationships/image" Target="../media/image224.png"/><Relationship Id="rId7" Type="http://schemas.openxmlformats.org/officeDocument/2006/relationships/image" Target="../media/image2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211.png"/><Relationship Id="rId4" Type="http://schemas.openxmlformats.org/officeDocument/2006/relationships/image" Target="../media/image2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235.png"/><Relationship Id="rId4" Type="http://schemas.openxmlformats.org/officeDocument/2006/relationships/image" Target="../media/image212.png"/><Relationship Id="rId5" Type="http://schemas.openxmlformats.org/officeDocument/2006/relationships/image" Target="../media/image245.png"/><Relationship Id="rId6" Type="http://schemas.openxmlformats.org/officeDocument/2006/relationships/image" Target="../media/image218.png"/><Relationship Id="rId7" Type="http://schemas.openxmlformats.org/officeDocument/2006/relationships/image" Target="../media/image21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241.png"/><Relationship Id="rId4" Type="http://schemas.openxmlformats.org/officeDocument/2006/relationships/image" Target="../media/image209.png"/><Relationship Id="rId5" Type="http://schemas.openxmlformats.org/officeDocument/2006/relationships/image" Target="../media/image219.png"/><Relationship Id="rId6" Type="http://schemas.openxmlformats.org/officeDocument/2006/relationships/image" Target="../media/image223.png"/><Relationship Id="rId7" Type="http://schemas.openxmlformats.org/officeDocument/2006/relationships/image" Target="../media/image2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23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230.png"/><Relationship Id="rId4" Type="http://schemas.openxmlformats.org/officeDocument/2006/relationships/image" Target="../media/image229.png"/><Relationship Id="rId5" Type="http://schemas.openxmlformats.org/officeDocument/2006/relationships/image" Target="../media/image23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257.png"/><Relationship Id="rId4" Type="http://schemas.openxmlformats.org/officeDocument/2006/relationships/image" Target="../media/image229.png"/><Relationship Id="rId5" Type="http://schemas.openxmlformats.org/officeDocument/2006/relationships/image" Target="../media/image239.png"/><Relationship Id="rId6" Type="http://schemas.openxmlformats.org/officeDocument/2006/relationships/image" Target="../media/image22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2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24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25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1" Type="http://schemas.openxmlformats.org/officeDocument/2006/relationships/image" Target="../media/image244.png"/><Relationship Id="rId10" Type="http://schemas.openxmlformats.org/officeDocument/2006/relationships/image" Target="../media/image236.png"/><Relationship Id="rId12" Type="http://schemas.openxmlformats.org/officeDocument/2006/relationships/image" Target="../media/image238.png"/><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226.png"/><Relationship Id="rId4" Type="http://schemas.openxmlformats.org/officeDocument/2006/relationships/image" Target="../media/image231.png"/><Relationship Id="rId9" Type="http://schemas.openxmlformats.org/officeDocument/2006/relationships/image" Target="../media/image250.png"/><Relationship Id="rId5" Type="http://schemas.openxmlformats.org/officeDocument/2006/relationships/image" Target="../media/image240.png"/><Relationship Id="rId6" Type="http://schemas.openxmlformats.org/officeDocument/2006/relationships/image" Target="../media/image242.png"/><Relationship Id="rId7" Type="http://schemas.openxmlformats.org/officeDocument/2006/relationships/image" Target="../media/image233.png"/><Relationship Id="rId8" Type="http://schemas.openxmlformats.org/officeDocument/2006/relationships/image" Target="../media/image237.png"/></Relationships>
</file>

<file path=ppt/slides/_rels/slide95.xml.rels><?xml version="1.0" encoding="UTF-8" standalone="yes"?><Relationships xmlns="http://schemas.openxmlformats.org/package/2006/relationships"><Relationship Id="rId11" Type="http://schemas.openxmlformats.org/officeDocument/2006/relationships/image" Target="../media/image259.png"/><Relationship Id="rId10" Type="http://schemas.openxmlformats.org/officeDocument/2006/relationships/image" Target="../media/image253.png"/><Relationship Id="rId13" Type="http://schemas.openxmlformats.org/officeDocument/2006/relationships/image" Target="../media/image266.png"/><Relationship Id="rId12" Type="http://schemas.openxmlformats.org/officeDocument/2006/relationships/image" Target="../media/image267.png"/><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247.png"/><Relationship Id="rId4" Type="http://schemas.openxmlformats.org/officeDocument/2006/relationships/image" Target="../media/image249.png"/><Relationship Id="rId9" Type="http://schemas.openxmlformats.org/officeDocument/2006/relationships/image" Target="../media/image255.png"/><Relationship Id="rId14" Type="http://schemas.openxmlformats.org/officeDocument/2006/relationships/image" Target="../media/image263.png"/><Relationship Id="rId5" Type="http://schemas.openxmlformats.org/officeDocument/2006/relationships/image" Target="../media/image256.png"/><Relationship Id="rId6" Type="http://schemas.openxmlformats.org/officeDocument/2006/relationships/image" Target="../media/image306.png"/><Relationship Id="rId7" Type="http://schemas.openxmlformats.org/officeDocument/2006/relationships/image" Target="../media/image254.png"/><Relationship Id="rId8" Type="http://schemas.openxmlformats.org/officeDocument/2006/relationships/image" Target="../media/image2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27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268.png"/><Relationship Id="rId4" Type="http://schemas.openxmlformats.org/officeDocument/2006/relationships/image" Target="../media/image251.png"/><Relationship Id="rId5" Type="http://schemas.openxmlformats.org/officeDocument/2006/relationships/image" Target="../media/image258.png"/><Relationship Id="rId6" Type="http://schemas.openxmlformats.org/officeDocument/2006/relationships/image" Target="../media/image2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285.png"/><Relationship Id="rId4" Type="http://schemas.openxmlformats.org/officeDocument/2006/relationships/image" Target="../media/image26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265.png"/><Relationship Id="rId4" Type="http://schemas.openxmlformats.org/officeDocument/2006/relationships/image" Target="../media/image272.png"/><Relationship Id="rId5" Type="http://schemas.openxmlformats.org/officeDocument/2006/relationships/image" Target="../media/image28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
          <p:cNvSpPr/>
          <p:nvPr/>
        </p:nvSpPr>
        <p:spPr>
          <a:xfrm>
            <a:off x="719769" y="1710551"/>
            <a:ext cx="8364302" cy="22152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799" u="none" cap="none" strike="noStrike">
                <a:solidFill>
                  <a:srgbClr val="000000"/>
                </a:solidFill>
                <a:latin typeface="Arial"/>
                <a:ea typeface="Arial"/>
                <a:cs typeface="Arial"/>
                <a:sym typeface="Arial"/>
              </a:rPr>
              <a:t>Samsung </a:t>
            </a:r>
            <a:endParaRPr/>
          </a:p>
          <a:p>
            <a:pPr indent="0" lvl="0" marL="0" marR="0" rtl="0" algn="l">
              <a:spcBef>
                <a:spcPts val="0"/>
              </a:spcBef>
              <a:spcAft>
                <a:spcPts val="0"/>
              </a:spcAft>
              <a:buNone/>
            </a:pPr>
            <a:r>
              <a:rPr b="0" i="0" lang="en-US" sz="4799" u="none" cap="none" strike="noStrike">
                <a:solidFill>
                  <a:srgbClr val="000000"/>
                </a:solidFill>
                <a:latin typeface="Arial"/>
                <a:ea typeface="Arial"/>
                <a:cs typeface="Arial"/>
                <a:sym typeface="Arial"/>
              </a:rPr>
              <a:t>Innovation </a:t>
            </a:r>
            <a:endParaRPr/>
          </a:p>
          <a:p>
            <a:pPr indent="0" lvl="0" marL="0" marR="0" rtl="0" algn="l">
              <a:spcBef>
                <a:spcPts val="0"/>
              </a:spcBef>
              <a:spcAft>
                <a:spcPts val="0"/>
              </a:spcAft>
              <a:buNone/>
            </a:pPr>
            <a:r>
              <a:rPr b="0" i="0" lang="en-US" sz="4799" u="none" cap="none" strike="noStrike">
                <a:solidFill>
                  <a:srgbClr val="000000"/>
                </a:solidFill>
                <a:latin typeface="Arial"/>
                <a:ea typeface="Arial"/>
                <a:cs typeface="Arial"/>
                <a:sym typeface="Arial"/>
              </a:rPr>
              <a:t>Campus</a:t>
            </a:r>
            <a:endParaRPr/>
          </a:p>
        </p:txBody>
      </p:sp>
      <p:grpSp>
        <p:nvGrpSpPr>
          <p:cNvPr id="152" name="Google Shape;152;p1"/>
          <p:cNvGrpSpPr/>
          <p:nvPr/>
        </p:nvGrpSpPr>
        <p:grpSpPr>
          <a:xfrm>
            <a:off x="724457" y="4319714"/>
            <a:ext cx="6095883" cy="369214"/>
            <a:chOff x="724689" y="4320000"/>
            <a:chExt cx="6097837" cy="369332"/>
          </a:xfrm>
        </p:grpSpPr>
        <p:sp>
          <p:nvSpPr>
            <p:cNvPr id="153" name="Google Shape;153;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399"/>
                <a:buFont typeface="Arial"/>
                <a:buNone/>
              </a:pPr>
              <a:r>
                <a:rPr b="0" i="0" lang="en-US" sz="2399" u="none" cap="none" strike="noStrike">
                  <a:solidFill>
                    <a:srgbClr val="1428A0"/>
                  </a:solidFill>
                  <a:latin typeface="Arial"/>
                  <a:ea typeface="Arial"/>
                  <a:cs typeface="Arial"/>
                  <a:sym typeface="Arial"/>
                </a:rPr>
                <a:t>Trí tuệ nhân tạo</a:t>
              </a:r>
              <a:endParaRPr b="0" i="0" sz="2399" u="none" cap="none" strike="noStrike">
                <a:solidFill>
                  <a:srgbClr val="1428A0"/>
                </a:solidFill>
                <a:latin typeface="Arial"/>
                <a:ea typeface="Arial"/>
                <a:cs typeface="Arial"/>
                <a:sym typeface="Arial"/>
              </a:endParaRPr>
            </a:p>
          </p:txBody>
        </p:sp>
        <p:sp>
          <p:nvSpPr>
            <p:cNvPr id="154" name="Google Shape;154;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10"/>
          <p:cNvGrpSpPr/>
          <p:nvPr/>
        </p:nvGrpSpPr>
        <p:grpSpPr>
          <a:xfrm>
            <a:off x="559817" y="1428745"/>
            <a:ext cx="8783192" cy="215444"/>
            <a:chOff x="559817" y="2136914"/>
            <a:chExt cx="8783192" cy="215444"/>
          </a:xfrm>
        </p:grpSpPr>
        <p:sp>
          <p:nvSpPr>
            <p:cNvPr id="293" name="Google Shape;293;p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4" name="Google Shape;294;p1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Jupyter Notebook</a:t>
              </a:r>
              <a:endParaRPr sz="1400">
                <a:solidFill>
                  <a:srgbClr val="262626"/>
                </a:solidFill>
                <a:latin typeface="Arial"/>
                <a:ea typeface="Arial"/>
                <a:cs typeface="Arial"/>
                <a:sym typeface="Arial"/>
              </a:endParaRPr>
            </a:p>
          </p:txBody>
        </p:sp>
      </p:grpSp>
      <p:sp>
        <p:nvSpPr>
          <p:cNvPr id="295" name="Google Shape;295;p10"/>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“jupyter notebook” theo hướng dẫn trong cửa sổ Anaconda prompt.</a:t>
            </a:r>
            <a:endParaRPr/>
          </a:p>
        </p:txBody>
      </p:sp>
      <p:grpSp>
        <p:nvGrpSpPr>
          <p:cNvPr id="296" name="Google Shape;296;p10"/>
          <p:cNvGrpSpPr/>
          <p:nvPr/>
        </p:nvGrpSpPr>
        <p:grpSpPr>
          <a:xfrm>
            <a:off x="450000" y="450000"/>
            <a:ext cx="9018000" cy="276999"/>
            <a:chOff x="450000" y="450000"/>
            <a:chExt cx="9018000" cy="276999"/>
          </a:xfrm>
        </p:grpSpPr>
        <p:sp>
          <p:nvSpPr>
            <p:cNvPr id="297" name="Google Shape;297;p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Cài đặt Anaconda cho Python</a:t>
              </a:r>
              <a:endParaRPr/>
            </a:p>
          </p:txBody>
        </p:sp>
        <p:sp>
          <p:nvSpPr>
            <p:cNvPr id="298" name="Google Shape;298;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99" name="Google Shape;299;p10"/>
          <p:cNvGrpSpPr/>
          <p:nvPr/>
        </p:nvGrpSpPr>
        <p:grpSpPr>
          <a:xfrm>
            <a:off x="702940" y="2132857"/>
            <a:ext cx="4752528" cy="869076"/>
            <a:chOff x="702940" y="2060848"/>
            <a:chExt cx="6192688" cy="1132433"/>
          </a:xfrm>
        </p:grpSpPr>
        <p:pic>
          <p:nvPicPr>
            <p:cNvPr id="300" name="Google Shape;300;p10"/>
            <p:cNvPicPr preferRelativeResize="0"/>
            <p:nvPr/>
          </p:nvPicPr>
          <p:blipFill rotWithShape="1">
            <a:blip r:embed="rId3">
              <a:alphaModFix/>
            </a:blip>
            <a:srcRect b="0" l="0" r="0" t="0"/>
            <a:stretch/>
          </p:blipFill>
          <p:spPr>
            <a:xfrm>
              <a:off x="702940" y="2060848"/>
              <a:ext cx="6192688" cy="1132433"/>
            </a:xfrm>
            <a:prstGeom prst="rect">
              <a:avLst/>
            </a:prstGeom>
            <a:noFill/>
            <a:ln>
              <a:noFill/>
            </a:ln>
          </p:spPr>
        </p:pic>
        <p:sp>
          <p:nvSpPr>
            <p:cNvPr id="301" name="Google Shape;301;p10"/>
            <p:cNvSpPr/>
            <p:nvPr/>
          </p:nvSpPr>
          <p:spPr>
            <a:xfrm>
              <a:off x="3208142" y="2652158"/>
              <a:ext cx="2125858" cy="321146"/>
            </a:xfrm>
            <a:prstGeom prst="rect">
              <a:avLst/>
            </a:prstGeom>
            <a:solidFill>
              <a:srgbClr val="F25E3D">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grpSp>
        <p:nvGrpSpPr>
          <p:cNvPr id="2469" name="Google Shape;2469;p101"/>
          <p:cNvGrpSpPr/>
          <p:nvPr/>
        </p:nvGrpSpPr>
        <p:grpSpPr>
          <a:xfrm>
            <a:off x="559817" y="1428745"/>
            <a:ext cx="8783192" cy="219484"/>
            <a:chOff x="559817" y="2136914"/>
            <a:chExt cx="8783192" cy="219484"/>
          </a:xfrm>
        </p:grpSpPr>
        <p:sp>
          <p:nvSpPr>
            <p:cNvPr id="2470" name="Google Shape;2470;p10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71" name="Google Shape;2471;p101"/>
            <p:cNvSpPr/>
            <p:nvPr/>
          </p:nvSpPr>
          <p:spPr>
            <a:xfrm>
              <a:off x="712182" y="2136914"/>
              <a:ext cx="8630827" cy="219484"/>
            </a:xfrm>
            <a:prstGeom prst="rect">
              <a:avLst/>
            </a:prstGeom>
            <a:blipFill rotWithShape="1">
              <a:blip r:embed="rId3">
                <a:alphaModFix/>
              </a:blip>
              <a:stretch>
                <a:fillRect b="0" l="-14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472" name="Google Shape;2472;p101"/>
          <p:cNvGrpSpPr/>
          <p:nvPr/>
        </p:nvGrpSpPr>
        <p:grpSpPr>
          <a:xfrm>
            <a:off x="450000" y="450000"/>
            <a:ext cx="9018000" cy="276999"/>
            <a:chOff x="450000" y="450000"/>
            <a:chExt cx="9018000" cy="276999"/>
          </a:xfrm>
        </p:grpSpPr>
        <p:sp>
          <p:nvSpPr>
            <p:cNvPr id="2473" name="Google Shape;2473;p1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Tính toán Ma trận</a:t>
              </a:r>
              <a:endParaRPr b="1" sz="1800">
                <a:solidFill>
                  <a:schemeClr val="lt1"/>
                </a:solidFill>
                <a:latin typeface="Arial"/>
                <a:ea typeface="Arial"/>
                <a:cs typeface="Arial"/>
                <a:sym typeface="Arial"/>
              </a:endParaRPr>
            </a:p>
          </p:txBody>
        </p:sp>
        <p:sp>
          <p:nvSpPr>
            <p:cNvPr id="2474" name="Google Shape;2474;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475" name="Google Shape;2475;p101"/>
          <p:cNvSpPr/>
          <p:nvPr/>
        </p:nvSpPr>
        <p:spPr>
          <a:xfrm flipH="1">
            <a:off x="3319924" y="1879841"/>
            <a:ext cx="3104700" cy="8952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2476" name="Google Shape;2476;p101"/>
          <p:cNvPicPr preferRelativeResize="0"/>
          <p:nvPr/>
        </p:nvPicPr>
        <p:blipFill rotWithShape="1">
          <a:blip r:embed="rId5">
            <a:alphaModFix/>
          </a:blip>
          <a:srcRect b="0" l="0" r="25453" t="0"/>
          <a:stretch/>
        </p:blipFill>
        <p:spPr>
          <a:xfrm>
            <a:off x="554561" y="3006653"/>
            <a:ext cx="8841455" cy="2510579"/>
          </a:xfrm>
          <a:prstGeom prst="rect">
            <a:avLst/>
          </a:prstGeom>
          <a:solidFill>
            <a:schemeClr val="lt1"/>
          </a:solidFill>
          <a:ln cap="flat" cmpd="sng" w="9525">
            <a:solidFill>
              <a:srgbClr val="D8D8D8"/>
            </a:solidFill>
            <a:prstDash val="solid"/>
            <a:round/>
            <a:headEnd len="sm" w="sm" type="none"/>
            <a:tailEnd len="sm" w="sm" type="none"/>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102"/>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Khoa học dữ liệu: Ma trận</a:t>
            </a:r>
            <a:endParaRPr b="1" sz="3200">
              <a:solidFill>
                <a:srgbClr val="000000"/>
              </a:solidFill>
              <a:latin typeface="Arial"/>
              <a:ea typeface="Arial"/>
              <a:cs typeface="Arial"/>
              <a:sym typeface="Arial"/>
            </a:endParaRPr>
          </a:p>
        </p:txBody>
      </p:sp>
      <p:sp>
        <p:nvSpPr>
          <p:cNvPr id="2483" name="Google Shape;2483;p10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2484" name="Google Shape;2484;p102"/>
          <p:cNvSpPr/>
          <p:nvPr/>
        </p:nvSpPr>
        <p:spPr>
          <a:xfrm>
            <a:off x="1054112" y="3870028"/>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4.1. Tính toán Ma trận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4.2. Ma trận nghịch đảo</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4.3. Biến đổi tuyến tính</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4.4. Giá trị riêng và Vector riêng</a:t>
            </a:r>
            <a:endParaRPr sz="1799">
              <a:solidFill>
                <a:srgbClr val="A5A5A5"/>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10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Ma trận nghịch đảo</a:t>
            </a:r>
            <a:endParaRPr b="1" sz="2400">
              <a:solidFill>
                <a:srgbClr val="0C0C0C"/>
              </a:solidFill>
              <a:latin typeface="Arial"/>
              <a:ea typeface="Arial"/>
              <a:cs typeface="Arial"/>
              <a:sym typeface="Arial"/>
            </a:endParaRPr>
          </a:p>
        </p:txBody>
      </p:sp>
      <p:grpSp>
        <p:nvGrpSpPr>
          <p:cNvPr id="2491" name="Google Shape;2491;p103"/>
          <p:cNvGrpSpPr/>
          <p:nvPr/>
        </p:nvGrpSpPr>
        <p:grpSpPr>
          <a:xfrm>
            <a:off x="559817" y="1902381"/>
            <a:ext cx="8783192" cy="215444"/>
            <a:chOff x="559817" y="2136914"/>
            <a:chExt cx="8783192" cy="215444"/>
          </a:xfrm>
        </p:grpSpPr>
        <p:sp>
          <p:nvSpPr>
            <p:cNvPr id="2492" name="Google Shape;2492;p10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93" name="Google Shape;2493;p10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Ma trận đơn vị (Unit matrix hoặc Identity matrix)</a:t>
              </a:r>
              <a:endParaRPr/>
            </a:p>
          </p:txBody>
        </p:sp>
      </p:grpSp>
      <p:grpSp>
        <p:nvGrpSpPr>
          <p:cNvPr id="2494" name="Google Shape;2494;p103"/>
          <p:cNvGrpSpPr/>
          <p:nvPr/>
        </p:nvGrpSpPr>
        <p:grpSpPr>
          <a:xfrm>
            <a:off x="450000" y="450000"/>
            <a:ext cx="9018000" cy="276999"/>
            <a:chOff x="450000" y="450000"/>
            <a:chExt cx="9018000" cy="276999"/>
          </a:xfrm>
        </p:grpSpPr>
        <p:sp>
          <p:nvSpPr>
            <p:cNvPr id="2495" name="Google Shape;2495;p1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Ma trận nghịch đảo</a:t>
              </a:r>
              <a:endParaRPr b="1" sz="1800">
                <a:solidFill>
                  <a:schemeClr val="lt1"/>
                </a:solidFill>
                <a:latin typeface="Arial"/>
                <a:ea typeface="Arial"/>
                <a:cs typeface="Arial"/>
                <a:sym typeface="Arial"/>
              </a:endParaRPr>
            </a:p>
          </p:txBody>
        </p:sp>
        <p:sp>
          <p:nvSpPr>
            <p:cNvPr id="2496" name="Google Shape;2496;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497" name="Google Shape;2497;p103"/>
          <p:cNvSpPr/>
          <p:nvPr/>
        </p:nvSpPr>
        <p:spPr>
          <a:xfrm flipH="1" rot="10800000">
            <a:off x="702940" y="3933055"/>
            <a:ext cx="3753658" cy="203760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98" name="Google Shape;2498;p103"/>
          <p:cNvSpPr/>
          <p:nvPr/>
        </p:nvSpPr>
        <p:spPr>
          <a:xfrm>
            <a:off x="702940" y="2209588"/>
            <a:ext cx="8632825" cy="64810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499" name="Google Shape;2499;p103"/>
          <p:cNvGrpSpPr/>
          <p:nvPr/>
        </p:nvGrpSpPr>
        <p:grpSpPr>
          <a:xfrm>
            <a:off x="712182" y="2917557"/>
            <a:ext cx="3744416" cy="912763"/>
            <a:chOff x="1958600" y="2513043"/>
            <a:chExt cx="3744416" cy="912763"/>
          </a:xfrm>
        </p:grpSpPr>
        <p:sp>
          <p:nvSpPr>
            <p:cNvPr id="2500" name="Google Shape;2500;p103"/>
            <p:cNvSpPr/>
            <p:nvPr/>
          </p:nvSpPr>
          <p:spPr>
            <a:xfrm flipH="1" rot="10800000">
              <a:off x="1958600" y="2513043"/>
              <a:ext cx="3744416" cy="91276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1" name="Google Shape;2501;p103"/>
            <p:cNvSpPr txBox="1"/>
            <p:nvPr/>
          </p:nvSpPr>
          <p:spPr>
            <a:xfrm>
              <a:off x="1958600" y="2603603"/>
              <a:ext cx="3744416" cy="74353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502" name="Google Shape;2502;p103"/>
          <p:cNvGrpSpPr/>
          <p:nvPr/>
        </p:nvGrpSpPr>
        <p:grpSpPr>
          <a:xfrm>
            <a:off x="846956" y="4095748"/>
            <a:ext cx="3609642" cy="1684219"/>
            <a:chOff x="846956" y="4582769"/>
            <a:chExt cx="3609642" cy="1684219"/>
          </a:xfrm>
        </p:grpSpPr>
        <p:sp>
          <p:nvSpPr>
            <p:cNvPr id="2503" name="Google Shape;2503;p103"/>
            <p:cNvSpPr txBox="1"/>
            <p:nvPr/>
          </p:nvSpPr>
          <p:spPr>
            <a:xfrm>
              <a:off x="846956" y="4582769"/>
              <a:ext cx="3609642" cy="776366"/>
            </a:xfrm>
            <a:prstGeom prst="rect">
              <a:avLst/>
            </a:prstGeom>
            <a:blipFill rotWithShape="1">
              <a:blip r:embed="rId5">
                <a:alphaModFix/>
              </a:blip>
              <a:stretch>
                <a:fillRect b="-483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04" name="Google Shape;2504;p103"/>
            <p:cNvSpPr txBox="1"/>
            <p:nvPr/>
          </p:nvSpPr>
          <p:spPr>
            <a:xfrm>
              <a:off x="846956" y="5475233"/>
              <a:ext cx="3384376" cy="791755"/>
            </a:xfrm>
            <a:prstGeom prst="rect">
              <a:avLst/>
            </a:prstGeom>
            <a:blipFill rotWithShape="1">
              <a:blip r:embed="rId6">
                <a:alphaModFix/>
              </a:blip>
              <a:stretch>
                <a:fillRect b="-156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grpSp>
        <p:nvGrpSpPr>
          <p:cNvPr id="2510" name="Google Shape;2510;p104"/>
          <p:cNvGrpSpPr/>
          <p:nvPr/>
        </p:nvGrpSpPr>
        <p:grpSpPr>
          <a:xfrm>
            <a:off x="450000" y="450000"/>
            <a:ext cx="9018000" cy="276999"/>
            <a:chOff x="450000" y="450000"/>
            <a:chExt cx="9018000" cy="276999"/>
          </a:xfrm>
        </p:grpSpPr>
        <p:sp>
          <p:nvSpPr>
            <p:cNvPr id="2511" name="Google Shape;2511;p1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Ma trận nghịch đảo</a:t>
              </a:r>
              <a:endParaRPr b="1" sz="1800">
                <a:solidFill>
                  <a:schemeClr val="lt1"/>
                </a:solidFill>
                <a:latin typeface="Arial"/>
                <a:ea typeface="Arial"/>
                <a:cs typeface="Arial"/>
                <a:sym typeface="Arial"/>
              </a:endParaRPr>
            </a:p>
          </p:txBody>
        </p:sp>
        <p:sp>
          <p:nvSpPr>
            <p:cNvPr id="2512" name="Google Shape;2512;p1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2513" name="Google Shape;2513;p104"/>
          <p:cNvGrpSpPr/>
          <p:nvPr/>
        </p:nvGrpSpPr>
        <p:grpSpPr>
          <a:xfrm>
            <a:off x="559817" y="1412776"/>
            <a:ext cx="8783192" cy="215444"/>
            <a:chOff x="559817" y="2136914"/>
            <a:chExt cx="8783192" cy="215444"/>
          </a:xfrm>
        </p:grpSpPr>
        <p:sp>
          <p:nvSpPr>
            <p:cNvPr id="2514" name="Google Shape;2514;p10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15" name="Google Shape;2515;p104"/>
            <p:cNvSpPr/>
            <p:nvPr/>
          </p:nvSpPr>
          <p:spPr>
            <a:xfrm>
              <a:off x="712182" y="2136914"/>
              <a:ext cx="8630827" cy="21544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516" name="Google Shape;2516;p104"/>
          <p:cNvGrpSpPr/>
          <p:nvPr/>
        </p:nvGrpSpPr>
        <p:grpSpPr>
          <a:xfrm>
            <a:off x="737469" y="1857041"/>
            <a:ext cx="7906666" cy="1212817"/>
            <a:chOff x="737469" y="1857041"/>
            <a:chExt cx="7906666" cy="1212817"/>
          </a:xfrm>
        </p:grpSpPr>
        <p:sp>
          <p:nvSpPr>
            <p:cNvPr id="2517" name="Google Shape;2517;p104"/>
            <p:cNvSpPr/>
            <p:nvPr/>
          </p:nvSpPr>
          <p:spPr>
            <a:xfrm>
              <a:off x="737469" y="2352662"/>
              <a:ext cx="415574" cy="415574"/>
            </a:xfrm>
            <a:prstGeom prst="ellipse">
              <a:avLst/>
            </a:prstGeom>
            <a:blipFill rotWithShape="1">
              <a:blip r:embed="rId4">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18" name="Google Shape;2518;p104"/>
            <p:cNvSpPr/>
            <p:nvPr/>
          </p:nvSpPr>
          <p:spPr>
            <a:xfrm>
              <a:off x="2143100" y="2352662"/>
              <a:ext cx="415574" cy="415574"/>
            </a:xfrm>
            <a:prstGeom prst="ellipse">
              <a:avLst/>
            </a:prstGeom>
            <a:blipFill rotWithShape="1">
              <a:blip r:embed="rId5">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19" name="Google Shape;2519;p104"/>
            <p:cNvSpPr/>
            <p:nvPr/>
          </p:nvSpPr>
          <p:spPr>
            <a:xfrm>
              <a:off x="957532" y="2136414"/>
              <a:ext cx="1345721" cy="202628"/>
            </a:xfrm>
            <a:custGeom>
              <a:rect b="b" l="l" r="r" t="t"/>
              <a:pathLst>
                <a:path extrusionOk="0" h="202628" w="1345721">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0" name="Google Shape;2520;p104"/>
            <p:cNvSpPr/>
            <p:nvPr/>
          </p:nvSpPr>
          <p:spPr>
            <a:xfrm rot="10800000">
              <a:off x="957532" y="2796150"/>
              <a:ext cx="1345721" cy="202628"/>
            </a:xfrm>
            <a:custGeom>
              <a:rect b="b" l="l" r="r" t="t"/>
              <a:pathLst>
                <a:path extrusionOk="0" h="202628" w="1345721">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1" name="Google Shape;2521;p104"/>
            <p:cNvSpPr txBox="1"/>
            <p:nvPr/>
          </p:nvSpPr>
          <p:spPr>
            <a:xfrm>
              <a:off x="1422605" y="2045770"/>
              <a:ext cx="415574" cy="200055"/>
            </a:xfrm>
            <a:prstGeom prst="rect">
              <a:avLst/>
            </a:prstGeom>
            <a:blipFill rotWithShape="1">
              <a:blip r:embed="rId6">
                <a:alphaModFix/>
              </a:blip>
              <a:stretch>
                <a:fillRect b="-937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22" name="Google Shape;2522;p104"/>
            <p:cNvSpPr txBox="1"/>
            <p:nvPr/>
          </p:nvSpPr>
          <p:spPr>
            <a:xfrm>
              <a:off x="1422605" y="2869803"/>
              <a:ext cx="415574" cy="200055"/>
            </a:xfrm>
            <a:prstGeom prst="rect">
              <a:avLst/>
            </a:prstGeom>
            <a:blipFill rotWithShape="1">
              <a:blip r:embed="rId7">
                <a:alphaModFix/>
              </a:blip>
              <a:stretch>
                <a:fillRect b="-6060" l="0" r="0" t="-1515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23" name="Google Shape;2523;p104"/>
            <p:cNvSpPr txBox="1"/>
            <p:nvPr/>
          </p:nvSpPr>
          <p:spPr>
            <a:xfrm>
              <a:off x="2604628" y="2410962"/>
              <a:ext cx="1050639" cy="246221"/>
            </a:xfrm>
            <a:prstGeom prst="rect">
              <a:avLst/>
            </a:prstGeom>
            <a:blipFill rotWithShape="1">
              <a:blip r:embed="rId8">
                <a:alphaModFix/>
              </a:blip>
              <a:stretch>
                <a:fillRect b="-7315" l="0" r="0" t="-1219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24" name="Google Shape;2524;p104"/>
            <p:cNvSpPr/>
            <p:nvPr/>
          </p:nvSpPr>
          <p:spPr>
            <a:xfrm>
              <a:off x="3877472" y="2174751"/>
              <a:ext cx="592538" cy="592538"/>
            </a:xfrm>
            <a:prstGeom prst="ellipse">
              <a:avLst/>
            </a:prstGeom>
            <a:blipFill rotWithShape="1">
              <a:blip r:embed="rId9">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25" name="Google Shape;2525;p104"/>
            <p:cNvSpPr/>
            <p:nvPr/>
          </p:nvSpPr>
          <p:spPr>
            <a:xfrm>
              <a:off x="5523765" y="2174751"/>
              <a:ext cx="592538" cy="592538"/>
            </a:xfrm>
            <a:prstGeom prst="ellipse">
              <a:avLst/>
            </a:prstGeom>
            <a:blipFill rotWithShape="1">
              <a:blip r:embed="rId10">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26" name="Google Shape;2526;p104"/>
            <p:cNvSpPr/>
            <p:nvPr/>
          </p:nvSpPr>
          <p:spPr>
            <a:xfrm>
              <a:off x="4278552" y="1986683"/>
              <a:ext cx="1510256" cy="200055"/>
            </a:xfrm>
            <a:custGeom>
              <a:rect b="b" l="l" r="r" t="t"/>
              <a:pathLst>
                <a:path extrusionOk="0" h="202628" w="1345721">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Google Shape;2527;p104"/>
            <p:cNvSpPr txBox="1"/>
            <p:nvPr/>
          </p:nvSpPr>
          <p:spPr>
            <a:xfrm>
              <a:off x="4693056" y="1857041"/>
              <a:ext cx="669077" cy="332270"/>
            </a:xfrm>
            <a:prstGeom prst="rect">
              <a:avLst/>
            </a:prstGeom>
            <a:blipFill rotWithShape="1">
              <a:blip r:embed="rId11">
                <a:alphaModFix/>
              </a:blip>
              <a:stretch>
                <a:fillRect b="-16665" l="0" r="-272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28" name="Google Shape;2528;p104"/>
            <p:cNvSpPr/>
            <p:nvPr/>
          </p:nvSpPr>
          <p:spPr>
            <a:xfrm rot="10800000">
              <a:off x="4231331" y="2767289"/>
              <a:ext cx="1569851" cy="188068"/>
            </a:xfrm>
            <a:custGeom>
              <a:rect b="b" l="l" r="r" t="t"/>
              <a:pathLst>
                <a:path extrusionOk="0" h="202628" w="1345721">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9" name="Google Shape;2529;p104"/>
            <p:cNvSpPr txBox="1"/>
            <p:nvPr/>
          </p:nvSpPr>
          <p:spPr>
            <a:xfrm>
              <a:off x="4693057" y="2646518"/>
              <a:ext cx="739760" cy="332270"/>
            </a:xfrm>
            <a:prstGeom prst="rect">
              <a:avLst/>
            </a:prstGeom>
            <a:blipFill rotWithShape="1">
              <a:blip r:embed="rId12">
                <a:alphaModFix/>
              </a:blip>
              <a:stretch>
                <a:fillRect b="-1636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30" name="Google Shape;2530;p104"/>
            <p:cNvSpPr txBox="1"/>
            <p:nvPr/>
          </p:nvSpPr>
          <p:spPr>
            <a:xfrm>
              <a:off x="6210140" y="2291406"/>
              <a:ext cx="2433995" cy="333617"/>
            </a:xfrm>
            <a:prstGeom prst="rect">
              <a:avLst/>
            </a:prstGeom>
            <a:blipFill rotWithShape="1">
              <a:blip r:embed="rId13">
                <a:alphaModFix/>
              </a:blip>
              <a:stretch>
                <a:fillRect b="-14542" l="0" r="0" t="-181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531" name="Google Shape;2531;p104"/>
          <p:cNvSpPr/>
          <p:nvPr/>
        </p:nvSpPr>
        <p:spPr>
          <a:xfrm>
            <a:off x="617215" y="3102234"/>
            <a:ext cx="2216111" cy="345461"/>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 Nguyên lý qua lại</a:t>
            </a:r>
            <a:endParaRPr sz="1300">
              <a:solidFill>
                <a:srgbClr val="262626"/>
              </a:solidFill>
              <a:latin typeface="Arial"/>
              <a:ea typeface="Arial"/>
              <a:cs typeface="Arial"/>
              <a:sym typeface="Arial"/>
            </a:endParaRPr>
          </a:p>
        </p:txBody>
      </p:sp>
      <p:sp>
        <p:nvSpPr>
          <p:cNvPr id="2532" name="Google Shape;2532;p104"/>
          <p:cNvSpPr/>
          <p:nvPr/>
        </p:nvSpPr>
        <p:spPr>
          <a:xfrm>
            <a:off x="3810596" y="3102234"/>
            <a:ext cx="2869007" cy="345461"/>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(b) Nguyên lý của Ma trận nghịch đảo</a:t>
            </a:r>
            <a:endParaRPr sz="1300">
              <a:solidFill>
                <a:srgbClr val="262626"/>
              </a:solidFill>
              <a:latin typeface="Arial"/>
              <a:ea typeface="Arial"/>
              <a:cs typeface="Arial"/>
              <a:sym typeface="Arial"/>
            </a:endParaRPr>
          </a:p>
        </p:txBody>
      </p:sp>
      <p:sp>
        <p:nvSpPr>
          <p:cNvPr id="2533" name="Google Shape;2533;p104"/>
          <p:cNvSpPr/>
          <p:nvPr/>
        </p:nvSpPr>
        <p:spPr>
          <a:xfrm>
            <a:off x="702940" y="3573016"/>
            <a:ext cx="2950113" cy="576293"/>
          </a:xfrm>
          <a:prstGeom prst="rect">
            <a:avLst/>
          </a:prstGeom>
          <a:blipFill rotWithShape="1">
            <a:blip r:embed="rId14">
              <a:alphaModFix/>
            </a:blip>
            <a:stretch>
              <a:fillRect b="0" l="-42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534" name="Google Shape;2534;p104"/>
          <p:cNvGrpSpPr/>
          <p:nvPr/>
        </p:nvGrpSpPr>
        <p:grpSpPr>
          <a:xfrm>
            <a:off x="943566" y="4177714"/>
            <a:ext cx="1846198" cy="403414"/>
            <a:chOff x="943566" y="4157023"/>
            <a:chExt cx="1846198" cy="403414"/>
          </a:xfrm>
        </p:grpSpPr>
        <p:sp>
          <p:nvSpPr>
            <p:cNvPr id="2535" name="Google Shape;2535;p104"/>
            <p:cNvSpPr/>
            <p:nvPr/>
          </p:nvSpPr>
          <p:spPr>
            <a:xfrm flipH="1" rot="10800000">
              <a:off x="943566" y="4157023"/>
              <a:ext cx="1810929" cy="403414"/>
            </a:xfrm>
            <a:prstGeom prst="rect">
              <a:avLst/>
            </a:prstGeom>
            <a:solidFill>
              <a:srgbClr val="F2F2F2"/>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6" name="Google Shape;2536;p104"/>
            <p:cNvSpPr txBox="1"/>
            <p:nvPr/>
          </p:nvSpPr>
          <p:spPr>
            <a:xfrm>
              <a:off x="970867" y="4183968"/>
              <a:ext cx="1818897" cy="374526"/>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537" name="Google Shape;2537;p104"/>
          <p:cNvSpPr/>
          <p:nvPr/>
        </p:nvSpPr>
        <p:spPr>
          <a:xfrm>
            <a:off x="702940" y="4627804"/>
            <a:ext cx="230425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a:t>
            </a:r>
            <a:endParaRPr sz="1300">
              <a:solidFill>
                <a:srgbClr val="262626"/>
              </a:solidFill>
              <a:latin typeface="Arial"/>
              <a:ea typeface="Arial"/>
              <a:cs typeface="Arial"/>
              <a:sym typeface="Arial"/>
            </a:endParaRPr>
          </a:p>
        </p:txBody>
      </p:sp>
      <p:sp>
        <p:nvSpPr>
          <p:cNvPr id="2538" name="Google Shape;2538;p104"/>
          <p:cNvSpPr txBox="1"/>
          <p:nvPr/>
        </p:nvSpPr>
        <p:spPr>
          <a:xfrm>
            <a:off x="828196" y="4957142"/>
            <a:ext cx="2950114" cy="630109"/>
          </a:xfrm>
          <a:prstGeom prst="rect">
            <a:avLst/>
          </a:prstGeom>
          <a:blipFill rotWithShape="1">
            <a:blip r:embed="rId16">
              <a:alphaModFix/>
            </a:blip>
            <a:stretch>
              <a:fillRect b="0" l="-428" r="0" t="-196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539" name="Google Shape;2539;p104"/>
          <p:cNvGrpSpPr/>
          <p:nvPr/>
        </p:nvGrpSpPr>
        <p:grpSpPr>
          <a:xfrm>
            <a:off x="3745372" y="3845774"/>
            <a:ext cx="5712448" cy="2052937"/>
            <a:chOff x="3877472" y="3898880"/>
            <a:chExt cx="5712448" cy="2052937"/>
          </a:xfrm>
        </p:grpSpPr>
        <p:sp>
          <p:nvSpPr>
            <p:cNvPr id="2540" name="Google Shape;2540;p104"/>
            <p:cNvSpPr/>
            <p:nvPr/>
          </p:nvSpPr>
          <p:spPr>
            <a:xfrm>
              <a:off x="3877472" y="3898880"/>
              <a:ext cx="5580213" cy="1930420"/>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1" name="Google Shape;2541;p104"/>
            <p:cNvSpPr/>
            <p:nvPr/>
          </p:nvSpPr>
          <p:spPr>
            <a:xfrm>
              <a:off x="4089365" y="3952301"/>
              <a:ext cx="5500555" cy="483127"/>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42" name="Google Shape;2542;p104"/>
            <p:cNvSpPr txBox="1"/>
            <p:nvPr/>
          </p:nvSpPr>
          <p:spPr>
            <a:xfrm>
              <a:off x="4969060" y="4633670"/>
              <a:ext cx="2768568" cy="559833"/>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43" name="Google Shape;2543;p104"/>
            <p:cNvSpPr/>
            <p:nvPr/>
          </p:nvSpPr>
          <p:spPr>
            <a:xfrm>
              <a:off x="4037503" y="5303709"/>
              <a:ext cx="5376469" cy="64810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Nếu ad−bc=0, Ma trận nghịch đảo của Ma trận A đã cho không tồn tại.</a:t>
              </a:r>
              <a:br>
                <a:rPr lang="en-US" sz="1300">
                  <a:solidFill>
                    <a:srgbClr val="262626"/>
                  </a:solidFill>
                  <a:latin typeface="Arial"/>
                  <a:ea typeface="Arial"/>
                  <a:cs typeface="Arial"/>
                  <a:sym typeface="Arial"/>
                </a:rPr>
              </a:br>
              <a:endParaRPr sz="1300">
                <a:solidFill>
                  <a:srgbClr val="262626"/>
                </a:solidFill>
                <a:latin typeface="Arial"/>
                <a:ea typeface="Arial"/>
                <a:cs typeface="Arial"/>
                <a:sym typeface="Arial"/>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grpSp>
        <p:nvGrpSpPr>
          <p:cNvPr id="2549" name="Google Shape;2549;p105"/>
          <p:cNvGrpSpPr/>
          <p:nvPr/>
        </p:nvGrpSpPr>
        <p:grpSpPr>
          <a:xfrm>
            <a:off x="559817" y="1419469"/>
            <a:ext cx="8783192" cy="215444"/>
            <a:chOff x="559817" y="2136914"/>
            <a:chExt cx="8783192" cy="215444"/>
          </a:xfrm>
        </p:grpSpPr>
        <p:sp>
          <p:nvSpPr>
            <p:cNvPr id="2550" name="Google Shape;2550;p10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51" name="Google Shape;2551;p10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Định thức</a:t>
              </a:r>
              <a:endParaRPr sz="1400">
                <a:solidFill>
                  <a:schemeClr val="dk1"/>
                </a:solidFill>
                <a:latin typeface="Arial"/>
                <a:ea typeface="Arial"/>
                <a:cs typeface="Arial"/>
                <a:sym typeface="Arial"/>
              </a:endParaRPr>
            </a:p>
          </p:txBody>
        </p:sp>
      </p:grpSp>
      <p:grpSp>
        <p:nvGrpSpPr>
          <p:cNvPr id="2552" name="Google Shape;2552;p105"/>
          <p:cNvGrpSpPr/>
          <p:nvPr/>
        </p:nvGrpSpPr>
        <p:grpSpPr>
          <a:xfrm>
            <a:off x="450000" y="450000"/>
            <a:ext cx="9018000" cy="276999"/>
            <a:chOff x="450000" y="450000"/>
            <a:chExt cx="9018000" cy="276999"/>
          </a:xfrm>
        </p:grpSpPr>
        <p:sp>
          <p:nvSpPr>
            <p:cNvPr id="2553" name="Google Shape;2553;p1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Ma trận nghịch đảo</a:t>
              </a:r>
              <a:endParaRPr b="1" sz="1800">
                <a:solidFill>
                  <a:schemeClr val="lt1"/>
                </a:solidFill>
                <a:latin typeface="Arial"/>
                <a:ea typeface="Arial"/>
                <a:cs typeface="Arial"/>
                <a:sym typeface="Arial"/>
              </a:endParaRPr>
            </a:p>
          </p:txBody>
        </p:sp>
        <p:sp>
          <p:nvSpPr>
            <p:cNvPr id="2554" name="Google Shape;2554;p1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555" name="Google Shape;2555;p105"/>
          <p:cNvSpPr/>
          <p:nvPr/>
        </p:nvSpPr>
        <p:spPr>
          <a:xfrm>
            <a:off x="702940" y="1700808"/>
            <a:ext cx="8632825" cy="1448327"/>
          </a:xfrm>
          <a:prstGeom prst="rect">
            <a:avLst/>
          </a:prstGeom>
          <a:noFill/>
          <a:ln>
            <a:noFill/>
          </a:ln>
        </p:spPr>
        <p:txBody>
          <a:bodyPr anchorCtr="0" anchor="t" bIns="72000" lIns="0" spcFirstLastPara="1" rIns="144000" wrap="square" tIns="72000">
            <a:spAutoFit/>
          </a:bodyPr>
          <a:lstStyle/>
          <a:p>
            <a:pPr indent="-182563" lvl="0" marL="182563"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là giá trị chỉ được xác định trong một ma trận vuông và xác định khả năng nghịch đảo của ma trận.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lịch sử, ma trận được hình thành với câu hỏi "làm thế nào để giải các phương trình tuyến tính đồng thời". Trong nghiên cứu của mình, Arthur Cayley thấy rằng giải pháp của phương trình đồng thời khác nhau tùy thuộc vào giá trị của (ad-bc) (ad-bc). Đây là cách thuật ngữ ‘định thức' được tạo ra, vì giá trị này "xác định" sự tồn tại của giải pháp (khả năng đảo ngược của ma trận). Ngoài nghiên cứu của Cayley, William Rowan Hamilton nghĩ, "Chà, tại sao chúng ta không tách các hệ số và các biến của phương trình đồng thời?" để tạo ma trận.</a:t>
            </a:r>
            <a:endParaRPr sz="1300">
              <a:solidFill>
                <a:srgbClr val="262626"/>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grpSp>
        <p:nvGrpSpPr>
          <p:cNvPr id="2561" name="Google Shape;2561;p106"/>
          <p:cNvGrpSpPr/>
          <p:nvPr/>
        </p:nvGrpSpPr>
        <p:grpSpPr>
          <a:xfrm>
            <a:off x="559817" y="1419469"/>
            <a:ext cx="8783192" cy="215444"/>
            <a:chOff x="559817" y="2136914"/>
            <a:chExt cx="8783192" cy="215444"/>
          </a:xfrm>
        </p:grpSpPr>
        <p:sp>
          <p:nvSpPr>
            <p:cNvPr id="2562" name="Google Shape;2562;p10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63" name="Google Shape;2563;p10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Định thức</a:t>
              </a:r>
              <a:endParaRPr sz="1400">
                <a:solidFill>
                  <a:schemeClr val="dk1"/>
                </a:solidFill>
                <a:latin typeface="Arial"/>
                <a:ea typeface="Arial"/>
                <a:cs typeface="Arial"/>
                <a:sym typeface="Arial"/>
              </a:endParaRPr>
            </a:p>
          </p:txBody>
        </p:sp>
      </p:grpSp>
      <p:grpSp>
        <p:nvGrpSpPr>
          <p:cNvPr id="2564" name="Google Shape;2564;p106"/>
          <p:cNvGrpSpPr/>
          <p:nvPr/>
        </p:nvGrpSpPr>
        <p:grpSpPr>
          <a:xfrm>
            <a:off x="450000" y="450000"/>
            <a:ext cx="9018000" cy="276999"/>
            <a:chOff x="450000" y="450000"/>
            <a:chExt cx="9018000" cy="276999"/>
          </a:xfrm>
        </p:grpSpPr>
        <p:sp>
          <p:nvSpPr>
            <p:cNvPr id="2565" name="Google Shape;2565;p1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Ma trận nghịch đảo</a:t>
              </a:r>
              <a:endParaRPr b="1" sz="1800">
                <a:solidFill>
                  <a:schemeClr val="lt1"/>
                </a:solidFill>
                <a:latin typeface="Arial"/>
                <a:ea typeface="Arial"/>
                <a:cs typeface="Arial"/>
                <a:sym typeface="Arial"/>
              </a:endParaRPr>
            </a:p>
          </p:txBody>
        </p:sp>
        <p:sp>
          <p:nvSpPr>
            <p:cNvPr id="2566" name="Google Shape;2566;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567" name="Google Shape;2567;p106"/>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Ký hiệu cho định thức là chữ viết tắt của nó 'det' và ký hiệu giá trị tuyệt đối  (</a:t>
            </a:r>
            <a:r>
              <a:rPr lang="en-US" sz="1300">
                <a:solidFill>
                  <a:srgbClr val="262626"/>
                </a:solidFill>
                <a:latin typeface="Malgun Gothic"/>
                <a:ea typeface="Malgun Gothic"/>
                <a:cs typeface="Malgun Gothic"/>
                <a:sym typeface="Malgun Gothic"/>
              </a:rPr>
              <a:t>│·│).</a:t>
            </a:r>
            <a:endParaRPr sz="1300">
              <a:solidFill>
                <a:srgbClr val="262626"/>
              </a:solidFill>
              <a:latin typeface="Arial"/>
              <a:ea typeface="Arial"/>
              <a:cs typeface="Arial"/>
              <a:sym typeface="Arial"/>
            </a:endParaRPr>
          </a:p>
        </p:txBody>
      </p:sp>
      <p:sp>
        <p:nvSpPr>
          <p:cNvPr id="2568" name="Google Shape;2568;p106"/>
          <p:cNvSpPr txBox="1"/>
          <p:nvPr/>
        </p:nvSpPr>
        <p:spPr>
          <a:xfrm>
            <a:off x="781618" y="2018957"/>
            <a:ext cx="2110578" cy="455959"/>
          </a:xfrm>
          <a:prstGeom prst="rect">
            <a:avLst/>
          </a:prstGeom>
          <a:blipFill rotWithShape="1">
            <a:blip r:embed="rId3">
              <a:alphaModFix/>
            </a:blip>
            <a:stretch>
              <a:fillRect b="-2702" l="-59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569" name="Google Shape;2569;p106"/>
          <p:cNvGrpSpPr/>
          <p:nvPr/>
        </p:nvGrpSpPr>
        <p:grpSpPr>
          <a:xfrm>
            <a:off x="846956" y="2564904"/>
            <a:ext cx="8280920" cy="1821849"/>
            <a:chOff x="846956" y="2616801"/>
            <a:chExt cx="8280920" cy="1821849"/>
          </a:xfrm>
        </p:grpSpPr>
        <p:sp>
          <p:nvSpPr>
            <p:cNvPr id="2570" name="Google Shape;2570;p106"/>
            <p:cNvSpPr/>
            <p:nvPr/>
          </p:nvSpPr>
          <p:spPr>
            <a:xfrm>
              <a:off x="846956" y="2616801"/>
              <a:ext cx="8280920" cy="182184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71" name="Google Shape;2571;p106"/>
            <p:cNvGrpSpPr/>
            <p:nvPr/>
          </p:nvGrpSpPr>
          <p:grpSpPr>
            <a:xfrm>
              <a:off x="991139" y="2752378"/>
              <a:ext cx="2730457" cy="1577561"/>
              <a:chOff x="1010189" y="2828578"/>
              <a:chExt cx="2730457" cy="1577561"/>
            </a:xfrm>
          </p:grpSpPr>
          <p:sp>
            <p:nvSpPr>
              <p:cNvPr id="2572" name="Google Shape;2572;p106"/>
              <p:cNvSpPr txBox="1"/>
              <p:nvPr/>
            </p:nvSpPr>
            <p:spPr>
              <a:xfrm>
                <a:off x="1074916" y="2828578"/>
                <a:ext cx="2218877" cy="415563"/>
              </a:xfrm>
              <a:prstGeom prst="rect">
                <a:avLst/>
              </a:prstGeom>
              <a:blipFill rotWithShape="1">
                <a:blip r:embed="rId4">
                  <a:alphaModFix/>
                </a:blip>
                <a:stretch>
                  <a:fillRect b="-17645" l="-4669" r="-1921" t="-146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73" name="Google Shape;2573;p106"/>
              <p:cNvSpPr txBox="1"/>
              <p:nvPr/>
            </p:nvSpPr>
            <p:spPr>
              <a:xfrm>
                <a:off x="1010189" y="3379199"/>
                <a:ext cx="2618928" cy="507896"/>
              </a:xfrm>
              <a:prstGeom prst="rect">
                <a:avLst/>
              </a:prstGeom>
              <a:blipFill rotWithShape="1">
                <a:blip r:embed="rId5">
                  <a:alphaModFix/>
                </a:blip>
                <a:stretch>
                  <a:fillRect b="-4760" l="-46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74" name="Google Shape;2574;p106"/>
              <p:cNvSpPr txBox="1"/>
              <p:nvPr/>
            </p:nvSpPr>
            <p:spPr>
              <a:xfrm>
                <a:off x="1074916" y="3990641"/>
                <a:ext cx="2665730" cy="415498"/>
              </a:xfrm>
              <a:prstGeom prst="rect">
                <a:avLst/>
              </a:prstGeom>
              <a:blipFill rotWithShape="1">
                <a:blip r:embed="rId6">
                  <a:alphaModFix/>
                </a:blip>
                <a:stretch>
                  <a:fillRect b="-17646" l="-3888" r="0" t="-29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575" name="Google Shape;2575;p106"/>
            <p:cNvSpPr/>
            <p:nvPr/>
          </p:nvSpPr>
          <p:spPr>
            <a:xfrm>
              <a:off x="3754789" y="3949459"/>
              <a:ext cx="921663"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Etc.</a:t>
              </a:r>
              <a:endParaRPr sz="1300">
                <a:solidFill>
                  <a:srgbClr val="262626"/>
                </a:solidFill>
                <a:latin typeface="Arial"/>
                <a:ea typeface="Arial"/>
                <a:cs typeface="Arial"/>
                <a:sym typeface="Arial"/>
              </a:endParaRPr>
            </a:p>
          </p:txBody>
        </p:sp>
      </p:grpSp>
      <p:sp>
        <p:nvSpPr>
          <p:cNvPr id="2576" name="Google Shape;2576;p106"/>
          <p:cNvSpPr/>
          <p:nvPr/>
        </p:nvSpPr>
        <p:spPr>
          <a:xfrm>
            <a:off x="712182" y="4473771"/>
            <a:ext cx="8632825"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ký hiệu giá trị tuyệt đối được xếp hai lớp như được thấy trong hai phương trình sau, điều đó có nghĩa là tìm giá trị tuyệt đối sau khi tìm ra định thức.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Ký hiệu giá trị tuyệt đối bên trong có nghĩa là "để tính toán phương trình ma trận" và ký hiệu giá trị tuyệt đối bên ngoài có nghĩa là "lấy giá trị tuyệt đối sau khi tính toán”.</a:t>
            </a:r>
            <a:endParaRPr sz="1300">
              <a:solidFill>
                <a:srgbClr val="262626"/>
              </a:solidFill>
              <a:latin typeface="Arial"/>
              <a:ea typeface="Arial"/>
              <a:cs typeface="Arial"/>
              <a:sym typeface="Arial"/>
            </a:endParaRPr>
          </a:p>
        </p:txBody>
      </p:sp>
      <p:grpSp>
        <p:nvGrpSpPr>
          <p:cNvPr id="2577" name="Google Shape;2577;p106"/>
          <p:cNvGrpSpPr/>
          <p:nvPr/>
        </p:nvGrpSpPr>
        <p:grpSpPr>
          <a:xfrm>
            <a:off x="873729" y="5510792"/>
            <a:ext cx="5547160" cy="619163"/>
            <a:chOff x="873729" y="5515851"/>
            <a:chExt cx="5547160" cy="619163"/>
          </a:xfrm>
        </p:grpSpPr>
        <p:sp>
          <p:nvSpPr>
            <p:cNvPr id="2578" name="Google Shape;2578;p106"/>
            <p:cNvSpPr txBox="1"/>
            <p:nvPr/>
          </p:nvSpPr>
          <p:spPr>
            <a:xfrm>
              <a:off x="873729" y="5515851"/>
              <a:ext cx="2793585" cy="616259"/>
            </a:xfrm>
            <a:prstGeom prst="rect">
              <a:avLst/>
            </a:prstGeom>
            <a:blipFill rotWithShape="1">
              <a:blip r:embed="rId7">
                <a:alphaModFix/>
              </a:blip>
              <a:stretch>
                <a:fillRect b="-98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79" name="Google Shape;2579;p106"/>
            <p:cNvSpPr txBox="1"/>
            <p:nvPr/>
          </p:nvSpPr>
          <p:spPr>
            <a:xfrm>
              <a:off x="3702196" y="5517153"/>
              <a:ext cx="2718693" cy="617861"/>
            </a:xfrm>
            <a:prstGeom prst="rect">
              <a:avLst/>
            </a:prstGeom>
            <a:blipFill rotWithShape="1">
              <a:blip r:embed="rId8">
                <a:alphaModFix/>
              </a:blip>
              <a:stretch>
                <a:fillRect b="-98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grpSp>
        <p:nvGrpSpPr>
          <p:cNvPr id="2585" name="Google Shape;2585;p107"/>
          <p:cNvGrpSpPr/>
          <p:nvPr/>
        </p:nvGrpSpPr>
        <p:grpSpPr>
          <a:xfrm>
            <a:off x="450000" y="450000"/>
            <a:ext cx="9018000" cy="276999"/>
            <a:chOff x="450000" y="450000"/>
            <a:chExt cx="9018000" cy="276999"/>
          </a:xfrm>
        </p:grpSpPr>
        <p:sp>
          <p:nvSpPr>
            <p:cNvPr id="2586" name="Google Shape;2586;p1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Ma trận nghịch đảo</a:t>
              </a:r>
              <a:endParaRPr b="1" sz="1800">
                <a:solidFill>
                  <a:schemeClr val="lt1"/>
                </a:solidFill>
                <a:latin typeface="Arial"/>
                <a:ea typeface="Arial"/>
                <a:cs typeface="Arial"/>
                <a:sym typeface="Arial"/>
              </a:endParaRPr>
            </a:p>
          </p:txBody>
        </p:sp>
        <p:sp>
          <p:nvSpPr>
            <p:cNvPr id="2587" name="Google Shape;2587;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588" name="Google Shape;2588;p107"/>
          <p:cNvSpPr/>
          <p:nvPr/>
        </p:nvSpPr>
        <p:spPr>
          <a:xfrm flipH="1" rot="10800000">
            <a:off x="3399025" y="1772179"/>
            <a:ext cx="3104774" cy="67819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89" name="Google Shape;2589;p107"/>
          <p:cNvGrpSpPr/>
          <p:nvPr/>
        </p:nvGrpSpPr>
        <p:grpSpPr>
          <a:xfrm>
            <a:off x="559817" y="1428745"/>
            <a:ext cx="8783192" cy="215444"/>
            <a:chOff x="559817" y="2136914"/>
            <a:chExt cx="8783192" cy="215444"/>
          </a:xfrm>
        </p:grpSpPr>
        <p:sp>
          <p:nvSpPr>
            <p:cNvPr id="2590" name="Google Shape;2590;p10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91" name="Google Shape;2591;p107"/>
            <p:cNvSpPr/>
            <p:nvPr/>
          </p:nvSpPr>
          <p:spPr>
            <a:xfrm>
              <a:off x="712182" y="2136914"/>
              <a:ext cx="8630827" cy="215444"/>
            </a:xfrm>
            <a:prstGeom prst="rect">
              <a:avLst/>
            </a:prstGeom>
            <a:blipFill rotWithShape="1">
              <a:blip r:embed="rId3">
                <a:alphaModFix/>
              </a:blip>
              <a:stretch>
                <a:fillRect b="0" l="-14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pic>
        <p:nvPicPr>
          <p:cNvPr id="2592" name="Google Shape;2592;p107"/>
          <p:cNvPicPr preferRelativeResize="0"/>
          <p:nvPr/>
        </p:nvPicPr>
        <p:blipFill rotWithShape="1">
          <a:blip r:embed="rId4">
            <a:alphaModFix/>
          </a:blip>
          <a:srcRect b="0" l="-1" r="26636" t="0"/>
          <a:stretch/>
        </p:blipFill>
        <p:spPr>
          <a:xfrm>
            <a:off x="559816" y="2564904"/>
            <a:ext cx="8783193" cy="3014916"/>
          </a:xfrm>
          <a:prstGeom prst="rect">
            <a:avLst/>
          </a:prstGeom>
          <a:solidFill>
            <a:schemeClr val="lt1"/>
          </a:solidFill>
          <a:ln cap="flat" cmpd="sng" w="9525">
            <a:solidFill>
              <a:srgbClr val="D8D8D8"/>
            </a:solidFill>
            <a:prstDash val="solid"/>
            <a:round/>
            <a:headEnd len="sm" w="sm" type="none"/>
            <a:tailEnd len="sm" w="sm" type="none"/>
          </a:ln>
        </p:spPr>
      </p:pic>
      <p:sp>
        <p:nvSpPr>
          <p:cNvPr id="2593" name="Google Shape;2593;p107"/>
          <p:cNvSpPr txBox="1"/>
          <p:nvPr/>
        </p:nvSpPr>
        <p:spPr>
          <a:xfrm>
            <a:off x="2480253" y="1844824"/>
            <a:ext cx="4951562" cy="60555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108"/>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Khoa học dữ liệu: Ma trận</a:t>
            </a:r>
            <a:endParaRPr b="1" sz="3200">
              <a:solidFill>
                <a:srgbClr val="000000"/>
              </a:solidFill>
              <a:latin typeface="Arial"/>
              <a:ea typeface="Arial"/>
              <a:cs typeface="Arial"/>
              <a:sym typeface="Arial"/>
            </a:endParaRPr>
          </a:p>
        </p:txBody>
      </p:sp>
      <p:sp>
        <p:nvSpPr>
          <p:cNvPr id="2600" name="Google Shape;2600;p10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2601" name="Google Shape;2601;p108"/>
          <p:cNvSpPr/>
          <p:nvPr/>
        </p:nvSpPr>
        <p:spPr>
          <a:xfrm>
            <a:off x="1054112" y="3870028"/>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4.1. Tính toán Ma trận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4.2. Ma trận nghịch đảo</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4.3. Biến đổi tuyến tính</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4.4. Giá trị riêng và Vector riêng</a:t>
            </a:r>
            <a:endParaRPr sz="1799">
              <a:solidFill>
                <a:srgbClr val="A5A5A5"/>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10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Biến đổi tuyến tính</a:t>
            </a:r>
            <a:endParaRPr b="1" sz="2400">
              <a:solidFill>
                <a:srgbClr val="0C0C0C"/>
              </a:solidFill>
              <a:latin typeface="Arial"/>
              <a:ea typeface="Arial"/>
              <a:cs typeface="Arial"/>
              <a:sym typeface="Arial"/>
            </a:endParaRPr>
          </a:p>
        </p:txBody>
      </p:sp>
      <p:sp>
        <p:nvSpPr>
          <p:cNvPr id="2608" name="Google Shape;2608;p109"/>
          <p:cNvSpPr/>
          <p:nvPr/>
        </p:nvSpPr>
        <p:spPr>
          <a:xfrm>
            <a:off x="464722" y="1844824"/>
            <a:ext cx="8990262"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đổi tuyến tính là một hàm toán học nhân một vectơ với một ma trận để tạo ra một vectơ khác. Nó là một phương pháp chuyển đổi từ không gian vectơ này sang không gian vectơ khác trong khi vẫn duy trì các đặc tính của vectơ.</a:t>
            </a:r>
            <a:endParaRPr/>
          </a:p>
        </p:txBody>
      </p:sp>
      <p:grpSp>
        <p:nvGrpSpPr>
          <p:cNvPr id="2609" name="Google Shape;2609;p109"/>
          <p:cNvGrpSpPr/>
          <p:nvPr/>
        </p:nvGrpSpPr>
        <p:grpSpPr>
          <a:xfrm>
            <a:off x="450000" y="450000"/>
            <a:ext cx="9018000" cy="276999"/>
            <a:chOff x="450000" y="450000"/>
            <a:chExt cx="9018000" cy="276999"/>
          </a:xfrm>
        </p:grpSpPr>
        <p:sp>
          <p:nvSpPr>
            <p:cNvPr id="2610" name="Google Shape;2610;p1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Biến đổi tuyến tính</a:t>
              </a:r>
              <a:endParaRPr b="1" sz="1800">
                <a:solidFill>
                  <a:schemeClr val="lt1"/>
                </a:solidFill>
                <a:latin typeface="Arial"/>
                <a:ea typeface="Arial"/>
                <a:cs typeface="Arial"/>
                <a:sym typeface="Arial"/>
              </a:endParaRPr>
            </a:p>
          </p:txBody>
        </p:sp>
        <p:sp>
          <p:nvSpPr>
            <p:cNvPr id="2611" name="Google Shape;2611;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612" name="Google Shape;2612;p109"/>
          <p:cNvSpPr/>
          <p:nvPr/>
        </p:nvSpPr>
        <p:spPr>
          <a:xfrm>
            <a:off x="602401" y="2492896"/>
            <a:ext cx="8632825" cy="79686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613" name="Google Shape;2613;p109"/>
          <p:cNvGrpSpPr/>
          <p:nvPr/>
        </p:nvGrpSpPr>
        <p:grpSpPr>
          <a:xfrm>
            <a:off x="602401" y="3417168"/>
            <a:ext cx="8632824" cy="1379984"/>
            <a:chOff x="602401" y="3261486"/>
            <a:chExt cx="8632824" cy="1379984"/>
          </a:xfrm>
        </p:grpSpPr>
        <p:sp>
          <p:nvSpPr>
            <p:cNvPr id="2614" name="Google Shape;2614;p109"/>
            <p:cNvSpPr/>
            <p:nvPr/>
          </p:nvSpPr>
          <p:spPr>
            <a:xfrm>
              <a:off x="602401" y="3261486"/>
              <a:ext cx="8632824" cy="1379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5" name="Google Shape;2615;p109"/>
            <p:cNvSpPr txBox="1"/>
            <p:nvPr/>
          </p:nvSpPr>
          <p:spPr>
            <a:xfrm>
              <a:off x="3193533" y="3887496"/>
              <a:ext cx="3902800" cy="549253"/>
            </a:xfrm>
            <a:prstGeom prst="rect">
              <a:avLst/>
            </a:prstGeom>
            <a:blipFill rotWithShape="1">
              <a:blip r:embed="rId4">
                <a:alphaModFix/>
              </a:blip>
              <a:stretch>
                <a:fillRect b="-315894" l="-25972" r="-1945" t="-22271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16" name="Google Shape;2616;p109"/>
            <p:cNvSpPr txBox="1"/>
            <p:nvPr/>
          </p:nvSpPr>
          <p:spPr>
            <a:xfrm>
              <a:off x="848035" y="3417844"/>
              <a:ext cx="8208911" cy="292388"/>
            </a:xfrm>
            <a:prstGeom prst="rect">
              <a:avLst/>
            </a:prstGeom>
            <a:blipFill rotWithShape="1">
              <a:blip r:embed="rId5">
                <a:alphaModFix/>
              </a:blip>
              <a:stretch>
                <a:fillRect b="-20832" l="0" r="0" t="-416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1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Biến đổi tuyến tính</a:t>
            </a:r>
            <a:endParaRPr b="1" sz="1800">
              <a:solidFill>
                <a:schemeClr val="lt1"/>
              </a:solidFill>
              <a:latin typeface="Arial"/>
              <a:ea typeface="Arial"/>
              <a:cs typeface="Arial"/>
              <a:sym typeface="Arial"/>
            </a:endParaRPr>
          </a:p>
        </p:txBody>
      </p:sp>
      <p:sp>
        <p:nvSpPr>
          <p:cNvPr id="2623" name="Google Shape;2623;p110"/>
          <p:cNvSpPr/>
          <p:nvPr/>
        </p:nvSpPr>
        <p:spPr>
          <a:xfrm>
            <a:off x="464722" y="1484784"/>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Vì Biến đổi tuyến tính ở dạng hệ thống tuyến tính, nó có thể được biểu diễn dưới dạng ma trận.</a:t>
            </a:r>
            <a:endParaRPr/>
          </a:p>
        </p:txBody>
      </p:sp>
      <p:sp>
        <p:nvSpPr>
          <p:cNvPr id="2624" name="Google Shape;2624;p110"/>
          <p:cNvSpPr/>
          <p:nvPr/>
        </p:nvSpPr>
        <p:spPr>
          <a:xfrm flipH="1" rot="10800000">
            <a:off x="3805532" y="2735174"/>
            <a:ext cx="2298008" cy="67819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5" name="Google Shape;2625;p110"/>
          <p:cNvSpPr/>
          <p:nvPr/>
        </p:nvSpPr>
        <p:spPr>
          <a:xfrm>
            <a:off x="702940" y="35010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Chuyển đổi một vectơ trong một không gian vectơ được gọi là Biến đổi tuyến tính.</a:t>
            </a:r>
            <a:endParaRPr sz="1300">
              <a:solidFill>
                <a:srgbClr val="262626"/>
              </a:solidFill>
              <a:latin typeface="Arial"/>
              <a:ea typeface="Arial"/>
              <a:cs typeface="Arial"/>
              <a:sym typeface="Arial"/>
            </a:endParaRPr>
          </a:p>
        </p:txBody>
      </p:sp>
      <p:sp>
        <p:nvSpPr>
          <p:cNvPr id="2626" name="Google Shape;2626;p110"/>
          <p:cNvSpPr/>
          <p:nvPr/>
        </p:nvSpPr>
        <p:spPr>
          <a:xfrm>
            <a:off x="703263" y="1772816"/>
            <a:ext cx="8632825" cy="74557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27" name="Google Shape;2627;p110"/>
          <p:cNvSpPr txBox="1"/>
          <p:nvPr/>
        </p:nvSpPr>
        <p:spPr>
          <a:xfrm>
            <a:off x="7747917" y="1767228"/>
            <a:ext cx="1300291" cy="549253"/>
          </a:xfrm>
          <a:prstGeom prst="rect">
            <a:avLst/>
          </a:prstGeom>
          <a:blipFill rotWithShape="1">
            <a:blip r:embed="rId4">
              <a:alphaModFix/>
            </a:blip>
            <a:stretch>
              <a:fillRect b="-111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28" name="Google Shape;2628;p110"/>
          <p:cNvSpPr txBox="1"/>
          <p:nvPr/>
        </p:nvSpPr>
        <p:spPr>
          <a:xfrm>
            <a:off x="4087316" y="2819827"/>
            <a:ext cx="1728192" cy="47141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629" name="Google Shape;2629;p110"/>
          <p:cNvGrpSpPr/>
          <p:nvPr/>
        </p:nvGrpSpPr>
        <p:grpSpPr>
          <a:xfrm>
            <a:off x="2416224" y="3909595"/>
            <a:ext cx="5191906" cy="2266260"/>
            <a:chOff x="1055650" y="3909595"/>
            <a:chExt cx="5191906" cy="2266260"/>
          </a:xfrm>
        </p:grpSpPr>
        <p:cxnSp>
          <p:nvCxnSpPr>
            <p:cNvPr id="2630" name="Google Shape;2630;p110"/>
            <p:cNvCxnSpPr/>
            <p:nvPr/>
          </p:nvCxnSpPr>
          <p:spPr>
            <a:xfrm>
              <a:off x="1055650" y="5481042"/>
              <a:ext cx="2162175" cy="0"/>
            </a:xfrm>
            <a:prstGeom prst="straightConnector1">
              <a:avLst/>
            </a:prstGeom>
            <a:noFill/>
            <a:ln cap="flat" cmpd="sng" w="28575">
              <a:solidFill>
                <a:schemeClr val="dk1"/>
              </a:solidFill>
              <a:prstDash val="solid"/>
              <a:miter lim="800000"/>
              <a:headEnd len="sm" w="sm" type="none"/>
              <a:tailEnd len="med" w="med" type="triangle"/>
            </a:ln>
          </p:spPr>
        </p:cxnSp>
        <p:cxnSp>
          <p:nvCxnSpPr>
            <p:cNvPr id="2631" name="Google Shape;2631;p110"/>
            <p:cNvCxnSpPr/>
            <p:nvPr/>
          </p:nvCxnSpPr>
          <p:spPr>
            <a:xfrm rot="10800000">
              <a:off x="1379500" y="4052880"/>
              <a:ext cx="0" cy="1766335"/>
            </a:xfrm>
            <a:prstGeom prst="straightConnector1">
              <a:avLst/>
            </a:prstGeom>
            <a:noFill/>
            <a:ln cap="flat" cmpd="sng" w="28575">
              <a:solidFill>
                <a:schemeClr val="dk1"/>
              </a:solidFill>
              <a:prstDash val="solid"/>
              <a:miter lim="800000"/>
              <a:headEnd len="sm" w="sm" type="none"/>
              <a:tailEnd len="med" w="med" type="triangle"/>
            </a:ln>
          </p:spPr>
        </p:cxnSp>
        <p:cxnSp>
          <p:nvCxnSpPr>
            <p:cNvPr id="2632" name="Google Shape;2632;p110"/>
            <p:cNvCxnSpPr/>
            <p:nvPr/>
          </p:nvCxnSpPr>
          <p:spPr>
            <a:xfrm flipH="1" rot="10800000">
              <a:off x="1398550" y="4474204"/>
              <a:ext cx="871105" cy="1025104"/>
            </a:xfrm>
            <a:prstGeom prst="straightConnector1">
              <a:avLst/>
            </a:prstGeom>
            <a:noFill/>
            <a:ln cap="flat" cmpd="sng" w="19050">
              <a:solidFill>
                <a:srgbClr val="1429A0"/>
              </a:solidFill>
              <a:prstDash val="solid"/>
              <a:miter lim="800000"/>
              <a:headEnd len="sm" w="sm" type="none"/>
              <a:tailEnd len="med" w="med" type="triangle"/>
            </a:ln>
          </p:spPr>
        </p:cxnSp>
        <p:cxnSp>
          <p:nvCxnSpPr>
            <p:cNvPr id="2633" name="Google Shape;2633;p110"/>
            <p:cNvCxnSpPr/>
            <p:nvPr/>
          </p:nvCxnSpPr>
          <p:spPr>
            <a:xfrm flipH="1" rot="10800000">
              <a:off x="1398550" y="4557957"/>
              <a:ext cx="317208" cy="922985"/>
            </a:xfrm>
            <a:prstGeom prst="straightConnector1">
              <a:avLst/>
            </a:prstGeom>
            <a:noFill/>
            <a:ln cap="flat" cmpd="sng" w="19050">
              <a:solidFill>
                <a:srgbClr val="1429A0"/>
              </a:solidFill>
              <a:prstDash val="solid"/>
              <a:miter lim="800000"/>
              <a:headEnd len="sm" w="sm" type="none"/>
              <a:tailEnd len="med" w="med" type="triangle"/>
            </a:ln>
          </p:spPr>
        </p:cxnSp>
        <p:sp>
          <p:nvSpPr>
            <p:cNvPr id="2634" name="Google Shape;2634;p110"/>
            <p:cNvSpPr txBox="1"/>
            <p:nvPr/>
          </p:nvSpPr>
          <p:spPr>
            <a:xfrm>
              <a:off x="2197221" y="4897667"/>
              <a:ext cx="440835" cy="30777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35" name="Google Shape;2635;p110"/>
            <p:cNvSpPr/>
            <p:nvPr/>
          </p:nvSpPr>
          <p:spPr>
            <a:xfrm rot="-1301023">
              <a:off x="1530573" y="4955931"/>
              <a:ext cx="250162" cy="496304"/>
            </a:xfrm>
            <a:prstGeom prst="arc">
              <a:avLst>
                <a:gd fmla="val 16200000" name="adj1"/>
                <a:gd fmla="val 3259181" name="adj2"/>
              </a:avLst>
            </a:prstGeom>
            <a:noFill/>
            <a:ln cap="flat" cmpd="sng" w="9525">
              <a:solidFill>
                <a:schemeClr val="accent1"/>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36" name="Google Shape;2636;p110"/>
            <p:cNvSpPr txBox="1"/>
            <p:nvPr/>
          </p:nvSpPr>
          <p:spPr>
            <a:xfrm>
              <a:off x="1081627" y="5480941"/>
              <a:ext cx="380934" cy="307777"/>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37" name="Google Shape;2637;p110"/>
            <p:cNvCxnSpPr/>
            <p:nvPr/>
          </p:nvCxnSpPr>
          <p:spPr>
            <a:xfrm>
              <a:off x="1398550" y="5462575"/>
              <a:ext cx="476250" cy="713280"/>
            </a:xfrm>
            <a:prstGeom prst="straightConnector1">
              <a:avLst/>
            </a:prstGeom>
            <a:noFill/>
            <a:ln cap="flat" cmpd="sng" w="19050">
              <a:solidFill>
                <a:srgbClr val="1429A0"/>
              </a:solidFill>
              <a:prstDash val="solid"/>
              <a:miter lim="800000"/>
              <a:headEnd len="sm" w="sm" type="none"/>
              <a:tailEnd len="med" w="med" type="triangle"/>
            </a:ln>
          </p:spPr>
        </p:cxnSp>
        <p:sp>
          <p:nvSpPr>
            <p:cNvPr id="2638" name="Google Shape;2638;p110"/>
            <p:cNvSpPr txBox="1"/>
            <p:nvPr/>
          </p:nvSpPr>
          <p:spPr>
            <a:xfrm>
              <a:off x="2901973" y="5480941"/>
              <a:ext cx="380934" cy="307777"/>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39" name="Google Shape;2639;p110"/>
            <p:cNvSpPr txBox="1"/>
            <p:nvPr/>
          </p:nvSpPr>
          <p:spPr>
            <a:xfrm>
              <a:off x="1063616" y="3909595"/>
              <a:ext cx="380934" cy="307777"/>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40" name="Google Shape;2640;p110"/>
            <p:cNvCxnSpPr/>
            <p:nvPr/>
          </p:nvCxnSpPr>
          <p:spPr>
            <a:xfrm flipH="1" rot="10800000">
              <a:off x="1433327" y="5091709"/>
              <a:ext cx="796912" cy="389233"/>
            </a:xfrm>
            <a:prstGeom prst="straightConnector1">
              <a:avLst/>
            </a:prstGeom>
            <a:noFill/>
            <a:ln cap="flat" cmpd="sng" w="19050">
              <a:solidFill>
                <a:srgbClr val="1429A0"/>
              </a:solidFill>
              <a:prstDash val="solid"/>
              <a:miter lim="800000"/>
              <a:headEnd len="sm" w="sm" type="none"/>
              <a:tailEnd len="med" w="med" type="triangle"/>
            </a:ln>
          </p:spPr>
        </p:cxnSp>
        <p:sp>
          <p:nvSpPr>
            <p:cNvPr id="2641" name="Google Shape;2641;p110"/>
            <p:cNvSpPr/>
            <p:nvPr/>
          </p:nvSpPr>
          <p:spPr>
            <a:xfrm>
              <a:off x="1662576" y="4996146"/>
              <a:ext cx="250162" cy="496304"/>
            </a:xfrm>
            <a:prstGeom prst="arc">
              <a:avLst>
                <a:gd fmla="val 16200000" name="adj1"/>
                <a:gd fmla="val 282734" name="adj2"/>
              </a:avLst>
            </a:prstGeom>
            <a:noFill/>
            <a:ln cap="flat" cmpd="sng" w="9525">
              <a:solidFill>
                <a:schemeClr val="accent1"/>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42" name="Google Shape;2642;p110"/>
            <p:cNvSpPr/>
            <p:nvPr/>
          </p:nvSpPr>
          <p:spPr>
            <a:xfrm>
              <a:off x="1510272" y="5367012"/>
              <a:ext cx="250162" cy="496304"/>
            </a:xfrm>
            <a:prstGeom prst="arc">
              <a:avLst>
                <a:gd fmla="val 16200000" name="adj1"/>
                <a:gd fmla="val 5461979" name="adj2"/>
              </a:avLst>
            </a:prstGeom>
            <a:noFill/>
            <a:ln cap="flat" cmpd="sng" w="9525">
              <a:solidFill>
                <a:schemeClr val="accent1"/>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43" name="Google Shape;2643;p110"/>
            <p:cNvSpPr/>
            <p:nvPr/>
          </p:nvSpPr>
          <p:spPr>
            <a:xfrm>
              <a:off x="3595886" y="4178979"/>
              <a:ext cx="2651670" cy="1025104"/>
            </a:xfrm>
            <a:prstGeom prst="roundRect">
              <a:avLst>
                <a:gd fmla="val 9234" name="adj"/>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Khi thực hiện biến đổi tuyến tính, vector b</a:t>
              </a:r>
              <a:r>
                <a:rPr baseline="-25000" lang="en-US" sz="1300">
                  <a:solidFill>
                    <a:srgbClr val="262626"/>
                  </a:solidFill>
                  <a:latin typeface="Arial"/>
                  <a:ea typeface="Arial"/>
                  <a:cs typeface="Arial"/>
                  <a:sym typeface="Arial"/>
                </a:rPr>
                <a:t>1</a:t>
              </a:r>
              <a:r>
                <a:rPr lang="en-US" sz="1300">
                  <a:solidFill>
                    <a:srgbClr val="262626"/>
                  </a:solidFill>
                  <a:latin typeface="Arial"/>
                  <a:ea typeface="Arial"/>
                  <a:cs typeface="Arial"/>
                  <a:sym typeface="Arial"/>
                </a:rPr>
                <a:t> có thể được xoay, phóng to hoặc thu nhỏ bằng cách sử dụng các ma trận khác nhau.</a:t>
              </a:r>
              <a:endParaRPr sz="1300">
                <a:solidFill>
                  <a:srgbClr val="262626"/>
                </a:solidFill>
                <a:latin typeface="Arial"/>
                <a:ea typeface="Arial"/>
                <a:cs typeface="Arial"/>
                <a:sym typeface="Arial"/>
              </a:endParaRPr>
            </a:p>
          </p:txBody>
        </p:sp>
        <p:grpSp>
          <p:nvGrpSpPr>
            <p:cNvPr id="2644" name="Google Shape;2644;p110"/>
            <p:cNvGrpSpPr/>
            <p:nvPr/>
          </p:nvGrpSpPr>
          <p:grpSpPr>
            <a:xfrm>
              <a:off x="1655654" y="4334665"/>
              <a:ext cx="1940232" cy="684784"/>
              <a:chOff x="1655654" y="4334665"/>
              <a:chExt cx="1940232" cy="684784"/>
            </a:xfrm>
          </p:grpSpPr>
          <p:cxnSp>
            <p:nvCxnSpPr>
              <p:cNvPr id="2645" name="Google Shape;2645;p110"/>
              <p:cNvCxnSpPr/>
              <p:nvPr/>
            </p:nvCxnSpPr>
            <p:spPr>
              <a:xfrm flipH="1" rot="10800000">
                <a:off x="1655654" y="4334665"/>
                <a:ext cx="459363" cy="684784"/>
              </a:xfrm>
              <a:prstGeom prst="straightConnector1">
                <a:avLst/>
              </a:prstGeom>
              <a:noFill/>
              <a:ln cap="flat" cmpd="sng" w="9525">
                <a:solidFill>
                  <a:srgbClr val="65A1CB"/>
                </a:solidFill>
                <a:prstDash val="solid"/>
                <a:miter lim="800000"/>
                <a:headEnd len="sm" w="sm" type="none"/>
                <a:tailEnd len="sm" w="sm" type="none"/>
              </a:ln>
            </p:spPr>
          </p:cxnSp>
          <p:cxnSp>
            <p:nvCxnSpPr>
              <p:cNvPr id="2646" name="Google Shape;2646;p110"/>
              <p:cNvCxnSpPr/>
              <p:nvPr/>
            </p:nvCxnSpPr>
            <p:spPr>
              <a:xfrm>
                <a:off x="2115017" y="4334665"/>
                <a:ext cx="1480869" cy="0"/>
              </a:xfrm>
              <a:prstGeom prst="straightConnector1">
                <a:avLst/>
              </a:prstGeom>
              <a:noFill/>
              <a:ln cap="flat" cmpd="sng" w="9525">
                <a:solidFill>
                  <a:schemeClr val="accent1"/>
                </a:solidFill>
                <a:prstDash val="solid"/>
                <a:miter lim="800000"/>
                <a:headEnd len="sm" w="sm" type="none"/>
                <a:tailEnd len="sm" w="sm" type="none"/>
              </a:ln>
            </p:spPr>
          </p:cxnSp>
        </p:grpSp>
        <p:grpSp>
          <p:nvGrpSpPr>
            <p:cNvPr id="2647" name="Google Shape;2647;p110"/>
            <p:cNvGrpSpPr/>
            <p:nvPr/>
          </p:nvGrpSpPr>
          <p:grpSpPr>
            <a:xfrm>
              <a:off x="1915636" y="4736115"/>
              <a:ext cx="1680250" cy="389234"/>
              <a:chOff x="1655654" y="4334665"/>
              <a:chExt cx="1940232" cy="684784"/>
            </a:xfrm>
          </p:grpSpPr>
          <p:cxnSp>
            <p:nvCxnSpPr>
              <p:cNvPr id="2648" name="Google Shape;2648;p110"/>
              <p:cNvCxnSpPr/>
              <p:nvPr/>
            </p:nvCxnSpPr>
            <p:spPr>
              <a:xfrm flipH="1" rot="10800000">
                <a:off x="1655654" y="4334665"/>
                <a:ext cx="459363" cy="684784"/>
              </a:xfrm>
              <a:prstGeom prst="straightConnector1">
                <a:avLst/>
              </a:prstGeom>
              <a:noFill/>
              <a:ln cap="flat" cmpd="sng" w="9525">
                <a:solidFill>
                  <a:srgbClr val="65A1CB"/>
                </a:solidFill>
                <a:prstDash val="solid"/>
                <a:miter lim="800000"/>
                <a:headEnd len="sm" w="sm" type="none"/>
                <a:tailEnd len="sm" w="sm" type="none"/>
              </a:ln>
            </p:spPr>
          </p:cxnSp>
          <p:cxnSp>
            <p:nvCxnSpPr>
              <p:cNvPr id="2649" name="Google Shape;2649;p110"/>
              <p:cNvCxnSpPr/>
              <p:nvPr/>
            </p:nvCxnSpPr>
            <p:spPr>
              <a:xfrm>
                <a:off x="2115017" y="4334665"/>
                <a:ext cx="1480869" cy="0"/>
              </a:xfrm>
              <a:prstGeom prst="straightConnector1">
                <a:avLst/>
              </a:prstGeom>
              <a:noFill/>
              <a:ln cap="flat" cmpd="sng" w="9525">
                <a:solidFill>
                  <a:schemeClr val="accent1"/>
                </a:solidFill>
                <a:prstDash val="solid"/>
                <a:miter lim="800000"/>
                <a:headEnd len="sm" w="sm" type="none"/>
                <a:tailEnd len="sm" w="sm" type="none"/>
              </a:ln>
            </p:spPr>
          </p:cxnSp>
        </p:grpSp>
        <p:cxnSp>
          <p:nvCxnSpPr>
            <p:cNvPr id="2650" name="Google Shape;2650;p110"/>
            <p:cNvCxnSpPr/>
            <p:nvPr/>
          </p:nvCxnSpPr>
          <p:spPr>
            <a:xfrm>
              <a:off x="1760434" y="5788718"/>
              <a:ext cx="2045098" cy="0"/>
            </a:xfrm>
            <a:prstGeom prst="straightConnector1">
              <a:avLst/>
            </a:prstGeom>
            <a:noFill/>
            <a:ln cap="flat" cmpd="sng" w="9525">
              <a:solidFill>
                <a:schemeClr val="accent1"/>
              </a:solidFill>
              <a:prstDash val="solid"/>
              <a:miter lim="800000"/>
              <a:headEnd len="sm" w="sm" type="none"/>
              <a:tailEnd len="sm" w="sm" type="none"/>
            </a:ln>
          </p:spPr>
        </p:cxnSp>
        <p:cxnSp>
          <p:nvCxnSpPr>
            <p:cNvPr id="2651" name="Google Shape;2651;p110"/>
            <p:cNvCxnSpPr/>
            <p:nvPr/>
          </p:nvCxnSpPr>
          <p:spPr>
            <a:xfrm rot="10800000">
              <a:off x="3805532" y="5225431"/>
              <a:ext cx="0" cy="563287"/>
            </a:xfrm>
            <a:prstGeom prst="straightConnector1">
              <a:avLst/>
            </a:prstGeom>
            <a:noFill/>
            <a:ln cap="flat" cmpd="sng" w="9525">
              <a:solidFill>
                <a:schemeClr val="accent1"/>
              </a:solidFill>
              <a:prstDash val="solid"/>
              <a:miter lim="800000"/>
              <a:headEnd len="sm" w="sm" type="none"/>
              <a:tailEnd len="sm" w="sm"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grpSp>
        <p:nvGrpSpPr>
          <p:cNvPr id="307" name="Google Shape;307;p11"/>
          <p:cNvGrpSpPr/>
          <p:nvPr/>
        </p:nvGrpSpPr>
        <p:grpSpPr>
          <a:xfrm>
            <a:off x="559817" y="1428745"/>
            <a:ext cx="8783192" cy="215444"/>
            <a:chOff x="559817" y="2136914"/>
            <a:chExt cx="8783192" cy="215444"/>
          </a:xfrm>
        </p:grpSpPr>
        <p:sp>
          <p:nvSpPr>
            <p:cNvPr id="308" name="Google Shape;308;p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9" name="Google Shape;309;p1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Jupyter Notebook</a:t>
              </a:r>
              <a:endParaRPr sz="1400">
                <a:solidFill>
                  <a:srgbClr val="262626"/>
                </a:solidFill>
                <a:latin typeface="Arial"/>
                <a:ea typeface="Arial"/>
                <a:cs typeface="Arial"/>
                <a:sym typeface="Arial"/>
              </a:endParaRPr>
            </a:p>
          </p:txBody>
        </p:sp>
      </p:grpSp>
      <p:sp>
        <p:nvSpPr>
          <p:cNvPr id="310" name="Google Shape;310;p11"/>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Màn hình Juyper Notebook được hiển thị như sau.</a:t>
            </a:r>
            <a:endParaRPr/>
          </a:p>
        </p:txBody>
      </p:sp>
      <p:grpSp>
        <p:nvGrpSpPr>
          <p:cNvPr id="311" name="Google Shape;311;p11"/>
          <p:cNvGrpSpPr/>
          <p:nvPr/>
        </p:nvGrpSpPr>
        <p:grpSpPr>
          <a:xfrm>
            <a:off x="450000" y="450000"/>
            <a:ext cx="9018000" cy="276999"/>
            <a:chOff x="450000" y="450000"/>
            <a:chExt cx="9018000" cy="276999"/>
          </a:xfrm>
        </p:grpSpPr>
        <p:sp>
          <p:nvSpPr>
            <p:cNvPr id="312" name="Google Shape;312;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Cài đặt Anaconda cho Python</a:t>
              </a:r>
              <a:endParaRPr/>
            </a:p>
          </p:txBody>
        </p:sp>
        <p:sp>
          <p:nvSpPr>
            <p:cNvPr id="313" name="Google Shape;313;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pic>
        <p:nvPicPr>
          <p:cNvPr id="314" name="Google Shape;314;p11"/>
          <p:cNvPicPr preferRelativeResize="0"/>
          <p:nvPr/>
        </p:nvPicPr>
        <p:blipFill rotWithShape="1">
          <a:blip r:embed="rId3">
            <a:alphaModFix/>
          </a:blip>
          <a:srcRect b="0" l="138" r="-137" t="2412"/>
          <a:stretch/>
        </p:blipFill>
        <p:spPr>
          <a:xfrm>
            <a:off x="712182" y="2132856"/>
            <a:ext cx="8803909" cy="1881801"/>
          </a:xfrm>
          <a:prstGeom prst="rect">
            <a:avLst/>
          </a:prstGeom>
          <a:noFill/>
          <a:ln cap="flat" cmpd="sng" w="9525">
            <a:solidFill>
              <a:srgbClr val="7F7F7F"/>
            </a:solidFill>
            <a:prstDash val="solid"/>
            <a:round/>
            <a:headEnd len="sm" w="sm" type="none"/>
            <a:tailEnd len="sm" w="sm" type="none"/>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111"/>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Khoa học dữ liệu: Ma trận</a:t>
            </a:r>
            <a:endParaRPr b="1" sz="3200">
              <a:solidFill>
                <a:srgbClr val="000000"/>
              </a:solidFill>
              <a:latin typeface="Arial"/>
              <a:ea typeface="Arial"/>
              <a:cs typeface="Arial"/>
              <a:sym typeface="Arial"/>
            </a:endParaRPr>
          </a:p>
        </p:txBody>
      </p:sp>
      <p:sp>
        <p:nvSpPr>
          <p:cNvPr id="2658" name="Google Shape;2658;p111"/>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2659" name="Google Shape;2659;p111"/>
          <p:cNvSpPr/>
          <p:nvPr/>
        </p:nvSpPr>
        <p:spPr>
          <a:xfrm>
            <a:off x="1054112" y="3870028"/>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4.1. Tính toán Ma trận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4.2. Ma trận nghịch đảo</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4.3. Biến đổi tuyến tính</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4.4. Giá trị riêng và Vector riêng</a:t>
            </a:r>
            <a:endParaRPr sz="1800">
              <a:solidFill>
                <a:srgbClr val="3F3F3F"/>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p112"/>
          <p:cNvSpPr/>
          <p:nvPr/>
        </p:nvSpPr>
        <p:spPr>
          <a:xfrm>
            <a:off x="1279004" y="2681798"/>
            <a:ext cx="1440160" cy="42632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6" name="Google Shape;2666;p1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Giá trị riêng và Vector riêng</a:t>
            </a:r>
            <a:endParaRPr b="1" sz="2400">
              <a:solidFill>
                <a:srgbClr val="0C0C0C"/>
              </a:solidFill>
              <a:latin typeface="Arial"/>
              <a:ea typeface="Arial"/>
              <a:cs typeface="Arial"/>
              <a:sym typeface="Arial"/>
            </a:endParaRPr>
          </a:p>
        </p:txBody>
      </p:sp>
      <p:grpSp>
        <p:nvGrpSpPr>
          <p:cNvPr id="2667" name="Google Shape;2667;p112"/>
          <p:cNvGrpSpPr/>
          <p:nvPr/>
        </p:nvGrpSpPr>
        <p:grpSpPr>
          <a:xfrm>
            <a:off x="450000" y="450000"/>
            <a:ext cx="9018000" cy="276999"/>
            <a:chOff x="450000" y="450000"/>
            <a:chExt cx="9018000" cy="276999"/>
          </a:xfrm>
        </p:grpSpPr>
        <p:sp>
          <p:nvSpPr>
            <p:cNvPr id="2668" name="Google Shape;2668;p1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Giá trị riêng và Vector riêng</a:t>
              </a:r>
              <a:endParaRPr b="1" sz="1800">
                <a:solidFill>
                  <a:schemeClr val="lt1"/>
                </a:solidFill>
                <a:latin typeface="Arial"/>
                <a:ea typeface="Arial"/>
                <a:cs typeface="Arial"/>
                <a:sym typeface="Arial"/>
              </a:endParaRPr>
            </a:p>
          </p:txBody>
        </p:sp>
        <p:sp>
          <p:nvSpPr>
            <p:cNvPr id="2669" name="Google Shape;2669;p1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670" name="Google Shape;2670;p112"/>
          <p:cNvSpPr/>
          <p:nvPr/>
        </p:nvSpPr>
        <p:spPr>
          <a:xfrm>
            <a:off x="702940" y="2188956"/>
            <a:ext cx="8632825" cy="142780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71" name="Google Shape;2671;p112"/>
          <p:cNvSpPr/>
          <p:nvPr/>
        </p:nvSpPr>
        <p:spPr>
          <a:xfrm>
            <a:off x="524221" y="1885427"/>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Đa thức đặc trưng và giá trị riêng</a:t>
            </a:r>
            <a:endParaRPr sz="1400">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grpSp>
        <p:nvGrpSpPr>
          <p:cNvPr id="2677" name="Google Shape;2677;p113"/>
          <p:cNvGrpSpPr/>
          <p:nvPr/>
        </p:nvGrpSpPr>
        <p:grpSpPr>
          <a:xfrm>
            <a:off x="450000" y="450000"/>
            <a:ext cx="9018000" cy="276999"/>
            <a:chOff x="450000" y="450000"/>
            <a:chExt cx="9018000" cy="276999"/>
          </a:xfrm>
        </p:grpSpPr>
        <p:sp>
          <p:nvSpPr>
            <p:cNvPr id="2678" name="Google Shape;2678;p1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Giá trị riêng và Vector riêng</a:t>
              </a:r>
              <a:endParaRPr b="1" sz="1800">
                <a:solidFill>
                  <a:schemeClr val="lt1"/>
                </a:solidFill>
                <a:latin typeface="Arial"/>
                <a:ea typeface="Arial"/>
                <a:cs typeface="Arial"/>
                <a:sym typeface="Arial"/>
              </a:endParaRPr>
            </a:p>
          </p:txBody>
        </p:sp>
        <p:sp>
          <p:nvSpPr>
            <p:cNvPr id="2679" name="Google Shape;2679;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680" name="Google Shape;2680;p113"/>
          <p:cNvSpPr/>
          <p:nvPr/>
        </p:nvSpPr>
        <p:spPr>
          <a:xfrm>
            <a:off x="621565" y="2091751"/>
            <a:ext cx="8632800" cy="20139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81" name="Google Shape;2681;p113"/>
          <p:cNvSpPr/>
          <p:nvPr/>
        </p:nvSpPr>
        <p:spPr>
          <a:xfrm>
            <a:off x="464722" y="1484784"/>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Vì biến đổi tuyến tính ở dạng hệ thống tuyến tính, nó có thể được biểu diễn dưới dạng ma trận.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6" name="Shape 2686"/>
        <p:cNvGrpSpPr/>
        <p:nvPr/>
      </p:nvGrpSpPr>
      <p:grpSpPr>
        <a:xfrm>
          <a:off x="0" y="0"/>
          <a:ext cx="0" cy="0"/>
          <a:chOff x="0" y="0"/>
          <a:chExt cx="0" cy="0"/>
        </a:xfrm>
      </p:grpSpPr>
      <p:grpSp>
        <p:nvGrpSpPr>
          <p:cNvPr id="2687" name="Google Shape;2687;p114"/>
          <p:cNvGrpSpPr/>
          <p:nvPr/>
        </p:nvGrpSpPr>
        <p:grpSpPr>
          <a:xfrm>
            <a:off x="450000" y="450000"/>
            <a:ext cx="9018000" cy="276999"/>
            <a:chOff x="450000" y="450000"/>
            <a:chExt cx="9018000" cy="276999"/>
          </a:xfrm>
        </p:grpSpPr>
        <p:sp>
          <p:nvSpPr>
            <p:cNvPr id="2688" name="Google Shape;2688;p1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Giá trị riêng và Vector riêng</a:t>
              </a:r>
              <a:endParaRPr b="1" sz="1800">
                <a:solidFill>
                  <a:schemeClr val="lt1"/>
                </a:solidFill>
                <a:latin typeface="Arial"/>
                <a:ea typeface="Arial"/>
                <a:cs typeface="Arial"/>
                <a:sym typeface="Arial"/>
              </a:endParaRPr>
            </a:p>
          </p:txBody>
        </p:sp>
        <p:sp>
          <p:nvSpPr>
            <p:cNvPr id="2689" name="Google Shape;2689;p1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690" name="Google Shape;2690;p114"/>
          <p:cNvSpPr/>
          <p:nvPr/>
        </p:nvSpPr>
        <p:spPr>
          <a:xfrm>
            <a:off x="634999" y="1807339"/>
            <a:ext cx="863282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rằng một vectơ khác không x đi qua ma trận vuông bậc n A cho Biến đổi tuyến tính. Nếu ánh xạ của x là λx, λ được gọi là giá trị riêng của A và x được gọi là vectơ riêng của λ. Nói cách khác, λ và x thỏa mãn mối quan hệ sau đây được gọi là Giá trị riêng và Vector riêng, tương ứng.</a:t>
            </a:r>
            <a:endParaRPr/>
          </a:p>
        </p:txBody>
      </p:sp>
      <p:sp>
        <p:nvSpPr>
          <p:cNvPr id="2691" name="Google Shape;2691;p114"/>
          <p:cNvSpPr/>
          <p:nvPr/>
        </p:nvSpPr>
        <p:spPr>
          <a:xfrm>
            <a:off x="464722" y="1484784"/>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Định nghĩa của Giá trị riêng và Vector riêng</a:t>
            </a:r>
            <a:endParaRPr sz="1400">
              <a:solidFill>
                <a:schemeClr val="dk1"/>
              </a:solidFill>
              <a:latin typeface="Arial"/>
              <a:ea typeface="Arial"/>
              <a:cs typeface="Arial"/>
              <a:sym typeface="Arial"/>
            </a:endParaRPr>
          </a:p>
        </p:txBody>
      </p:sp>
      <p:grpSp>
        <p:nvGrpSpPr>
          <p:cNvPr id="2692" name="Google Shape;2692;p114"/>
          <p:cNvGrpSpPr/>
          <p:nvPr/>
        </p:nvGrpSpPr>
        <p:grpSpPr>
          <a:xfrm>
            <a:off x="3871292" y="2754823"/>
            <a:ext cx="2088232" cy="448235"/>
            <a:chOff x="3871292" y="2836748"/>
            <a:chExt cx="2088232" cy="448235"/>
          </a:xfrm>
        </p:grpSpPr>
        <p:sp>
          <p:nvSpPr>
            <p:cNvPr id="2693" name="Google Shape;2693;p114"/>
            <p:cNvSpPr/>
            <p:nvPr/>
          </p:nvSpPr>
          <p:spPr>
            <a:xfrm flipH="1" rot="10800000">
              <a:off x="3871292" y="2836748"/>
              <a:ext cx="2088232" cy="44823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4" name="Google Shape;2694;p114"/>
            <p:cNvSpPr txBox="1"/>
            <p:nvPr/>
          </p:nvSpPr>
          <p:spPr>
            <a:xfrm>
              <a:off x="4051312" y="2935414"/>
              <a:ext cx="1908212" cy="246221"/>
            </a:xfrm>
            <a:prstGeom prst="rect">
              <a:avLst/>
            </a:prstGeom>
            <a:blipFill rotWithShape="1">
              <a:blip r:embed="rId3">
                <a:alphaModFix/>
              </a:blip>
              <a:stretch>
                <a:fillRect b="-39996" l="0" r="0" t="-49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115"/>
          <p:cNvSpPr/>
          <p:nvPr/>
        </p:nvSpPr>
        <p:spPr>
          <a:xfrm flipH="1" rot="10800000">
            <a:off x="1351012" y="2509520"/>
            <a:ext cx="3149868" cy="68072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1" name="Google Shape;2701;p115"/>
          <p:cNvSpPr/>
          <p:nvPr/>
        </p:nvSpPr>
        <p:spPr>
          <a:xfrm>
            <a:off x="572933" y="1950579"/>
            <a:ext cx="8632825" cy="181278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702" name="Google Shape;2702;p115"/>
          <p:cNvGrpSpPr/>
          <p:nvPr/>
        </p:nvGrpSpPr>
        <p:grpSpPr>
          <a:xfrm>
            <a:off x="450000" y="450000"/>
            <a:ext cx="9018000" cy="276999"/>
            <a:chOff x="450000" y="450000"/>
            <a:chExt cx="9018000" cy="276999"/>
          </a:xfrm>
        </p:grpSpPr>
        <p:sp>
          <p:nvSpPr>
            <p:cNvPr id="2703" name="Google Shape;2703;p1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Giá trị riêng và Vector riêng</a:t>
              </a:r>
              <a:endParaRPr b="1" sz="1800">
                <a:solidFill>
                  <a:schemeClr val="lt1"/>
                </a:solidFill>
                <a:latin typeface="Arial"/>
                <a:ea typeface="Arial"/>
                <a:cs typeface="Arial"/>
                <a:sym typeface="Arial"/>
              </a:endParaRPr>
            </a:p>
          </p:txBody>
        </p:sp>
        <p:sp>
          <p:nvSpPr>
            <p:cNvPr id="2704" name="Google Shape;2704;p1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705" name="Google Shape;2705;p115"/>
          <p:cNvSpPr/>
          <p:nvPr/>
        </p:nvSpPr>
        <p:spPr>
          <a:xfrm>
            <a:off x="464722" y="1484784"/>
            <a:ext cx="8990262" cy="359266"/>
          </a:xfrm>
          <a:prstGeom prst="rect">
            <a:avLst/>
          </a:prstGeom>
          <a:blipFill rotWithShape="1">
            <a:blip r:embed="rId4">
              <a:alphaModFix/>
            </a:blip>
            <a:stretch>
              <a:fillRect b="0" l="-14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grpSp>
        <p:nvGrpSpPr>
          <p:cNvPr id="2711" name="Google Shape;2711;p116"/>
          <p:cNvGrpSpPr/>
          <p:nvPr/>
        </p:nvGrpSpPr>
        <p:grpSpPr>
          <a:xfrm>
            <a:off x="450000" y="450000"/>
            <a:ext cx="9018000" cy="276999"/>
            <a:chOff x="450000" y="450000"/>
            <a:chExt cx="9018000" cy="276999"/>
          </a:xfrm>
        </p:grpSpPr>
        <p:sp>
          <p:nvSpPr>
            <p:cNvPr id="2712" name="Google Shape;2712;p1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Giá trị riêng và Vector riêng</a:t>
              </a:r>
              <a:endParaRPr b="1" sz="1800">
                <a:solidFill>
                  <a:schemeClr val="lt1"/>
                </a:solidFill>
                <a:latin typeface="Arial"/>
                <a:ea typeface="Arial"/>
                <a:cs typeface="Arial"/>
                <a:sym typeface="Arial"/>
              </a:endParaRPr>
            </a:p>
          </p:txBody>
        </p:sp>
        <p:sp>
          <p:nvSpPr>
            <p:cNvPr id="2713" name="Google Shape;2713;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714" name="Google Shape;2714;p116"/>
          <p:cNvSpPr/>
          <p:nvPr/>
        </p:nvSpPr>
        <p:spPr>
          <a:xfrm>
            <a:off x="464722" y="1412776"/>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trình đặc trưng (Phương trình định thức)</a:t>
            </a:r>
            <a:endParaRPr sz="1400">
              <a:solidFill>
                <a:schemeClr val="dk1"/>
              </a:solidFill>
              <a:latin typeface="Arial"/>
              <a:ea typeface="Arial"/>
              <a:cs typeface="Arial"/>
              <a:sym typeface="Arial"/>
            </a:endParaRPr>
          </a:p>
        </p:txBody>
      </p:sp>
      <p:grpSp>
        <p:nvGrpSpPr>
          <p:cNvPr id="2715" name="Google Shape;2715;p116"/>
          <p:cNvGrpSpPr/>
          <p:nvPr/>
        </p:nvGrpSpPr>
        <p:grpSpPr>
          <a:xfrm>
            <a:off x="602401" y="1710333"/>
            <a:ext cx="8632825" cy="4285194"/>
            <a:chOff x="602401" y="1710333"/>
            <a:chExt cx="8632825" cy="4285194"/>
          </a:xfrm>
        </p:grpSpPr>
        <p:sp>
          <p:nvSpPr>
            <p:cNvPr id="2716" name="Google Shape;2716;p116"/>
            <p:cNvSpPr/>
            <p:nvPr/>
          </p:nvSpPr>
          <p:spPr>
            <a:xfrm>
              <a:off x="602401" y="1710333"/>
              <a:ext cx="8632825" cy="4285194"/>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17" name="Google Shape;2717;p116"/>
            <p:cNvSpPr/>
            <p:nvPr/>
          </p:nvSpPr>
          <p:spPr>
            <a:xfrm>
              <a:off x="3788972" y="2022272"/>
              <a:ext cx="2088300" cy="334500"/>
            </a:xfrm>
            <a:prstGeom prst="rect">
              <a:avLst/>
            </a:prstGeom>
            <a:blipFill rotWithShape="1">
              <a:blip r:embed="rId4">
                <a:alphaModFix/>
              </a:blip>
              <a:stretch>
                <a:fillRect b="-1272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18" name="Google Shape;2718;p116"/>
            <p:cNvSpPr/>
            <p:nvPr/>
          </p:nvSpPr>
          <p:spPr>
            <a:xfrm>
              <a:off x="3163062" y="3482509"/>
              <a:ext cx="3280902" cy="35856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19" name="Google Shape;2719;p116"/>
            <p:cNvSpPr/>
            <p:nvPr/>
          </p:nvSpPr>
          <p:spPr>
            <a:xfrm>
              <a:off x="3962350" y="2699292"/>
              <a:ext cx="1733600" cy="324325"/>
            </a:xfrm>
            <a:prstGeom prst="rect">
              <a:avLst/>
            </a:prstGeom>
            <a:blipFill rotWithShape="1">
              <a:blip r:embed="rId6">
                <a:alphaModFix/>
              </a:blip>
              <a:stretch>
                <a:fillRect b="-565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20" name="Google Shape;2720;p116"/>
            <p:cNvSpPr/>
            <p:nvPr/>
          </p:nvSpPr>
          <p:spPr>
            <a:xfrm>
              <a:off x="4004394" y="5582300"/>
              <a:ext cx="1872809" cy="366980"/>
            </a:xfrm>
            <a:prstGeom prst="rect">
              <a:avLst/>
            </a:prstGeom>
            <a:blipFill rotWithShape="1">
              <a:blip r:embed="rId7">
                <a:alphaModFix/>
              </a:blip>
              <a:stretch>
                <a:fillRect b="-4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sp>
        <p:nvSpPr>
          <p:cNvPr id="2726" name="Google Shape;2726;p117"/>
          <p:cNvSpPr/>
          <p:nvPr/>
        </p:nvSpPr>
        <p:spPr>
          <a:xfrm flipH="1" rot="10800000">
            <a:off x="762000" y="2164080"/>
            <a:ext cx="8473226" cy="103897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7" name="Google Shape;2727;p117"/>
          <p:cNvSpPr/>
          <p:nvPr/>
        </p:nvSpPr>
        <p:spPr>
          <a:xfrm>
            <a:off x="602401" y="1782581"/>
            <a:ext cx="8632825"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có được Giá trị riêng và Vector riêng, hãy làm theo quy trình dưới đây.</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342900" lvl="1" marL="800100" marR="0" rtl="0" algn="l">
              <a:spcBef>
                <a:spcPts val="400"/>
              </a:spcBef>
              <a:spcAft>
                <a:spcPts val="0"/>
              </a:spcAft>
              <a:buClr>
                <a:srgbClr val="193EB0"/>
              </a:buClr>
              <a:buSzPts val="1300"/>
              <a:buFont typeface="Calibri"/>
              <a:buAutoNum type="arabicPeriod"/>
            </a:pPr>
            <a:r>
              <a:rPr b="0" i="0" lang="en-US" sz="1300" u="none" cap="none" strike="noStrike">
                <a:solidFill>
                  <a:srgbClr val="262626"/>
                </a:solidFill>
                <a:latin typeface="Arial"/>
                <a:ea typeface="Arial"/>
                <a:cs typeface="Arial"/>
                <a:sym typeface="Arial"/>
              </a:rPr>
              <a:t>Tìm det(A − λE).</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Gốc của phương trình đặc trưng thu được trở thành giá trị riêng.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Có được vectơ riêng bằng cách giải cho tương ứng từng giá trị riêng "(A − " 𝜆"E)x=0."</a:t>
            </a:r>
            <a:endParaRPr/>
          </a:p>
        </p:txBody>
      </p:sp>
      <p:grpSp>
        <p:nvGrpSpPr>
          <p:cNvPr id="2728" name="Google Shape;2728;p117"/>
          <p:cNvGrpSpPr/>
          <p:nvPr/>
        </p:nvGrpSpPr>
        <p:grpSpPr>
          <a:xfrm>
            <a:off x="450000" y="450000"/>
            <a:ext cx="9018000" cy="276999"/>
            <a:chOff x="450000" y="450000"/>
            <a:chExt cx="9018000" cy="276999"/>
          </a:xfrm>
        </p:grpSpPr>
        <p:sp>
          <p:nvSpPr>
            <p:cNvPr id="2729" name="Google Shape;2729;p1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Giá trị riêng và Vector riêng</a:t>
              </a:r>
              <a:endParaRPr b="1" sz="1800">
                <a:solidFill>
                  <a:schemeClr val="lt1"/>
                </a:solidFill>
                <a:latin typeface="Arial"/>
                <a:ea typeface="Arial"/>
                <a:cs typeface="Arial"/>
                <a:sym typeface="Arial"/>
              </a:endParaRPr>
            </a:p>
          </p:txBody>
        </p:sp>
        <p:sp>
          <p:nvSpPr>
            <p:cNvPr id="2730" name="Google Shape;2730;p1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731" name="Google Shape;2731;p117"/>
          <p:cNvSpPr/>
          <p:nvPr/>
        </p:nvSpPr>
        <p:spPr>
          <a:xfrm>
            <a:off x="464722" y="1412776"/>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bước tìm Giá trị riêng và Vector riêng.</a:t>
            </a:r>
            <a:endParaRPr sz="1400">
              <a:solidFill>
                <a:schemeClr val="dk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6" name="Shape 2736"/>
        <p:cNvGrpSpPr/>
        <p:nvPr/>
      </p:nvGrpSpPr>
      <p:grpSpPr>
        <a:xfrm>
          <a:off x="0" y="0"/>
          <a:ext cx="0" cy="0"/>
          <a:chOff x="0" y="0"/>
          <a:chExt cx="0" cy="0"/>
        </a:xfrm>
      </p:grpSpPr>
      <p:sp>
        <p:nvSpPr>
          <p:cNvPr id="2737" name="Google Shape;2737;p118"/>
          <p:cNvSpPr/>
          <p:nvPr/>
        </p:nvSpPr>
        <p:spPr>
          <a:xfrm flipH="1" rot="10800000">
            <a:off x="1463372" y="2833191"/>
            <a:ext cx="5435268" cy="102785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8" name="Google Shape;2738;p118"/>
          <p:cNvSpPr/>
          <p:nvPr/>
        </p:nvSpPr>
        <p:spPr>
          <a:xfrm flipH="1" rot="10800000">
            <a:off x="1463372" y="1779711"/>
            <a:ext cx="1503348" cy="62845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9" name="Google Shape;2739;p118"/>
          <p:cNvSpPr/>
          <p:nvPr/>
        </p:nvSpPr>
        <p:spPr>
          <a:xfrm>
            <a:off x="710184" y="1772816"/>
            <a:ext cx="8632825" cy="2758814"/>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740" name="Google Shape;2740;p118"/>
          <p:cNvGrpSpPr/>
          <p:nvPr/>
        </p:nvGrpSpPr>
        <p:grpSpPr>
          <a:xfrm>
            <a:off x="450000" y="450000"/>
            <a:ext cx="9018000" cy="276999"/>
            <a:chOff x="450000" y="450000"/>
            <a:chExt cx="9018000" cy="276999"/>
          </a:xfrm>
        </p:grpSpPr>
        <p:sp>
          <p:nvSpPr>
            <p:cNvPr id="2741" name="Google Shape;2741;p1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Giá trị riêng và Vector riêng</a:t>
              </a:r>
              <a:endParaRPr b="1" sz="1800">
                <a:solidFill>
                  <a:schemeClr val="lt1"/>
                </a:solidFill>
                <a:latin typeface="Arial"/>
                <a:ea typeface="Arial"/>
                <a:cs typeface="Arial"/>
                <a:sym typeface="Arial"/>
              </a:endParaRPr>
            </a:p>
          </p:txBody>
        </p:sp>
        <p:sp>
          <p:nvSpPr>
            <p:cNvPr id="2742" name="Google Shape;2742;p1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743" name="Google Shape;2743;p118"/>
          <p:cNvSpPr/>
          <p:nvPr/>
        </p:nvSpPr>
        <p:spPr>
          <a:xfrm>
            <a:off x="461092" y="1412776"/>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Cách tìm phương trình đặc trưng và giá trị riêng của ma trận A đã cho.</a:t>
            </a:r>
            <a:endParaRPr sz="1400">
              <a:solidFill>
                <a:schemeClr val="dk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119"/>
          <p:cNvSpPr/>
          <p:nvPr/>
        </p:nvSpPr>
        <p:spPr>
          <a:xfrm flipH="1" rot="10800000">
            <a:off x="1423020" y="2754566"/>
            <a:ext cx="5414660" cy="105543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0" name="Google Shape;2750;p119"/>
          <p:cNvSpPr/>
          <p:nvPr/>
        </p:nvSpPr>
        <p:spPr>
          <a:xfrm flipH="1" rot="10800000">
            <a:off x="1423020" y="1772815"/>
            <a:ext cx="1472580" cy="57414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1" name="Google Shape;2751;p119"/>
          <p:cNvSpPr/>
          <p:nvPr/>
        </p:nvSpPr>
        <p:spPr>
          <a:xfrm>
            <a:off x="710184" y="1772816"/>
            <a:ext cx="8632825" cy="2758814"/>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752" name="Google Shape;2752;p119"/>
          <p:cNvGrpSpPr/>
          <p:nvPr/>
        </p:nvGrpSpPr>
        <p:grpSpPr>
          <a:xfrm>
            <a:off x="450000" y="450000"/>
            <a:ext cx="9018000" cy="276999"/>
            <a:chOff x="450000" y="450000"/>
            <a:chExt cx="9018000" cy="276999"/>
          </a:xfrm>
        </p:grpSpPr>
        <p:sp>
          <p:nvSpPr>
            <p:cNvPr id="2753" name="Google Shape;2753;p1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Giá trị riêng và Vector riêng</a:t>
              </a:r>
              <a:endParaRPr b="1" sz="1800">
                <a:solidFill>
                  <a:schemeClr val="lt1"/>
                </a:solidFill>
                <a:latin typeface="Arial"/>
                <a:ea typeface="Arial"/>
                <a:cs typeface="Arial"/>
                <a:sym typeface="Arial"/>
              </a:endParaRPr>
            </a:p>
          </p:txBody>
        </p:sp>
        <p:sp>
          <p:nvSpPr>
            <p:cNvPr id="2754" name="Google Shape;2754;p1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755" name="Google Shape;2755;p119"/>
          <p:cNvSpPr/>
          <p:nvPr/>
        </p:nvSpPr>
        <p:spPr>
          <a:xfrm>
            <a:off x="461092" y="1412776"/>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Tìm giá trị riêng và vectơ riêng tương ứng của Ma trận A.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p120"/>
          <p:cNvSpPr/>
          <p:nvPr/>
        </p:nvSpPr>
        <p:spPr>
          <a:xfrm flipH="1" rot="10800000">
            <a:off x="1400264" y="2780927"/>
            <a:ext cx="5135324" cy="203598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2" name="Google Shape;2762;p120"/>
          <p:cNvSpPr/>
          <p:nvPr/>
        </p:nvSpPr>
        <p:spPr>
          <a:xfrm flipH="1" rot="10800000">
            <a:off x="1423020" y="1772815"/>
            <a:ext cx="1472580" cy="57414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3" name="Google Shape;2763;p120"/>
          <p:cNvSpPr/>
          <p:nvPr/>
        </p:nvSpPr>
        <p:spPr>
          <a:xfrm>
            <a:off x="710184" y="1772816"/>
            <a:ext cx="8632825" cy="3265619"/>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764" name="Google Shape;2764;p120"/>
          <p:cNvGrpSpPr/>
          <p:nvPr/>
        </p:nvGrpSpPr>
        <p:grpSpPr>
          <a:xfrm>
            <a:off x="450000" y="450000"/>
            <a:ext cx="9018000" cy="276999"/>
            <a:chOff x="450000" y="450000"/>
            <a:chExt cx="9018000" cy="276999"/>
          </a:xfrm>
        </p:grpSpPr>
        <p:sp>
          <p:nvSpPr>
            <p:cNvPr id="2765" name="Google Shape;2765;p1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Giá trị riêng và Vector riêng</a:t>
              </a:r>
              <a:endParaRPr b="1" sz="1800">
                <a:solidFill>
                  <a:schemeClr val="lt1"/>
                </a:solidFill>
                <a:latin typeface="Arial"/>
                <a:ea typeface="Arial"/>
                <a:cs typeface="Arial"/>
                <a:sym typeface="Arial"/>
              </a:endParaRPr>
            </a:p>
          </p:txBody>
        </p:sp>
        <p:sp>
          <p:nvSpPr>
            <p:cNvPr id="2766" name="Google Shape;2766;p1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767" name="Google Shape;2767;p120"/>
          <p:cNvSpPr/>
          <p:nvPr/>
        </p:nvSpPr>
        <p:spPr>
          <a:xfrm>
            <a:off x="461092" y="1412776"/>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Giải cho giá trị riêng và vectơ riêng tương ứng của Ma trận 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2"/>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Tổng quan</a:t>
            </a:r>
            <a:endParaRPr b="1" sz="3200">
              <a:solidFill>
                <a:srgbClr val="000000"/>
              </a:solidFill>
              <a:latin typeface="Arial"/>
              <a:ea typeface="Arial"/>
              <a:cs typeface="Arial"/>
              <a:sym typeface="Arial"/>
            </a:endParaRPr>
          </a:p>
        </p:txBody>
      </p:sp>
      <p:sp>
        <p:nvSpPr>
          <p:cNvPr id="321" name="Google Shape;321;p1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322" name="Google Shape;322;p12"/>
          <p:cNvSpPr/>
          <p:nvPr/>
        </p:nvSpPr>
        <p:spPr>
          <a:xfrm>
            <a:off x="1054112" y="3870028"/>
            <a:ext cx="3969308" cy="108722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1.1. Cài đặt Anaconda cho Python</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1.2. Nhập môn Toán học</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1.3. Ký hiệu Toán học</a:t>
            </a:r>
            <a:endParaRPr sz="1799">
              <a:solidFill>
                <a:srgbClr val="A5A5A5"/>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sp>
        <p:nvSpPr>
          <p:cNvPr id="2773" name="Google Shape;2773;p121"/>
          <p:cNvSpPr/>
          <p:nvPr/>
        </p:nvSpPr>
        <p:spPr>
          <a:xfrm flipH="1" rot="10800000">
            <a:off x="1400264" y="2780927"/>
            <a:ext cx="5419636" cy="28070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4" name="Google Shape;2774;p121"/>
          <p:cNvSpPr/>
          <p:nvPr/>
        </p:nvSpPr>
        <p:spPr>
          <a:xfrm flipH="1" rot="10800000">
            <a:off x="1423020" y="1772815"/>
            <a:ext cx="1472580" cy="57414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5" name="Google Shape;2775;p121"/>
          <p:cNvSpPr/>
          <p:nvPr/>
        </p:nvSpPr>
        <p:spPr>
          <a:xfrm>
            <a:off x="710184" y="1772816"/>
            <a:ext cx="8632825" cy="3992037"/>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776" name="Google Shape;2776;p121"/>
          <p:cNvGrpSpPr/>
          <p:nvPr/>
        </p:nvGrpSpPr>
        <p:grpSpPr>
          <a:xfrm>
            <a:off x="450000" y="450000"/>
            <a:ext cx="9018000" cy="276999"/>
            <a:chOff x="450000" y="450000"/>
            <a:chExt cx="9018000" cy="276999"/>
          </a:xfrm>
        </p:grpSpPr>
        <p:sp>
          <p:nvSpPr>
            <p:cNvPr id="2777" name="Google Shape;2777;p1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Giá trị riêng và Vector riêng</a:t>
              </a:r>
              <a:endParaRPr b="1" sz="1800">
                <a:solidFill>
                  <a:schemeClr val="lt1"/>
                </a:solidFill>
                <a:latin typeface="Arial"/>
                <a:ea typeface="Arial"/>
                <a:cs typeface="Arial"/>
                <a:sym typeface="Arial"/>
              </a:endParaRPr>
            </a:p>
          </p:txBody>
        </p:sp>
        <p:sp>
          <p:nvSpPr>
            <p:cNvPr id="2778" name="Google Shape;2778;p1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779" name="Google Shape;2779;p121"/>
          <p:cNvSpPr/>
          <p:nvPr/>
        </p:nvSpPr>
        <p:spPr>
          <a:xfrm>
            <a:off x="461092" y="1412776"/>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Tìm giá trị riêng và vectơ riêng tương ứng của Ma trận A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4" name="Shape 2784"/>
        <p:cNvGrpSpPr/>
        <p:nvPr/>
      </p:nvGrpSpPr>
      <p:grpSpPr>
        <a:xfrm>
          <a:off x="0" y="0"/>
          <a:ext cx="0" cy="0"/>
          <a:chOff x="0" y="0"/>
          <a:chExt cx="0" cy="0"/>
        </a:xfrm>
      </p:grpSpPr>
      <p:sp>
        <p:nvSpPr>
          <p:cNvPr id="2785" name="Google Shape;2785;p122"/>
          <p:cNvSpPr/>
          <p:nvPr/>
        </p:nvSpPr>
        <p:spPr>
          <a:xfrm>
            <a:off x="989683" y="3133792"/>
            <a:ext cx="8913142"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000">
                <a:solidFill>
                  <a:srgbClr val="000000"/>
                </a:solidFill>
                <a:latin typeface="Arial"/>
                <a:ea typeface="Arial"/>
                <a:cs typeface="Arial"/>
                <a:sym typeface="Arial"/>
              </a:rPr>
              <a:t>Tìm hiểu về Học sâu: Đạo hàm</a:t>
            </a:r>
            <a:endParaRPr b="1" sz="3000">
              <a:solidFill>
                <a:srgbClr val="000000"/>
              </a:solidFill>
              <a:latin typeface="Arial"/>
              <a:ea typeface="Arial"/>
              <a:cs typeface="Arial"/>
              <a:sym typeface="Arial"/>
            </a:endParaRPr>
          </a:p>
        </p:txBody>
      </p:sp>
      <p:sp>
        <p:nvSpPr>
          <p:cNvPr id="2786" name="Google Shape;2786;p12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 </a:t>
            </a:r>
            <a:endParaRPr b="1" sz="5398">
              <a:solidFill>
                <a:srgbClr val="7F7F7F"/>
              </a:solidFill>
              <a:latin typeface="Arial"/>
              <a:ea typeface="Arial"/>
              <a:cs typeface="Arial"/>
              <a:sym typeface="Arial"/>
            </a:endParaRPr>
          </a:p>
        </p:txBody>
      </p:sp>
      <p:grpSp>
        <p:nvGrpSpPr>
          <p:cNvPr id="2787" name="Google Shape;2787;p122"/>
          <p:cNvGrpSpPr/>
          <p:nvPr/>
        </p:nvGrpSpPr>
        <p:grpSpPr>
          <a:xfrm>
            <a:off x="1054112" y="3868090"/>
            <a:ext cx="8080658" cy="1771269"/>
            <a:chOff x="1054112" y="3868090"/>
            <a:chExt cx="8080658" cy="1771269"/>
          </a:xfrm>
        </p:grpSpPr>
        <p:sp>
          <p:nvSpPr>
            <p:cNvPr id="2788" name="Google Shape;2788;p122"/>
            <p:cNvSpPr/>
            <p:nvPr/>
          </p:nvSpPr>
          <p:spPr>
            <a:xfrm>
              <a:off x="1054112" y="3870028"/>
              <a:ext cx="3969308" cy="176933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5.1. Giới hạn</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5.2. Hệ số vi phân và Đạo hàm</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5.3. Phương pháp vi phân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5.4. Khác biệt giữa Hàm Lograrit và Hàm mũ</a:t>
              </a:r>
              <a:endParaRPr sz="1799">
                <a:solidFill>
                  <a:srgbClr val="A5A5A5"/>
                </a:solidFill>
                <a:latin typeface="Arial"/>
                <a:ea typeface="Arial"/>
                <a:cs typeface="Arial"/>
                <a:sym typeface="Arial"/>
              </a:endParaRPr>
            </a:p>
          </p:txBody>
        </p:sp>
        <p:sp>
          <p:nvSpPr>
            <p:cNvPr id="2789" name="Google Shape;2789;p122"/>
            <p:cNvSpPr/>
            <p:nvPr/>
          </p:nvSpPr>
          <p:spPr>
            <a:xfrm>
              <a:off x="5165462" y="3868090"/>
              <a:ext cx="3969308" cy="136396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5.5. Đạo hàm của hàm hợp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5.6. Đạo hàm riêng và đạo hàm từng phần </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5.7. Đạo hàm của hàm Sigmoid</a:t>
              </a:r>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p12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Giới hạn</a:t>
            </a:r>
            <a:endParaRPr b="1" sz="2400">
              <a:solidFill>
                <a:srgbClr val="0C0C0C"/>
              </a:solidFill>
              <a:latin typeface="Arial"/>
              <a:ea typeface="Arial"/>
              <a:cs typeface="Arial"/>
              <a:sym typeface="Arial"/>
            </a:endParaRPr>
          </a:p>
        </p:txBody>
      </p:sp>
      <p:grpSp>
        <p:nvGrpSpPr>
          <p:cNvPr id="2796" name="Google Shape;2796;p123"/>
          <p:cNvGrpSpPr/>
          <p:nvPr/>
        </p:nvGrpSpPr>
        <p:grpSpPr>
          <a:xfrm>
            <a:off x="450000" y="450000"/>
            <a:ext cx="9018000" cy="276999"/>
            <a:chOff x="450000" y="450000"/>
            <a:chExt cx="9018000" cy="276999"/>
          </a:xfrm>
        </p:grpSpPr>
        <p:sp>
          <p:nvSpPr>
            <p:cNvPr id="2797" name="Google Shape;2797;p1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Giới hạn</a:t>
              </a:r>
              <a:endParaRPr b="1" sz="1800">
                <a:solidFill>
                  <a:schemeClr val="lt1"/>
                </a:solidFill>
                <a:latin typeface="Arial"/>
                <a:ea typeface="Arial"/>
                <a:cs typeface="Arial"/>
                <a:sym typeface="Arial"/>
              </a:endParaRPr>
            </a:p>
          </p:txBody>
        </p:sp>
        <p:sp>
          <p:nvSpPr>
            <p:cNvPr id="2798" name="Google Shape;2798;p1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799" name="Google Shape;2799;p123"/>
          <p:cNvSpPr/>
          <p:nvPr/>
        </p:nvSpPr>
        <p:spPr>
          <a:xfrm>
            <a:off x="634999" y="2060848"/>
            <a:ext cx="8632825" cy="45728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00" name="Google Shape;2800;p123"/>
          <p:cNvSpPr/>
          <p:nvPr/>
        </p:nvSpPr>
        <p:spPr>
          <a:xfrm>
            <a:off x="3607782" y="2675130"/>
            <a:ext cx="5738952" cy="1853566"/>
          </a:xfrm>
          <a:prstGeom prst="rect">
            <a:avLst/>
          </a:prstGeom>
          <a:blipFill rotWithShape="1">
            <a:blip r:embed="rId4">
              <a:alphaModFix/>
            </a:blip>
            <a:stretch>
              <a:fillRect b="0" l="-10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01" name="Google Shape;2801;p123"/>
          <p:cNvSpPr/>
          <p:nvPr/>
        </p:nvSpPr>
        <p:spPr>
          <a:xfrm>
            <a:off x="491859" y="1861343"/>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Giới hạn có nghĩa là một chuỗi hoặc hàm có giá trị gần vô hạn một giá trị xác định nào đó.</a:t>
            </a:r>
            <a:endParaRPr/>
          </a:p>
        </p:txBody>
      </p:sp>
      <p:grpSp>
        <p:nvGrpSpPr>
          <p:cNvPr id="2802" name="Google Shape;2802;p123"/>
          <p:cNvGrpSpPr/>
          <p:nvPr/>
        </p:nvGrpSpPr>
        <p:grpSpPr>
          <a:xfrm>
            <a:off x="647012" y="2708769"/>
            <a:ext cx="2757817" cy="2060324"/>
            <a:chOff x="717699" y="2229099"/>
            <a:chExt cx="3051891" cy="2280022"/>
          </a:xfrm>
        </p:grpSpPr>
        <p:sp>
          <p:nvSpPr>
            <p:cNvPr id="2803" name="Google Shape;2803;p123"/>
            <p:cNvSpPr/>
            <p:nvPr/>
          </p:nvSpPr>
          <p:spPr>
            <a:xfrm>
              <a:off x="717699" y="2229099"/>
              <a:ext cx="3051891" cy="228002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804" name="Google Shape;2804;p123"/>
            <p:cNvGrpSpPr/>
            <p:nvPr/>
          </p:nvGrpSpPr>
          <p:grpSpPr>
            <a:xfrm>
              <a:off x="769129" y="2352831"/>
              <a:ext cx="2793513" cy="2043615"/>
              <a:chOff x="976077" y="2352831"/>
              <a:chExt cx="2793513" cy="2043615"/>
            </a:xfrm>
          </p:grpSpPr>
          <p:cxnSp>
            <p:nvCxnSpPr>
              <p:cNvPr id="2805" name="Google Shape;2805;p123"/>
              <p:cNvCxnSpPr/>
              <p:nvPr/>
            </p:nvCxnSpPr>
            <p:spPr>
              <a:xfrm>
                <a:off x="1379104" y="4119166"/>
                <a:ext cx="2162175" cy="0"/>
              </a:xfrm>
              <a:prstGeom prst="straightConnector1">
                <a:avLst/>
              </a:prstGeom>
              <a:noFill/>
              <a:ln cap="flat" cmpd="sng" w="28575">
                <a:solidFill>
                  <a:schemeClr val="dk1"/>
                </a:solidFill>
                <a:prstDash val="solid"/>
                <a:miter lim="800000"/>
                <a:headEnd len="sm" w="sm" type="none"/>
                <a:tailEnd len="sm" w="sm" type="none"/>
              </a:ln>
            </p:spPr>
          </p:cxnSp>
          <p:cxnSp>
            <p:nvCxnSpPr>
              <p:cNvPr id="2806" name="Google Shape;2806;p123"/>
              <p:cNvCxnSpPr/>
              <p:nvPr/>
            </p:nvCxnSpPr>
            <p:spPr>
              <a:xfrm rot="10800000">
                <a:off x="1379104" y="2352831"/>
                <a:ext cx="0" cy="1766335"/>
              </a:xfrm>
              <a:prstGeom prst="straightConnector1">
                <a:avLst/>
              </a:prstGeom>
              <a:noFill/>
              <a:ln cap="flat" cmpd="sng" w="28575">
                <a:solidFill>
                  <a:schemeClr val="dk1"/>
                </a:solidFill>
                <a:prstDash val="solid"/>
                <a:miter lim="800000"/>
                <a:headEnd len="sm" w="sm" type="none"/>
                <a:tailEnd len="sm" w="sm" type="none"/>
              </a:ln>
            </p:spPr>
          </p:cxnSp>
          <p:cxnSp>
            <p:nvCxnSpPr>
              <p:cNvPr id="2807" name="Google Shape;2807;p123"/>
              <p:cNvCxnSpPr/>
              <p:nvPr/>
            </p:nvCxnSpPr>
            <p:spPr>
              <a:xfrm flipH="1" rot="10800000">
                <a:off x="976077" y="2690006"/>
                <a:ext cx="2322988" cy="1476735"/>
              </a:xfrm>
              <a:prstGeom prst="straightConnector1">
                <a:avLst/>
              </a:prstGeom>
              <a:noFill/>
              <a:ln cap="flat" cmpd="sng" w="19050">
                <a:solidFill>
                  <a:srgbClr val="1429A0"/>
                </a:solidFill>
                <a:prstDash val="solid"/>
                <a:miter lim="800000"/>
                <a:headEnd len="sm" w="sm" type="none"/>
                <a:tailEnd len="sm" w="sm" type="none"/>
              </a:ln>
            </p:spPr>
          </p:cxnSp>
          <p:sp>
            <p:nvSpPr>
              <p:cNvPr id="2808" name="Google Shape;2808;p123"/>
              <p:cNvSpPr txBox="1"/>
              <p:nvPr/>
            </p:nvSpPr>
            <p:spPr>
              <a:xfrm>
                <a:off x="2802419" y="2946795"/>
                <a:ext cx="967171" cy="51334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09" name="Google Shape;2809;p123"/>
              <p:cNvSpPr txBox="1"/>
              <p:nvPr/>
            </p:nvSpPr>
            <p:spPr>
              <a:xfrm>
                <a:off x="2137571" y="4088669"/>
                <a:ext cx="380934" cy="30777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810" name="Google Shape;2810;p123"/>
              <p:cNvCxnSpPr/>
              <p:nvPr/>
            </p:nvCxnSpPr>
            <p:spPr>
              <a:xfrm>
                <a:off x="1855068" y="4242557"/>
                <a:ext cx="2826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11" name="Google Shape;2811;p123"/>
              <p:cNvCxnSpPr/>
              <p:nvPr/>
            </p:nvCxnSpPr>
            <p:spPr>
              <a:xfrm flipH="1">
                <a:off x="2466958" y="4242557"/>
                <a:ext cx="282503" cy="1"/>
              </a:xfrm>
              <a:prstGeom prst="straightConnector1">
                <a:avLst/>
              </a:prstGeom>
              <a:noFill/>
              <a:ln cap="flat" cmpd="sng" w="9525">
                <a:solidFill>
                  <a:schemeClr val="accent1"/>
                </a:solidFill>
                <a:prstDash val="solid"/>
                <a:miter lim="800000"/>
                <a:headEnd len="sm" w="sm" type="none"/>
                <a:tailEnd len="med" w="med" type="triangle"/>
              </a:ln>
            </p:spPr>
          </p:cxnSp>
          <p:cxnSp>
            <p:nvCxnSpPr>
              <p:cNvPr id="2812" name="Google Shape;2812;p123"/>
              <p:cNvCxnSpPr/>
              <p:nvPr/>
            </p:nvCxnSpPr>
            <p:spPr>
              <a:xfrm flipH="1" rot="10800000">
                <a:off x="1954611" y="3236000"/>
                <a:ext cx="255710" cy="161237"/>
              </a:xfrm>
              <a:prstGeom prst="straightConnector1">
                <a:avLst/>
              </a:prstGeom>
              <a:noFill/>
              <a:ln cap="flat" cmpd="sng" w="9525">
                <a:solidFill>
                  <a:schemeClr val="accent1"/>
                </a:solidFill>
                <a:prstDash val="solid"/>
                <a:miter lim="800000"/>
                <a:headEnd len="sm" w="sm" type="none"/>
                <a:tailEnd len="med" w="med" type="triangle"/>
              </a:ln>
            </p:spPr>
          </p:cxnSp>
          <p:cxnSp>
            <p:nvCxnSpPr>
              <p:cNvPr id="2813" name="Google Shape;2813;p123"/>
              <p:cNvCxnSpPr/>
              <p:nvPr/>
            </p:nvCxnSpPr>
            <p:spPr>
              <a:xfrm flipH="1">
                <a:off x="2494277" y="2837658"/>
                <a:ext cx="324546" cy="223932"/>
              </a:xfrm>
              <a:prstGeom prst="straightConnector1">
                <a:avLst/>
              </a:prstGeom>
              <a:noFill/>
              <a:ln cap="flat" cmpd="sng" w="9525">
                <a:solidFill>
                  <a:schemeClr val="accent1"/>
                </a:solidFill>
                <a:prstDash val="solid"/>
                <a:miter lim="800000"/>
                <a:headEnd len="sm" w="sm" type="none"/>
                <a:tailEnd len="med" w="med" type="triangle"/>
              </a:ln>
            </p:spPr>
          </p:cxnSp>
          <p:sp>
            <p:nvSpPr>
              <p:cNvPr id="2814" name="Google Shape;2814;p123"/>
              <p:cNvSpPr/>
              <p:nvPr/>
            </p:nvSpPr>
            <p:spPr>
              <a:xfrm>
                <a:off x="2277718" y="3145356"/>
                <a:ext cx="235432" cy="235432"/>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2815" name="Google Shape;2815;p123"/>
          <p:cNvGrpSpPr/>
          <p:nvPr/>
        </p:nvGrpSpPr>
        <p:grpSpPr>
          <a:xfrm>
            <a:off x="3220182" y="4800146"/>
            <a:ext cx="4894558" cy="1346590"/>
            <a:chOff x="3933775" y="4082664"/>
            <a:chExt cx="4894558" cy="1346590"/>
          </a:xfrm>
        </p:grpSpPr>
        <p:sp>
          <p:nvSpPr>
            <p:cNvPr id="2816" name="Google Shape;2816;p123"/>
            <p:cNvSpPr/>
            <p:nvPr/>
          </p:nvSpPr>
          <p:spPr>
            <a:xfrm flipH="1" rot="10800000">
              <a:off x="4424264" y="4082664"/>
              <a:ext cx="4099763" cy="134659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7" name="Google Shape;2817;p123"/>
            <p:cNvSpPr txBox="1"/>
            <p:nvPr/>
          </p:nvSpPr>
          <p:spPr>
            <a:xfrm>
              <a:off x="4334682" y="4166344"/>
              <a:ext cx="1728192" cy="328551"/>
            </a:xfrm>
            <a:prstGeom prst="rect">
              <a:avLst/>
            </a:prstGeom>
            <a:blipFill rotWithShape="1">
              <a:blip r:embed="rId7">
                <a:alphaModFix/>
              </a:blip>
              <a:stretch>
                <a:fillRect b="-925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18" name="Google Shape;2818;p123"/>
            <p:cNvSpPr txBox="1"/>
            <p:nvPr/>
          </p:nvSpPr>
          <p:spPr>
            <a:xfrm>
              <a:off x="6145854" y="4189585"/>
              <a:ext cx="2682479" cy="215444"/>
            </a:xfrm>
            <a:prstGeom prst="rect">
              <a:avLst/>
            </a:prstGeom>
            <a:blipFill rotWithShape="1">
              <a:blip r:embed="rId8">
                <a:alphaModFix/>
              </a:blip>
              <a:stretch>
                <a:fillRect b="-48568" l="-2954" r="0" t="-2856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19" name="Google Shape;2819;p123"/>
            <p:cNvSpPr txBox="1"/>
            <p:nvPr/>
          </p:nvSpPr>
          <p:spPr>
            <a:xfrm>
              <a:off x="3933775" y="4825747"/>
              <a:ext cx="3857090" cy="462627"/>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12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 </a:t>
            </a:r>
            <a:endParaRPr b="1" sz="5398">
              <a:solidFill>
                <a:srgbClr val="7F7F7F"/>
              </a:solidFill>
              <a:latin typeface="Arial"/>
              <a:ea typeface="Arial"/>
              <a:cs typeface="Arial"/>
              <a:sym typeface="Arial"/>
            </a:endParaRPr>
          </a:p>
        </p:txBody>
      </p:sp>
      <p:grpSp>
        <p:nvGrpSpPr>
          <p:cNvPr id="2826" name="Google Shape;2826;p124"/>
          <p:cNvGrpSpPr/>
          <p:nvPr/>
        </p:nvGrpSpPr>
        <p:grpSpPr>
          <a:xfrm>
            <a:off x="1054112" y="3868090"/>
            <a:ext cx="8080658" cy="1771140"/>
            <a:chOff x="1054112" y="3868090"/>
            <a:chExt cx="8080658" cy="1771140"/>
          </a:xfrm>
        </p:grpSpPr>
        <p:sp>
          <p:nvSpPr>
            <p:cNvPr id="2827" name="Google Shape;2827;p124"/>
            <p:cNvSpPr/>
            <p:nvPr/>
          </p:nvSpPr>
          <p:spPr>
            <a:xfrm>
              <a:off x="1054112" y="3870028"/>
              <a:ext cx="3969308" cy="1769202"/>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5.1. Giới hạn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5.2. Hệ số vi phân và Đạo hàm</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5.3. Phương pháp vi phân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5.4. Khác biệt giữa Hàm Lograrit và Hàm mũ</a:t>
              </a:r>
              <a:endParaRPr sz="1799">
                <a:solidFill>
                  <a:srgbClr val="A5A5A5"/>
                </a:solidFill>
                <a:latin typeface="Arial"/>
                <a:ea typeface="Arial"/>
                <a:cs typeface="Arial"/>
                <a:sym typeface="Arial"/>
              </a:endParaRPr>
            </a:p>
          </p:txBody>
        </p:sp>
        <p:sp>
          <p:nvSpPr>
            <p:cNvPr id="2828" name="Google Shape;2828;p124"/>
            <p:cNvSpPr/>
            <p:nvPr/>
          </p:nvSpPr>
          <p:spPr>
            <a:xfrm>
              <a:off x="5165462" y="3868090"/>
              <a:ext cx="3969308" cy="136396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5.5. Đạo hàm của hàm hợp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5.6. Đạo hàm riêng và đạo hàm từng phần </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5.7. Đạo hàm của hàm Sigmoid</a:t>
              </a:r>
              <a:endParaRPr/>
            </a:p>
          </p:txBody>
        </p:sp>
      </p:grpSp>
      <p:sp>
        <p:nvSpPr>
          <p:cNvPr id="2829" name="Google Shape;2829;p124"/>
          <p:cNvSpPr/>
          <p:nvPr/>
        </p:nvSpPr>
        <p:spPr>
          <a:xfrm>
            <a:off x="989683" y="3133792"/>
            <a:ext cx="8913142"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000">
                <a:solidFill>
                  <a:srgbClr val="000000"/>
                </a:solidFill>
                <a:latin typeface="Arial"/>
                <a:ea typeface="Arial"/>
                <a:cs typeface="Arial"/>
                <a:sym typeface="Arial"/>
              </a:rPr>
              <a:t>Tìm hiểu về Học sâu: Đạo hàm</a:t>
            </a:r>
            <a:endParaRPr b="1" sz="3000">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4" name="Shape 2834"/>
        <p:cNvGrpSpPr/>
        <p:nvPr/>
      </p:nvGrpSpPr>
      <p:grpSpPr>
        <a:xfrm>
          <a:off x="0" y="0"/>
          <a:ext cx="0" cy="0"/>
          <a:chOff x="0" y="0"/>
          <a:chExt cx="0" cy="0"/>
        </a:xfrm>
      </p:grpSpPr>
      <p:sp>
        <p:nvSpPr>
          <p:cNvPr id="2835" name="Google Shape;2835;p1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cơ bản về đạo hàm</a:t>
            </a:r>
            <a:endParaRPr b="1" sz="2400">
              <a:solidFill>
                <a:srgbClr val="0C0C0C"/>
              </a:solidFill>
              <a:latin typeface="Arial"/>
              <a:ea typeface="Arial"/>
              <a:cs typeface="Arial"/>
              <a:sym typeface="Arial"/>
            </a:endParaRPr>
          </a:p>
        </p:txBody>
      </p:sp>
      <p:grpSp>
        <p:nvGrpSpPr>
          <p:cNvPr id="2836" name="Google Shape;2836;p125"/>
          <p:cNvGrpSpPr/>
          <p:nvPr/>
        </p:nvGrpSpPr>
        <p:grpSpPr>
          <a:xfrm>
            <a:off x="450000" y="450000"/>
            <a:ext cx="9018000" cy="276999"/>
            <a:chOff x="450000" y="450000"/>
            <a:chExt cx="9018000" cy="276999"/>
          </a:xfrm>
        </p:grpSpPr>
        <p:sp>
          <p:nvSpPr>
            <p:cNvPr id="2837" name="Google Shape;2837;p1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Hệ số vi phân và Đạo hàm</a:t>
              </a:r>
              <a:endParaRPr b="1" sz="1800">
                <a:solidFill>
                  <a:schemeClr val="lt1"/>
                </a:solidFill>
                <a:latin typeface="Arial"/>
                <a:ea typeface="Arial"/>
                <a:cs typeface="Arial"/>
                <a:sym typeface="Arial"/>
              </a:endParaRPr>
            </a:p>
          </p:txBody>
        </p:sp>
        <p:sp>
          <p:nvSpPr>
            <p:cNvPr id="2838" name="Google Shape;2838;p1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839" name="Google Shape;2839;p125"/>
          <p:cNvSpPr/>
          <p:nvPr/>
        </p:nvSpPr>
        <p:spPr>
          <a:xfrm>
            <a:off x="669867" y="2124706"/>
            <a:ext cx="6507269" cy="2747978"/>
          </a:xfrm>
          <a:prstGeom prst="rect">
            <a:avLst/>
          </a:prstGeom>
          <a:blipFill rotWithShape="1">
            <a:blip r:embed="rId3">
              <a:alphaModFix/>
            </a:blip>
            <a:stretch>
              <a:fillRect b="0" l="-93"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840" name="Google Shape;2840;p125"/>
          <p:cNvGrpSpPr/>
          <p:nvPr/>
        </p:nvGrpSpPr>
        <p:grpSpPr>
          <a:xfrm>
            <a:off x="804870" y="5085184"/>
            <a:ext cx="4199220" cy="764629"/>
            <a:chOff x="804870" y="4386490"/>
            <a:chExt cx="4199220" cy="764629"/>
          </a:xfrm>
        </p:grpSpPr>
        <p:sp>
          <p:nvSpPr>
            <p:cNvPr id="2841" name="Google Shape;2841;p125"/>
            <p:cNvSpPr/>
            <p:nvPr/>
          </p:nvSpPr>
          <p:spPr>
            <a:xfrm flipH="1" rot="10800000">
              <a:off x="804870" y="4386490"/>
              <a:ext cx="4199220" cy="76462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2" name="Google Shape;2842;p125"/>
            <p:cNvSpPr txBox="1"/>
            <p:nvPr/>
          </p:nvSpPr>
          <p:spPr>
            <a:xfrm>
              <a:off x="1112004" y="4536261"/>
              <a:ext cx="3422667" cy="448584"/>
            </a:xfrm>
            <a:prstGeom prst="rect">
              <a:avLst/>
            </a:prstGeom>
            <a:blipFill rotWithShape="1">
              <a:blip r:embed="rId4">
                <a:alphaModFix/>
              </a:blip>
              <a:stretch>
                <a:fillRect b="-5478" l="-711" r="-1421" t="-136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843" name="Google Shape;2843;p125"/>
          <p:cNvSpPr/>
          <p:nvPr/>
        </p:nvSpPr>
        <p:spPr>
          <a:xfrm>
            <a:off x="491859" y="1861343"/>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Tỷ lệ biến thiên</a:t>
            </a:r>
            <a:endParaRPr sz="1400">
              <a:solidFill>
                <a:schemeClr val="dk1"/>
              </a:solidFill>
              <a:latin typeface="Arial"/>
              <a:ea typeface="Arial"/>
              <a:cs typeface="Arial"/>
              <a:sym typeface="Arial"/>
            </a:endParaRPr>
          </a:p>
        </p:txBody>
      </p:sp>
      <p:pic>
        <p:nvPicPr>
          <p:cNvPr id="2844" name="Google Shape;2844;p125"/>
          <p:cNvPicPr preferRelativeResize="0"/>
          <p:nvPr/>
        </p:nvPicPr>
        <p:blipFill rotWithShape="1">
          <a:blip r:embed="rId5">
            <a:alphaModFix/>
          </a:blip>
          <a:srcRect b="0" l="0" r="0" t="0"/>
          <a:stretch/>
        </p:blipFill>
        <p:spPr>
          <a:xfrm>
            <a:off x="7137936" y="2198384"/>
            <a:ext cx="2277972" cy="1518647"/>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sp>
        <p:nvSpPr>
          <p:cNvPr id="2850" name="Google Shape;2850;p126"/>
          <p:cNvSpPr/>
          <p:nvPr/>
        </p:nvSpPr>
        <p:spPr>
          <a:xfrm flipH="1">
            <a:off x="2431132" y="2996952"/>
            <a:ext cx="4651857" cy="693545"/>
          </a:xfrm>
          <a:prstGeom prst="rect">
            <a:avLst/>
          </a:prstGeom>
          <a:blipFill rotWithShape="0">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51" name="Google Shape;2851;p126"/>
          <p:cNvSpPr/>
          <p:nvPr/>
        </p:nvSpPr>
        <p:spPr>
          <a:xfrm>
            <a:off x="634999" y="1700808"/>
            <a:ext cx="8632825" cy="245046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852" name="Google Shape;2852;p126"/>
          <p:cNvGrpSpPr/>
          <p:nvPr/>
        </p:nvGrpSpPr>
        <p:grpSpPr>
          <a:xfrm>
            <a:off x="450000" y="450000"/>
            <a:ext cx="9018000" cy="276999"/>
            <a:chOff x="450000" y="450000"/>
            <a:chExt cx="9018000" cy="276999"/>
          </a:xfrm>
        </p:grpSpPr>
        <p:sp>
          <p:nvSpPr>
            <p:cNvPr id="2853" name="Google Shape;2853;p1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Hệ số vi phân và Đạo hàm</a:t>
              </a:r>
              <a:endParaRPr b="1" sz="1800">
                <a:solidFill>
                  <a:schemeClr val="lt1"/>
                </a:solidFill>
                <a:latin typeface="Arial"/>
                <a:ea typeface="Arial"/>
                <a:cs typeface="Arial"/>
                <a:sym typeface="Arial"/>
              </a:endParaRPr>
            </a:p>
          </p:txBody>
        </p:sp>
        <p:sp>
          <p:nvSpPr>
            <p:cNvPr id="2854" name="Google Shape;2854;p1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855" name="Google Shape;2855;p126"/>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Hệ số vi phân và Đạo hàm</a:t>
            </a:r>
            <a:endParaRPr sz="1400">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0" name="Shape 2860"/>
        <p:cNvGrpSpPr/>
        <p:nvPr/>
      </p:nvGrpSpPr>
      <p:grpSpPr>
        <a:xfrm>
          <a:off x="0" y="0"/>
          <a:ext cx="0" cy="0"/>
          <a:chOff x="0" y="0"/>
          <a:chExt cx="0" cy="0"/>
        </a:xfrm>
      </p:grpSpPr>
      <p:sp>
        <p:nvSpPr>
          <p:cNvPr id="2861" name="Google Shape;2861;p127"/>
          <p:cNvSpPr/>
          <p:nvPr/>
        </p:nvSpPr>
        <p:spPr>
          <a:xfrm flipH="1">
            <a:off x="3583260" y="2132856"/>
            <a:ext cx="2661708" cy="7920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2" name="Google Shape;2862;p127"/>
          <p:cNvSpPr/>
          <p:nvPr/>
        </p:nvSpPr>
        <p:spPr>
          <a:xfrm>
            <a:off x="634999" y="1727553"/>
            <a:ext cx="8632825" cy="162888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863" name="Google Shape;2863;p127"/>
          <p:cNvGrpSpPr/>
          <p:nvPr/>
        </p:nvGrpSpPr>
        <p:grpSpPr>
          <a:xfrm>
            <a:off x="450000" y="450000"/>
            <a:ext cx="9018000" cy="276999"/>
            <a:chOff x="450000" y="450000"/>
            <a:chExt cx="9018000" cy="276999"/>
          </a:xfrm>
        </p:grpSpPr>
        <p:sp>
          <p:nvSpPr>
            <p:cNvPr id="2864" name="Google Shape;2864;p1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Hệ số vi phân và Đạo hàm</a:t>
              </a:r>
              <a:endParaRPr b="1" sz="1800">
                <a:solidFill>
                  <a:schemeClr val="lt1"/>
                </a:solidFill>
                <a:latin typeface="Arial"/>
                <a:ea typeface="Arial"/>
                <a:cs typeface="Arial"/>
                <a:sym typeface="Arial"/>
              </a:endParaRPr>
            </a:p>
          </p:txBody>
        </p:sp>
        <p:sp>
          <p:nvSpPr>
            <p:cNvPr id="2865" name="Google Shape;2865;p1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866" name="Google Shape;2866;p127"/>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Hệ số vi phân và Đạo hàm</a:t>
            </a:r>
            <a:endParaRPr sz="1400">
              <a:solidFill>
                <a:schemeClr val="dk1"/>
              </a:solidFill>
              <a:latin typeface="Arial"/>
              <a:ea typeface="Arial"/>
              <a:cs typeface="Arial"/>
              <a:sym typeface="Arial"/>
            </a:endParaRPr>
          </a:p>
        </p:txBody>
      </p:sp>
      <p:grpSp>
        <p:nvGrpSpPr>
          <p:cNvPr id="2867" name="Google Shape;2867;p127"/>
          <p:cNvGrpSpPr/>
          <p:nvPr/>
        </p:nvGrpSpPr>
        <p:grpSpPr>
          <a:xfrm>
            <a:off x="3151212" y="3429000"/>
            <a:ext cx="4392488" cy="2843093"/>
            <a:chOff x="3253870" y="3369648"/>
            <a:chExt cx="4392488" cy="2843093"/>
          </a:xfrm>
        </p:grpSpPr>
        <p:sp>
          <p:nvSpPr>
            <p:cNvPr id="2868" name="Google Shape;2868;p127"/>
            <p:cNvSpPr/>
            <p:nvPr/>
          </p:nvSpPr>
          <p:spPr>
            <a:xfrm>
              <a:off x="4318000" y="5676900"/>
              <a:ext cx="895350" cy="133660"/>
            </a:xfrm>
            <a:custGeom>
              <a:rect b="b" l="l" r="r" t="t"/>
              <a:pathLst>
                <a:path extrusionOk="0" h="133660" w="895350">
                  <a:moveTo>
                    <a:pt x="0" y="0"/>
                  </a:moveTo>
                  <a:cubicBezTo>
                    <a:pt x="78316" y="46037"/>
                    <a:pt x="156633" y="92075"/>
                    <a:pt x="228600" y="114300"/>
                  </a:cubicBezTo>
                  <a:cubicBezTo>
                    <a:pt x="300567" y="136525"/>
                    <a:pt x="364067" y="132292"/>
                    <a:pt x="431800" y="133350"/>
                  </a:cubicBezTo>
                  <a:cubicBezTo>
                    <a:pt x="499533" y="134408"/>
                    <a:pt x="570442" y="133350"/>
                    <a:pt x="635000" y="120650"/>
                  </a:cubicBezTo>
                  <a:cubicBezTo>
                    <a:pt x="699558" y="107950"/>
                    <a:pt x="775758" y="76200"/>
                    <a:pt x="819150" y="57150"/>
                  </a:cubicBezTo>
                  <a:cubicBezTo>
                    <a:pt x="862542" y="38100"/>
                    <a:pt x="895350" y="6350"/>
                    <a:pt x="895350" y="6350"/>
                  </a:cubicBezTo>
                  <a:lnTo>
                    <a:pt x="895350" y="6350"/>
                  </a:lnTo>
                  <a:lnTo>
                    <a:pt x="895350" y="6350"/>
                  </a:lnTo>
                </a:path>
              </a:pathLst>
            </a:cu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69" name="Google Shape;2869;p127"/>
            <p:cNvCxnSpPr/>
            <p:nvPr/>
          </p:nvCxnSpPr>
          <p:spPr>
            <a:xfrm rot="10800000">
              <a:off x="3655268" y="3379839"/>
              <a:ext cx="0" cy="2832902"/>
            </a:xfrm>
            <a:prstGeom prst="straightConnector1">
              <a:avLst/>
            </a:prstGeom>
            <a:noFill/>
            <a:ln cap="flat" cmpd="sng" w="28575">
              <a:solidFill>
                <a:schemeClr val="dk1"/>
              </a:solidFill>
              <a:prstDash val="solid"/>
              <a:miter lim="800000"/>
              <a:headEnd len="sm" w="sm" type="none"/>
              <a:tailEnd len="med" w="med" type="triangle"/>
            </a:ln>
          </p:spPr>
        </p:cxnSp>
        <p:cxnSp>
          <p:nvCxnSpPr>
            <p:cNvPr id="2870" name="Google Shape;2870;p127"/>
            <p:cNvCxnSpPr/>
            <p:nvPr/>
          </p:nvCxnSpPr>
          <p:spPr>
            <a:xfrm>
              <a:off x="3253870" y="5671929"/>
              <a:ext cx="2633646" cy="0"/>
            </a:xfrm>
            <a:prstGeom prst="straightConnector1">
              <a:avLst/>
            </a:prstGeom>
            <a:noFill/>
            <a:ln cap="flat" cmpd="sng" w="28575">
              <a:solidFill>
                <a:schemeClr val="dk1"/>
              </a:solidFill>
              <a:prstDash val="solid"/>
              <a:miter lim="800000"/>
              <a:headEnd len="sm" w="sm" type="none"/>
              <a:tailEnd len="med" w="med" type="triangle"/>
            </a:ln>
          </p:spPr>
        </p:cxnSp>
        <p:sp>
          <p:nvSpPr>
            <p:cNvPr id="2871" name="Google Shape;2871;p127"/>
            <p:cNvSpPr txBox="1"/>
            <p:nvPr/>
          </p:nvSpPr>
          <p:spPr>
            <a:xfrm>
              <a:off x="3332893" y="3369648"/>
              <a:ext cx="380934" cy="307777"/>
            </a:xfrm>
            <a:prstGeom prst="rect">
              <a:avLst/>
            </a:prstGeom>
            <a:blipFill rotWithShape="1">
              <a:blip r:embed="rId4">
                <a:alphaModFix/>
              </a:blip>
              <a:stretch>
                <a:fillRect b="-1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72" name="Google Shape;2872;p127"/>
            <p:cNvSpPr txBox="1"/>
            <p:nvPr/>
          </p:nvSpPr>
          <p:spPr>
            <a:xfrm>
              <a:off x="3332893" y="5647724"/>
              <a:ext cx="380934" cy="3118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O</a:t>
              </a:r>
              <a:endParaRPr sz="1400">
                <a:solidFill>
                  <a:schemeClr val="dk1"/>
                </a:solidFill>
                <a:latin typeface="Calibri"/>
                <a:ea typeface="Calibri"/>
                <a:cs typeface="Calibri"/>
                <a:sym typeface="Calibri"/>
              </a:endParaRPr>
            </a:p>
          </p:txBody>
        </p:sp>
        <p:sp>
          <p:nvSpPr>
            <p:cNvPr id="2873" name="Google Shape;2873;p127"/>
            <p:cNvSpPr txBox="1"/>
            <p:nvPr/>
          </p:nvSpPr>
          <p:spPr>
            <a:xfrm>
              <a:off x="5547609" y="5625206"/>
              <a:ext cx="380934" cy="31181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74" name="Google Shape;2874;p127"/>
            <p:cNvSpPr txBox="1"/>
            <p:nvPr/>
          </p:nvSpPr>
          <p:spPr>
            <a:xfrm>
              <a:off x="5019462" y="5671929"/>
              <a:ext cx="642121" cy="276999"/>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75" name="Google Shape;2875;p127"/>
            <p:cNvSpPr txBox="1"/>
            <p:nvPr/>
          </p:nvSpPr>
          <p:spPr>
            <a:xfrm>
              <a:off x="4661703" y="5718095"/>
              <a:ext cx="187666" cy="184666"/>
            </a:xfrm>
            <a:prstGeom prst="rect">
              <a:avLst/>
            </a:prstGeom>
            <a:blipFill rotWithShape="1">
              <a:blip r:embed="rId7">
                <a:alphaModFix/>
              </a:blip>
              <a:stretch>
                <a:fillRect b="-9998" l="-25805" r="-1290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76" name="Google Shape;2876;p127"/>
            <p:cNvSpPr txBox="1"/>
            <p:nvPr/>
          </p:nvSpPr>
          <p:spPr>
            <a:xfrm>
              <a:off x="4095685" y="5647724"/>
              <a:ext cx="380934" cy="311817"/>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77" name="Google Shape;2877;p127"/>
            <p:cNvSpPr txBox="1"/>
            <p:nvPr/>
          </p:nvSpPr>
          <p:spPr>
            <a:xfrm>
              <a:off x="3679942" y="4622317"/>
              <a:ext cx="752541" cy="276999"/>
            </a:xfrm>
            <a:prstGeom prst="rect">
              <a:avLst/>
            </a:prstGeom>
            <a:blipFill rotWithShape="1">
              <a:blip r:embed="rId9">
                <a:alphaModFix/>
              </a:blip>
              <a:stretch>
                <a:fillRect b="-888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78" name="Google Shape;2878;p127"/>
            <p:cNvSpPr txBox="1"/>
            <p:nvPr/>
          </p:nvSpPr>
          <p:spPr>
            <a:xfrm>
              <a:off x="3727698" y="3673065"/>
              <a:ext cx="1291764" cy="292388"/>
            </a:xfrm>
            <a:prstGeom prst="rect">
              <a:avLst/>
            </a:prstGeom>
            <a:blipFill rotWithShape="1">
              <a:blip r:embed="rId10">
                <a:alphaModFix/>
              </a:blip>
              <a:stretch>
                <a:fillRect b="-16666" l="-942" r="0" t="-208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79" name="Google Shape;2879;p127"/>
            <p:cNvSpPr txBox="1"/>
            <p:nvPr/>
          </p:nvSpPr>
          <p:spPr>
            <a:xfrm>
              <a:off x="5381764" y="3580042"/>
              <a:ext cx="783020" cy="276999"/>
            </a:xfrm>
            <a:prstGeom prst="rect">
              <a:avLst/>
            </a:prstGeom>
            <a:blipFill rotWithShape="1">
              <a:blip r:embed="rId11">
                <a:alphaModFix/>
              </a:blip>
              <a:stretch>
                <a:fillRect b="-888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80" name="Google Shape;2880;p127"/>
            <p:cNvSpPr txBox="1"/>
            <p:nvPr/>
          </p:nvSpPr>
          <p:spPr>
            <a:xfrm>
              <a:off x="5227379" y="4000764"/>
              <a:ext cx="1629885" cy="276999"/>
            </a:xfrm>
            <a:prstGeom prst="rect">
              <a:avLst/>
            </a:prstGeom>
            <a:blipFill rotWithShape="1">
              <a:blip r:embed="rId12">
                <a:alphaModFix/>
              </a:blip>
              <a:stretch>
                <a:fillRect b="-111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81" name="Google Shape;2881;p127"/>
            <p:cNvSpPr txBox="1"/>
            <p:nvPr/>
          </p:nvSpPr>
          <p:spPr>
            <a:xfrm>
              <a:off x="5553178" y="4661413"/>
              <a:ext cx="2093180" cy="492443"/>
            </a:xfrm>
            <a:prstGeom prst="rect">
              <a:avLst/>
            </a:prstGeom>
            <a:blipFill rotWithShape="1">
              <a:blip r:embed="rId13">
                <a:alphaModFix/>
              </a:blip>
              <a:stretch>
                <a:fillRect b="-4935" l="-291" r="0" t="-123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882" name="Google Shape;2882;p127"/>
            <p:cNvCxnSpPr/>
            <p:nvPr/>
          </p:nvCxnSpPr>
          <p:spPr>
            <a:xfrm rot="10800000">
              <a:off x="4300438" y="4933962"/>
              <a:ext cx="0" cy="713762"/>
            </a:xfrm>
            <a:prstGeom prst="straightConnector1">
              <a:avLst/>
            </a:prstGeom>
            <a:noFill/>
            <a:ln cap="flat" cmpd="sng" w="19050">
              <a:solidFill>
                <a:schemeClr val="dk1"/>
              </a:solidFill>
              <a:prstDash val="dot"/>
              <a:miter lim="800000"/>
              <a:headEnd len="sm" w="sm" type="none"/>
              <a:tailEnd len="med" w="med" type="oval"/>
            </a:ln>
          </p:spPr>
        </p:cxnSp>
        <p:cxnSp>
          <p:nvCxnSpPr>
            <p:cNvPr id="2883" name="Google Shape;2883;p127"/>
            <p:cNvCxnSpPr/>
            <p:nvPr/>
          </p:nvCxnSpPr>
          <p:spPr>
            <a:xfrm rot="10800000">
              <a:off x="4435808" y="4933962"/>
              <a:ext cx="0" cy="713762"/>
            </a:xfrm>
            <a:prstGeom prst="straightConnector1">
              <a:avLst/>
            </a:prstGeom>
            <a:noFill/>
            <a:ln cap="flat" cmpd="sng" w="19050">
              <a:solidFill>
                <a:schemeClr val="dk1"/>
              </a:solidFill>
              <a:prstDash val="dot"/>
              <a:miter lim="800000"/>
              <a:headEnd len="sm" w="sm" type="none"/>
              <a:tailEnd len="med" w="med" type="oval"/>
            </a:ln>
          </p:spPr>
        </p:cxnSp>
        <p:cxnSp>
          <p:nvCxnSpPr>
            <p:cNvPr id="2884" name="Google Shape;2884;p127"/>
            <p:cNvCxnSpPr/>
            <p:nvPr/>
          </p:nvCxnSpPr>
          <p:spPr>
            <a:xfrm rot="10800000">
              <a:off x="4551114" y="4860168"/>
              <a:ext cx="0" cy="787556"/>
            </a:xfrm>
            <a:prstGeom prst="straightConnector1">
              <a:avLst/>
            </a:prstGeom>
            <a:noFill/>
            <a:ln cap="flat" cmpd="sng" w="19050">
              <a:solidFill>
                <a:schemeClr val="dk1"/>
              </a:solidFill>
              <a:prstDash val="dot"/>
              <a:miter lim="800000"/>
              <a:headEnd len="sm" w="sm" type="none"/>
              <a:tailEnd len="med" w="med" type="oval"/>
            </a:ln>
          </p:spPr>
        </p:cxnSp>
        <p:cxnSp>
          <p:nvCxnSpPr>
            <p:cNvPr id="2885" name="Google Shape;2885;p127"/>
            <p:cNvCxnSpPr/>
            <p:nvPr/>
          </p:nvCxnSpPr>
          <p:spPr>
            <a:xfrm rot="10800000">
              <a:off x="4735388" y="4787768"/>
              <a:ext cx="0" cy="859956"/>
            </a:xfrm>
            <a:prstGeom prst="straightConnector1">
              <a:avLst/>
            </a:prstGeom>
            <a:noFill/>
            <a:ln cap="flat" cmpd="sng" w="19050">
              <a:solidFill>
                <a:schemeClr val="dk1"/>
              </a:solidFill>
              <a:prstDash val="dot"/>
              <a:miter lim="800000"/>
              <a:headEnd len="sm" w="sm" type="none"/>
              <a:tailEnd len="med" w="med" type="oval"/>
            </a:ln>
          </p:spPr>
        </p:cxnSp>
        <p:cxnSp>
          <p:nvCxnSpPr>
            <p:cNvPr id="2886" name="Google Shape;2886;p127"/>
            <p:cNvCxnSpPr/>
            <p:nvPr/>
          </p:nvCxnSpPr>
          <p:spPr>
            <a:xfrm rot="10800000">
              <a:off x="4994843" y="4544728"/>
              <a:ext cx="0" cy="1102996"/>
            </a:xfrm>
            <a:prstGeom prst="straightConnector1">
              <a:avLst/>
            </a:prstGeom>
            <a:noFill/>
            <a:ln cap="flat" cmpd="sng" w="19050">
              <a:solidFill>
                <a:schemeClr val="dk1"/>
              </a:solidFill>
              <a:prstDash val="dot"/>
              <a:miter lim="800000"/>
              <a:headEnd len="sm" w="sm" type="none"/>
              <a:tailEnd len="med" w="med" type="oval"/>
            </a:ln>
          </p:spPr>
        </p:cxnSp>
        <p:cxnSp>
          <p:nvCxnSpPr>
            <p:cNvPr id="2887" name="Google Shape;2887;p127"/>
            <p:cNvCxnSpPr/>
            <p:nvPr/>
          </p:nvCxnSpPr>
          <p:spPr>
            <a:xfrm rot="10800000">
              <a:off x="5256111" y="4143278"/>
              <a:ext cx="0" cy="1504446"/>
            </a:xfrm>
            <a:prstGeom prst="straightConnector1">
              <a:avLst/>
            </a:prstGeom>
            <a:noFill/>
            <a:ln cap="flat" cmpd="sng" w="19050">
              <a:solidFill>
                <a:schemeClr val="dk1"/>
              </a:solidFill>
              <a:prstDash val="dot"/>
              <a:miter lim="800000"/>
              <a:headEnd len="sm" w="sm" type="none"/>
              <a:tailEnd len="med" w="med" type="oval"/>
            </a:ln>
          </p:spPr>
        </p:cxnSp>
        <p:cxnSp>
          <p:nvCxnSpPr>
            <p:cNvPr id="2888" name="Google Shape;2888;p127"/>
            <p:cNvCxnSpPr/>
            <p:nvPr/>
          </p:nvCxnSpPr>
          <p:spPr>
            <a:xfrm flipH="1" rot="10800000">
              <a:off x="4003372" y="3884945"/>
              <a:ext cx="1515553" cy="1310410"/>
            </a:xfrm>
            <a:prstGeom prst="straightConnector1">
              <a:avLst/>
            </a:prstGeom>
            <a:noFill/>
            <a:ln cap="flat" cmpd="sng" w="28575">
              <a:solidFill>
                <a:srgbClr val="7030A0"/>
              </a:solidFill>
              <a:prstDash val="solid"/>
              <a:miter lim="800000"/>
              <a:headEnd len="sm" w="sm" type="none"/>
              <a:tailEnd len="sm" w="sm" type="none"/>
            </a:ln>
          </p:spPr>
        </p:cxnSp>
        <p:sp>
          <p:nvSpPr>
            <p:cNvPr id="2889" name="Google Shape;2889;p127"/>
            <p:cNvSpPr/>
            <p:nvPr/>
          </p:nvSpPr>
          <p:spPr>
            <a:xfrm>
              <a:off x="3976688" y="3786188"/>
              <a:ext cx="1414462" cy="1175101"/>
            </a:xfrm>
            <a:custGeom>
              <a:rect b="b" l="l" r="r" t="t"/>
              <a:pathLst>
                <a:path extrusionOk="0" h="1175101" w="1414462">
                  <a:moveTo>
                    <a:pt x="0" y="1162050"/>
                  </a:moveTo>
                  <a:cubicBezTo>
                    <a:pt x="111522" y="1171178"/>
                    <a:pt x="223044" y="1180306"/>
                    <a:pt x="314325" y="1171575"/>
                  </a:cubicBezTo>
                  <a:cubicBezTo>
                    <a:pt x="405606" y="1162844"/>
                    <a:pt x="473075" y="1136649"/>
                    <a:pt x="547687" y="1109662"/>
                  </a:cubicBezTo>
                  <a:cubicBezTo>
                    <a:pt x="622300" y="1082674"/>
                    <a:pt x="691356" y="1056481"/>
                    <a:pt x="762000" y="1009650"/>
                  </a:cubicBezTo>
                  <a:cubicBezTo>
                    <a:pt x="832644" y="962819"/>
                    <a:pt x="908050" y="894556"/>
                    <a:pt x="971550" y="828675"/>
                  </a:cubicBezTo>
                  <a:cubicBezTo>
                    <a:pt x="1035050" y="762794"/>
                    <a:pt x="1092200" y="695324"/>
                    <a:pt x="1143000" y="614362"/>
                  </a:cubicBezTo>
                  <a:cubicBezTo>
                    <a:pt x="1193800" y="533400"/>
                    <a:pt x="1231106" y="445294"/>
                    <a:pt x="1276350" y="342900"/>
                  </a:cubicBezTo>
                  <a:cubicBezTo>
                    <a:pt x="1321594" y="240506"/>
                    <a:pt x="1368028" y="120253"/>
                    <a:pt x="1414462" y="0"/>
                  </a:cubicBezTo>
                </a:path>
              </a:pathLst>
            </a:cu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90" name="Google Shape;2890;p127"/>
            <p:cNvCxnSpPr/>
            <p:nvPr/>
          </p:nvCxnSpPr>
          <p:spPr>
            <a:xfrm flipH="1" rot="10800000">
              <a:off x="3955319" y="4769789"/>
              <a:ext cx="1650671" cy="215705"/>
            </a:xfrm>
            <a:prstGeom prst="straightConnector1">
              <a:avLst/>
            </a:prstGeom>
            <a:noFill/>
            <a:ln cap="flat" cmpd="sng" w="12700">
              <a:solidFill>
                <a:srgbClr val="FF0000"/>
              </a:solidFill>
              <a:prstDash val="solid"/>
              <a:miter lim="800000"/>
              <a:headEnd len="sm" w="sm" type="none"/>
              <a:tailEnd len="sm" w="sm" type="none"/>
            </a:ln>
          </p:spPr>
        </p:cxnSp>
        <p:cxnSp>
          <p:nvCxnSpPr>
            <p:cNvPr id="2891" name="Google Shape;2891;p127"/>
            <p:cNvCxnSpPr/>
            <p:nvPr/>
          </p:nvCxnSpPr>
          <p:spPr>
            <a:xfrm flipH="1" rot="10800000">
              <a:off x="3968630" y="4459119"/>
              <a:ext cx="1594379" cy="614028"/>
            </a:xfrm>
            <a:prstGeom prst="straightConnector1">
              <a:avLst/>
            </a:prstGeom>
            <a:noFill/>
            <a:ln cap="flat" cmpd="sng" w="12700">
              <a:solidFill>
                <a:schemeClr val="dk1"/>
              </a:solidFill>
              <a:prstDash val="solid"/>
              <a:miter lim="800000"/>
              <a:headEnd len="sm" w="sm" type="none"/>
              <a:tailEnd len="sm" w="sm" type="none"/>
            </a:ln>
          </p:spPr>
        </p:cxnSp>
        <p:cxnSp>
          <p:nvCxnSpPr>
            <p:cNvPr id="2892" name="Google Shape;2892;p127"/>
            <p:cNvCxnSpPr/>
            <p:nvPr/>
          </p:nvCxnSpPr>
          <p:spPr>
            <a:xfrm flipH="1" rot="10800000">
              <a:off x="3984176" y="4283587"/>
              <a:ext cx="1490607" cy="841875"/>
            </a:xfrm>
            <a:prstGeom prst="straightConnector1">
              <a:avLst/>
            </a:prstGeom>
            <a:noFill/>
            <a:ln cap="flat" cmpd="sng" w="12700">
              <a:solidFill>
                <a:schemeClr val="dk1"/>
              </a:solidFill>
              <a:prstDash val="solid"/>
              <a:miter lim="800000"/>
              <a:headEnd len="sm" w="sm" type="none"/>
              <a:tailEnd len="sm" w="sm" type="none"/>
            </a:ln>
          </p:spPr>
        </p:cxnSp>
        <p:cxnSp>
          <p:nvCxnSpPr>
            <p:cNvPr id="2893" name="Google Shape;2893;p127"/>
            <p:cNvCxnSpPr/>
            <p:nvPr/>
          </p:nvCxnSpPr>
          <p:spPr>
            <a:xfrm flipH="1" rot="10800000">
              <a:off x="3969625" y="4659006"/>
              <a:ext cx="1622781" cy="375038"/>
            </a:xfrm>
            <a:prstGeom prst="straightConnector1">
              <a:avLst/>
            </a:prstGeom>
            <a:noFill/>
            <a:ln cap="flat" cmpd="sng" w="12700">
              <a:solidFill>
                <a:schemeClr val="dk1"/>
              </a:solidFill>
              <a:prstDash val="solid"/>
              <a:miter lim="800000"/>
              <a:headEnd len="sm" w="sm" type="none"/>
              <a:tailEnd len="sm" w="sm" type="none"/>
            </a:ln>
          </p:spPr>
        </p:cxnSp>
      </p:grpSp>
      <p:sp>
        <p:nvSpPr>
          <p:cNvPr id="2894" name="Google Shape;2894;p127"/>
          <p:cNvSpPr txBox="1"/>
          <p:nvPr/>
        </p:nvSpPr>
        <p:spPr>
          <a:xfrm>
            <a:off x="3559674" y="3992133"/>
            <a:ext cx="1458188" cy="450701"/>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128"/>
          <p:cNvSpPr/>
          <p:nvPr/>
        </p:nvSpPr>
        <p:spPr>
          <a:xfrm flipH="1">
            <a:off x="3295228" y="2555400"/>
            <a:ext cx="3168352" cy="78025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1" name="Google Shape;2901;p128"/>
          <p:cNvSpPr/>
          <p:nvPr/>
        </p:nvSpPr>
        <p:spPr>
          <a:xfrm>
            <a:off x="624621" y="1701825"/>
            <a:ext cx="8632825" cy="163382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902" name="Google Shape;2902;p128"/>
          <p:cNvGrpSpPr/>
          <p:nvPr/>
        </p:nvGrpSpPr>
        <p:grpSpPr>
          <a:xfrm>
            <a:off x="450000" y="450000"/>
            <a:ext cx="9018000" cy="276999"/>
            <a:chOff x="450000" y="450000"/>
            <a:chExt cx="9018000" cy="276999"/>
          </a:xfrm>
        </p:grpSpPr>
        <p:sp>
          <p:nvSpPr>
            <p:cNvPr id="2903" name="Google Shape;2903;p1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Hệ số vi phân và Đạo hàm</a:t>
              </a:r>
              <a:endParaRPr b="1" sz="1800">
                <a:solidFill>
                  <a:schemeClr val="lt1"/>
                </a:solidFill>
                <a:latin typeface="Arial"/>
                <a:ea typeface="Arial"/>
                <a:cs typeface="Arial"/>
                <a:sym typeface="Arial"/>
              </a:endParaRPr>
            </a:p>
          </p:txBody>
        </p:sp>
        <p:sp>
          <p:nvSpPr>
            <p:cNvPr id="2904" name="Google Shape;2904;p1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905" name="Google Shape;2905;p128"/>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Hệ số vi phân và Đạo hàm</a:t>
            </a:r>
            <a:endParaRPr sz="1400">
              <a:solidFill>
                <a:schemeClr val="dk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0" name="Shape 2910"/>
        <p:cNvGrpSpPr/>
        <p:nvPr/>
      </p:nvGrpSpPr>
      <p:grpSpPr>
        <a:xfrm>
          <a:off x="0" y="0"/>
          <a:ext cx="0" cy="0"/>
          <a:chOff x="0" y="0"/>
          <a:chExt cx="0" cy="0"/>
        </a:xfrm>
      </p:grpSpPr>
      <p:sp>
        <p:nvSpPr>
          <p:cNvPr id="2911" name="Google Shape;2911;p12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 </a:t>
            </a:r>
            <a:endParaRPr b="1" sz="5398">
              <a:solidFill>
                <a:srgbClr val="7F7F7F"/>
              </a:solidFill>
              <a:latin typeface="Arial"/>
              <a:ea typeface="Arial"/>
              <a:cs typeface="Arial"/>
              <a:sym typeface="Arial"/>
            </a:endParaRPr>
          </a:p>
        </p:txBody>
      </p:sp>
      <p:grpSp>
        <p:nvGrpSpPr>
          <p:cNvPr id="2912" name="Google Shape;2912;p129"/>
          <p:cNvGrpSpPr/>
          <p:nvPr/>
        </p:nvGrpSpPr>
        <p:grpSpPr>
          <a:xfrm>
            <a:off x="1054112" y="3868090"/>
            <a:ext cx="8080658" cy="1771140"/>
            <a:chOff x="1054112" y="3868090"/>
            <a:chExt cx="8080658" cy="1771140"/>
          </a:xfrm>
        </p:grpSpPr>
        <p:sp>
          <p:nvSpPr>
            <p:cNvPr id="2913" name="Google Shape;2913;p129"/>
            <p:cNvSpPr/>
            <p:nvPr/>
          </p:nvSpPr>
          <p:spPr>
            <a:xfrm>
              <a:off x="1054112" y="3870028"/>
              <a:ext cx="3969308" cy="1769202"/>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5.1. Giới hạn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5.2. Hệ số vi phân và Đạo hàm</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5.3. Phương pháp vi phân</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5.4. Khác biệt giữa Hàm Lograrit và Hàm mũ</a:t>
              </a:r>
              <a:endParaRPr sz="1799">
                <a:solidFill>
                  <a:srgbClr val="A5A5A5"/>
                </a:solidFill>
                <a:latin typeface="Arial"/>
                <a:ea typeface="Arial"/>
                <a:cs typeface="Arial"/>
                <a:sym typeface="Arial"/>
              </a:endParaRPr>
            </a:p>
          </p:txBody>
        </p:sp>
        <p:sp>
          <p:nvSpPr>
            <p:cNvPr id="2914" name="Google Shape;2914;p129"/>
            <p:cNvSpPr/>
            <p:nvPr/>
          </p:nvSpPr>
          <p:spPr>
            <a:xfrm>
              <a:off x="5165462" y="3868090"/>
              <a:ext cx="3969308" cy="136396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5.5. Đạo hàm của hàm hợp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5.6. Đạo hàm riêng và đạo hàm từng phần </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5.7. Đạo hàm của hàm Sigmoid</a:t>
              </a:r>
              <a:endParaRPr/>
            </a:p>
          </p:txBody>
        </p:sp>
      </p:grpSp>
      <p:sp>
        <p:nvSpPr>
          <p:cNvPr id="2915" name="Google Shape;2915;p129"/>
          <p:cNvSpPr/>
          <p:nvPr/>
        </p:nvSpPr>
        <p:spPr>
          <a:xfrm>
            <a:off x="989683" y="3133792"/>
            <a:ext cx="8913142"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000">
                <a:solidFill>
                  <a:srgbClr val="000000"/>
                </a:solidFill>
                <a:latin typeface="Arial"/>
                <a:ea typeface="Arial"/>
                <a:cs typeface="Arial"/>
                <a:sym typeface="Arial"/>
              </a:rPr>
              <a:t>Tìm hiểu về Học sâu: Đạo hàm</a:t>
            </a:r>
            <a:endParaRPr b="1" sz="3000">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sp>
        <p:nvSpPr>
          <p:cNvPr id="2921" name="Google Shape;2921;p130"/>
          <p:cNvSpPr/>
          <p:nvPr/>
        </p:nvSpPr>
        <p:spPr>
          <a:xfrm>
            <a:off x="741039" y="3154662"/>
            <a:ext cx="4897761" cy="168706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2" name="Google Shape;2922;p13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Phương pháp vi phân</a:t>
            </a:r>
            <a:endParaRPr b="1" sz="2400">
              <a:solidFill>
                <a:srgbClr val="0C0C0C"/>
              </a:solidFill>
              <a:latin typeface="Arial"/>
              <a:ea typeface="Arial"/>
              <a:cs typeface="Arial"/>
              <a:sym typeface="Arial"/>
            </a:endParaRPr>
          </a:p>
        </p:txBody>
      </p:sp>
      <p:grpSp>
        <p:nvGrpSpPr>
          <p:cNvPr id="2923" name="Google Shape;2923;p130"/>
          <p:cNvGrpSpPr/>
          <p:nvPr/>
        </p:nvGrpSpPr>
        <p:grpSpPr>
          <a:xfrm>
            <a:off x="450000" y="450000"/>
            <a:ext cx="9018000" cy="276999"/>
            <a:chOff x="450000" y="450000"/>
            <a:chExt cx="9018000" cy="276999"/>
          </a:xfrm>
        </p:grpSpPr>
        <p:sp>
          <p:nvSpPr>
            <p:cNvPr id="2924" name="Google Shape;2924;p1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Phương pháp vi phân</a:t>
              </a:r>
              <a:endParaRPr b="1" sz="1800">
                <a:solidFill>
                  <a:schemeClr val="lt1"/>
                </a:solidFill>
                <a:latin typeface="Arial"/>
                <a:ea typeface="Arial"/>
                <a:cs typeface="Arial"/>
                <a:sym typeface="Arial"/>
              </a:endParaRPr>
            </a:p>
          </p:txBody>
        </p:sp>
        <p:sp>
          <p:nvSpPr>
            <p:cNvPr id="2925" name="Google Shape;2925;p1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926" name="Google Shape;2926;p130"/>
          <p:cNvSpPr/>
          <p:nvPr/>
        </p:nvSpPr>
        <p:spPr>
          <a:xfrm>
            <a:off x="630932" y="2407330"/>
            <a:ext cx="8837068" cy="229221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27" name="Google Shape;2927;p130"/>
          <p:cNvSpPr/>
          <p:nvPr/>
        </p:nvSpPr>
        <p:spPr>
          <a:xfrm>
            <a:off x="491859" y="1851042"/>
            <a:ext cx="899026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Qua bài học trước, được biết rằng các đạo hàm đại diện cho mức độ mà một hàm thay đổi (độ nghiêng) tại một thời điểm nhất định và cũng có thể sử dụng các giới hạn để tìm các đạo hàm.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pSp>
        <p:nvGrpSpPr>
          <p:cNvPr id="328" name="Google Shape;328;p13"/>
          <p:cNvGrpSpPr/>
          <p:nvPr/>
        </p:nvGrpSpPr>
        <p:grpSpPr>
          <a:xfrm>
            <a:off x="450000" y="450000"/>
            <a:ext cx="9018000" cy="276999"/>
            <a:chOff x="450000" y="450000"/>
            <a:chExt cx="9018000" cy="276999"/>
          </a:xfrm>
        </p:grpSpPr>
        <p:sp>
          <p:nvSpPr>
            <p:cNvPr id="329" name="Google Shape;329;p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Nhập môn Toán học</a:t>
              </a:r>
              <a:endParaRPr b="1" sz="1800">
                <a:solidFill>
                  <a:schemeClr val="lt1"/>
                </a:solidFill>
                <a:latin typeface="Arial"/>
                <a:ea typeface="Arial"/>
                <a:cs typeface="Arial"/>
                <a:sym typeface="Arial"/>
              </a:endParaRPr>
            </a:p>
          </p:txBody>
        </p:sp>
        <p:sp>
          <p:nvSpPr>
            <p:cNvPr id="330" name="Google Shape;330;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331" name="Google Shape;331;p13"/>
          <p:cNvGrpSpPr/>
          <p:nvPr/>
        </p:nvGrpSpPr>
        <p:grpSpPr>
          <a:xfrm>
            <a:off x="558924" y="1906935"/>
            <a:ext cx="8783192" cy="430887"/>
            <a:chOff x="559817" y="2136914"/>
            <a:chExt cx="8783192" cy="430887"/>
          </a:xfrm>
        </p:grpSpPr>
        <p:sp>
          <p:nvSpPr>
            <p:cNvPr id="332" name="Google Shape;332;p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3" name="Google Shape;333;p13"/>
            <p:cNvSpPr/>
            <p:nvPr/>
          </p:nvSpPr>
          <p:spPr>
            <a:xfrm>
              <a:off x="712182" y="2136914"/>
              <a:ext cx="8630827"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Toán học, một cách ngắn gọn, là lĩnh vực nghiên cứu về các đại lượng. Theo truyền thống, toán học phần lớn được chia thành hai lĩnh vực: số học và hình học.</a:t>
              </a:r>
              <a:endParaRPr sz="1400">
                <a:solidFill>
                  <a:srgbClr val="262626"/>
                </a:solidFill>
                <a:latin typeface="Arial"/>
                <a:ea typeface="Arial"/>
                <a:cs typeface="Arial"/>
                <a:sym typeface="Arial"/>
              </a:endParaRPr>
            </a:p>
          </p:txBody>
        </p:sp>
      </p:grpSp>
      <p:sp>
        <p:nvSpPr>
          <p:cNvPr id="334" name="Google Shape;334;p13"/>
          <p:cNvSpPr/>
          <p:nvPr/>
        </p:nvSpPr>
        <p:spPr>
          <a:xfrm>
            <a:off x="702047" y="2353726"/>
            <a:ext cx="8632825"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học là một nhánh của toán học liên quan đến các phép tính số. Nó bao gồm các phương pháp tính toán bằng cách sử dụng các số nguyên, số hữu tỉ, số thực và số phức.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Số học bao gồm tất cả các định luật kết hợp hai hoặc nhiều số với nhau. </a:t>
            </a:r>
            <a:endParaRPr/>
          </a:p>
        </p:txBody>
      </p:sp>
      <p:sp>
        <p:nvSpPr>
          <p:cNvPr id="335" name="Google Shape;335;p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loại các lĩnh vực Toán học</a:t>
            </a:r>
            <a:endParaRPr b="1" sz="2400">
              <a:solidFill>
                <a:srgbClr val="0C0C0C"/>
              </a:solidFill>
              <a:latin typeface="Arial"/>
              <a:ea typeface="Arial"/>
              <a:cs typeface="Arial"/>
              <a:sym typeface="Arial"/>
            </a:endParaRPr>
          </a:p>
        </p:txBody>
      </p:sp>
      <p:grpSp>
        <p:nvGrpSpPr>
          <p:cNvPr id="336" name="Google Shape;336;p13"/>
          <p:cNvGrpSpPr/>
          <p:nvPr/>
        </p:nvGrpSpPr>
        <p:grpSpPr>
          <a:xfrm>
            <a:off x="827021" y="3291041"/>
            <a:ext cx="7940815" cy="2676764"/>
            <a:chOff x="503917" y="3356992"/>
            <a:chExt cx="8592276" cy="2896365"/>
          </a:xfrm>
        </p:grpSpPr>
        <p:pic>
          <p:nvPicPr>
            <p:cNvPr descr="지도이(가) 표시된 사진&#10;&#10;자동 생성된 설명" id="337" name="Google Shape;337;p13"/>
            <p:cNvPicPr preferRelativeResize="0"/>
            <p:nvPr/>
          </p:nvPicPr>
          <p:blipFill rotWithShape="1">
            <a:blip r:embed="rId3">
              <a:alphaModFix/>
            </a:blip>
            <a:srcRect b="0" l="0" r="0" t="0"/>
            <a:stretch/>
          </p:blipFill>
          <p:spPr>
            <a:xfrm>
              <a:off x="4983014" y="3356993"/>
              <a:ext cx="4113179" cy="2896364"/>
            </a:xfrm>
            <a:prstGeom prst="rect">
              <a:avLst/>
            </a:prstGeom>
            <a:noFill/>
            <a:ln>
              <a:noFill/>
            </a:ln>
          </p:spPr>
        </p:pic>
        <p:pic>
          <p:nvPicPr>
            <p:cNvPr id="338" name="Google Shape;338;p13"/>
            <p:cNvPicPr preferRelativeResize="0"/>
            <p:nvPr/>
          </p:nvPicPr>
          <p:blipFill rotWithShape="1">
            <a:blip r:embed="rId4">
              <a:alphaModFix/>
            </a:blip>
            <a:srcRect b="0" l="0" r="0" t="0"/>
            <a:stretch/>
          </p:blipFill>
          <p:spPr>
            <a:xfrm>
              <a:off x="503917" y="3356992"/>
              <a:ext cx="4387485" cy="2896365"/>
            </a:xfrm>
            <a:prstGeom prst="rect">
              <a:avLst/>
            </a:prstGeom>
            <a:noFill/>
            <a:ln cap="flat" cmpd="sng" w="9525">
              <a:solidFill>
                <a:srgbClr val="D8D8D8"/>
              </a:solidFill>
              <a:prstDash val="solid"/>
              <a:round/>
              <a:headEnd len="sm" w="sm" type="none"/>
              <a:tailEnd len="sm" w="sm" type="none"/>
            </a:ln>
          </p:spPr>
        </p:pic>
      </p:grpSp>
      <p:sp>
        <p:nvSpPr>
          <p:cNvPr id="339" name="Google Shape;339;p13"/>
          <p:cNvSpPr/>
          <p:nvPr/>
        </p:nvSpPr>
        <p:spPr>
          <a:xfrm>
            <a:off x="827021" y="6050163"/>
            <a:ext cx="6551605" cy="194454"/>
          </a:xfrm>
          <a:prstGeom prst="roundRect">
            <a:avLst>
              <a:gd fmla="val 50000" name="adj"/>
            </a:avLst>
          </a:prstGeom>
          <a:solidFill>
            <a:srgbClr val="1429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000"/>
              <a:buFont typeface="Arial"/>
              <a:buNone/>
            </a:pPr>
            <a:r>
              <a:rPr i="0" lang="en-US" sz="1000" u="none" cap="none" strike="noStrike">
                <a:solidFill>
                  <a:schemeClr val="lt1"/>
                </a:solidFill>
                <a:latin typeface="Arial"/>
                <a:ea typeface="Arial"/>
                <a:cs typeface="Arial"/>
                <a:sym typeface="Arial"/>
              </a:rPr>
              <a:t>https://www.quora.com/Is-there-any-diagram-or-tree-of-all-fields-of-mathematics-or-mathematics-evolution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2" name="Shape 2932"/>
        <p:cNvGrpSpPr/>
        <p:nvPr/>
      </p:nvGrpSpPr>
      <p:grpSpPr>
        <a:xfrm>
          <a:off x="0" y="0"/>
          <a:ext cx="0" cy="0"/>
          <a:chOff x="0" y="0"/>
          <a:chExt cx="0" cy="0"/>
        </a:xfrm>
      </p:grpSpPr>
      <p:sp>
        <p:nvSpPr>
          <p:cNvPr id="2933" name="Google Shape;2933;p131"/>
          <p:cNvSpPr/>
          <p:nvPr/>
        </p:nvSpPr>
        <p:spPr>
          <a:xfrm>
            <a:off x="782884" y="2132856"/>
            <a:ext cx="4168527" cy="95517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4" name="Google Shape;2934;p131"/>
          <p:cNvSpPr/>
          <p:nvPr/>
        </p:nvSpPr>
        <p:spPr>
          <a:xfrm>
            <a:off x="634999" y="1700808"/>
            <a:ext cx="8632825" cy="132701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935" name="Google Shape;2935;p131"/>
          <p:cNvGrpSpPr/>
          <p:nvPr/>
        </p:nvGrpSpPr>
        <p:grpSpPr>
          <a:xfrm>
            <a:off x="450000" y="450000"/>
            <a:ext cx="9018000" cy="276999"/>
            <a:chOff x="450000" y="450000"/>
            <a:chExt cx="9018000" cy="276999"/>
          </a:xfrm>
        </p:grpSpPr>
        <p:sp>
          <p:nvSpPr>
            <p:cNvPr id="2936" name="Google Shape;2936;p1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Phương pháp vi phân</a:t>
              </a:r>
              <a:endParaRPr b="1" sz="1800">
                <a:solidFill>
                  <a:schemeClr val="lt1"/>
                </a:solidFill>
                <a:latin typeface="Arial"/>
                <a:ea typeface="Arial"/>
                <a:cs typeface="Arial"/>
                <a:sym typeface="Arial"/>
              </a:endParaRPr>
            </a:p>
          </p:txBody>
        </p:sp>
        <p:sp>
          <p:nvSpPr>
            <p:cNvPr id="2937" name="Google Shape;2937;p1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938" name="Google Shape;2938;p131"/>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Hệ số vi phân and Đạo hàm</a:t>
            </a:r>
            <a:endParaRPr sz="1400">
              <a:solidFill>
                <a:schemeClr val="dk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132"/>
          <p:cNvSpPr/>
          <p:nvPr/>
        </p:nvSpPr>
        <p:spPr>
          <a:xfrm>
            <a:off x="633008" y="1728138"/>
            <a:ext cx="8632825" cy="391628"/>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945" name="Google Shape;2945;p132"/>
          <p:cNvGrpSpPr/>
          <p:nvPr/>
        </p:nvGrpSpPr>
        <p:grpSpPr>
          <a:xfrm>
            <a:off x="450000" y="450000"/>
            <a:ext cx="9018000" cy="276999"/>
            <a:chOff x="450000" y="450000"/>
            <a:chExt cx="9018000" cy="276999"/>
          </a:xfrm>
        </p:grpSpPr>
        <p:sp>
          <p:nvSpPr>
            <p:cNvPr id="2946" name="Google Shape;2946;p1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Phương pháp vi phân</a:t>
              </a:r>
              <a:endParaRPr b="1" sz="1800">
                <a:solidFill>
                  <a:schemeClr val="lt1"/>
                </a:solidFill>
                <a:latin typeface="Arial"/>
                <a:ea typeface="Arial"/>
                <a:cs typeface="Arial"/>
                <a:sym typeface="Arial"/>
              </a:endParaRPr>
            </a:p>
          </p:txBody>
        </p:sp>
        <p:sp>
          <p:nvSpPr>
            <p:cNvPr id="2947" name="Google Shape;2947;p1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948" name="Google Shape;2948;p132"/>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Tìm đạo hàm của hàm hằng.</a:t>
            </a:r>
            <a:endParaRPr sz="1400">
              <a:solidFill>
                <a:schemeClr val="dk1"/>
              </a:solidFill>
              <a:latin typeface="Arial"/>
              <a:ea typeface="Arial"/>
              <a:cs typeface="Arial"/>
              <a:sym typeface="Arial"/>
            </a:endParaRPr>
          </a:p>
        </p:txBody>
      </p:sp>
      <p:grpSp>
        <p:nvGrpSpPr>
          <p:cNvPr id="2949" name="Google Shape;2949;p132"/>
          <p:cNvGrpSpPr/>
          <p:nvPr/>
        </p:nvGrpSpPr>
        <p:grpSpPr>
          <a:xfrm>
            <a:off x="581529" y="2369414"/>
            <a:ext cx="8762371" cy="2543400"/>
            <a:chOff x="581529" y="2217014"/>
            <a:chExt cx="8762371" cy="2543400"/>
          </a:xfrm>
        </p:grpSpPr>
        <p:pic>
          <p:nvPicPr>
            <p:cNvPr id="2950" name="Google Shape;2950;p132"/>
            <p:cNvPicPr preferRelativeResize="0"/>
            <p:nvPr/>
          </p:nvPicPr>
          <p:blipFill rotWithShape="1">
            <a:blip r:embed="rId4">
              <a:alphaModFix/>
            </a:blip>
            <a:srcRect b="0" l="0" r="22043" t="0"/>
            <a:stretch/>
          </p:blipFill>
          <p:spPr>
            <a:xfrm>
              <a:off x="581529" y="2217014"/>
              <a:ext cx="8762371" cy="2543400"/>
            </a:xfrm>
            <a:prstGeom prst="rect">
              <a:avLst/>
            </a:prstGeom>
            <a:noFill/>
            <a:ln cap="flat" cmpd="sng" w="9525">
              <a:solidFill>
                <a:srgbClr val="F2F2F2"/>
              </a:solidFill>
              <a:prstDash val="solid"/>
              <a:round/>
              <a:headEnd len="sm" w="sm" type="none"/>
              <a:tailEnd len="sm" w="sm" type="none"/>
            </a:ln>
          </p:spPr>
        </p:pic>
        <p:sp>
          <p:nvSpPr>
            <p:cNvPr id="2951" name="Google Shape;2951;p132"/>
            <p:cNvSpPr txBox="1"/>
            <p:nvPr/>
          </p:nvSpPr>
          <p:spPr>
            <a:xfrm>
              <a:off x="3006971" y="2758089"/>
              <a:ext cx="2469903" cy="200055"/>
            </a:xfrm>
            <a:prstGeom prst="rect">
              <a:avLst/>
            </a:prstGeom>
            <a:solidFill>
              <a:srgbClr val="F7F7F7"/>
            </a:solidFill>
            <a:ln>
              <a:noFill/>
            </a:ln>
          </p:spPr>
          <p:txBody>
            <a:bodyPr anchorCtr="0" anchor="t" bIns="0" lIns="0" spcFirstLastPara="1" rIns="0" wrap="square" tIns="0">
              <a:spAutoFit/>
            </a:bodyPr>
            <a:lstStyle/>
            <a:p>
              <a:pPr indent="0" lvl="0" marL="0" marR="0" rtl="0" algn="l">
                <a:spcBef>
                  <a:spcPts val="0"/>
                </a:spcBef>
                <a:spcAft>
                  <a:spcPts val="0"/>
                </a:spcAft>
                <a:buNone/>
              </a:pPr>
              <a:r>
                <a:rPr i="1" lang="en-US" sz="1300">
                  <a:solidFill>
                    <a:srgbClr val="037395"/>
                  </a:solidFill>
                  <a:latin typeface="Arial"/>
                  <a:ea typeface="Arial"/>
                  <a:cs typeface="Arial"/>
                  <a:sym typeface="Arial"/>
                </a:rPr>
                <a:t># Use the letter x as a symbol</a:t>
              </a:r>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133"/>
          <p:cNvSpPr/>
          <p:nvPr/>
        </p:nvSpPr>
        <p:spPr>
          <a:xfrm>
            <a:off x="634999" y="1716099"/>
            <a:ext cx="8632825" cy="1221791"/>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958" name="Google Shape;2958;p133"/>
          <p:cNvGrpSpPr/>
          <p:nvPr/>
        </p:nvGrpSpPr>
        <p:grpSpPr>
          <a:xfrm>
            <a:off x="450000" y="450000"/>
            <a:ext cx="9018000" cy="276999"/>
            <a:chOff x="450000" y="450000"/>
            <a:chExt cx="9018000" cy="276999"/>
          </a:xfrm>
        </p:grpSpPr>
        <p:sp>
          <p:nvSpPr>
            <p:cNvPr id="2959" name="Google Shape;2959;p1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Phương pháp vi phân</a:t>
              </a:r>
              <a:endParaRPr b="1" sz="1800">
                <a:solidFill>
                  <a:schemeClr val="lt1"/>
                </a:solidFill>
                <a:latin typeface="Arial"/>
                <a:ea typeface="Arial"/>
                <a:cs typeface="Arial"/>
                <a:sym typeface="Arial"/>
              </a:endParaRPr>
            </a:p>
          </p:txBody>
        </p:sp>
        <p:sp>
          <p:nvSpPr>
            <p:cNvPr id="2960" name="Google Shape;2960;p1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pic>
        <p:nvPicPr>
          <p:cNvPr id="2961" name="Google Shape;2961;p133"/>
          <p:cNvPicPr preferRelativeResize="0"/>
          <p:nvPr/>
        </p:nvPicPr>
        <p:blipFill rotWithShape="1">
          <a:blip r:embed="rId4">
            <a:alphaModFix/>
          </a:blip>
          <a:srcRect b="0" l="-1" r="23319" t="0"/>
          <a:stretch/>
        </p:blipFill>
        <p:spPr>
          <a:xfrm>
            <a:off x="634999" y="2885272"/>
            <a:ext cx="8833001" cy="1479832"/>
          </a:xfrm>
          <a:prstGeom prst="rect">
            <a:avLst/>
          </a:prstGeom>
          <a:noFill/>
          <a:ln cap="flat" cmpd="sng" w="9525">
            <a:solidFill>
              <a:srgbClr val="F2F2F2"/>
            </a:solidFill>
            <a:prstDash val="solid"/>
            <a:round/>
            <a:headEnd len="sm" w="sm" type="none"/>
            <a:tailEnd len="sm" w="sm" type="none"/>
          </a:ln>
        </p:spPr>
      </p:pic>
      <p:sp>
        <p:nvSpPr>
          <p:cNvPr id="2962" name="Google Shape;2962;p133"/>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Tìm đạo hàm của hàm hằng.</a:t>
            </a:r>
            <a:endParaRPr sz="1400">
              <a:solidFill>
                <a:schemeClr val="dk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sp>
        <p:nvSpPr>
          <p:cNvPr id="2968" name="Google Shape;2968;p13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 </a:t>
            </a:r>
            <a:endParaRPr b="1" sz="5398">
              <a:solidFill>
                <a:srgbClr val="7F7F7F"/>
              </a:solidFill>
              <a:latin typeface="Arial"/>
              <a:ea typeface="Arial"/>
              <a:cs typeface="Arial"/>
              <a:sym typeface="Arial"/>
            </a:endParaRPr>
          </a:p>
        </p:txBody>
      </p:sp>
      <p:grpSp>
        <p:nvGrpSpPr>
          <p:cNvPr id="2969" name="Google Shape;2969;p134"/>
          <p:cNvGrpSpPr/>
          <p:nvPr/>
        </p:nvGrpSpPr>
        <p:grpSpPr>
          <a:xfrm>
            <a:off x="1054112" y="3868090"/>
            <a:ext cx="8080658" cy="1771269"/>
            <a:chOff x="1054112" y="3868090"/>
            <a:chExt cx="8080658" cy="1771269"/>
          </a:xfrm>
        </p:grpSpPr>
        <p:sp>
          <p:nvSpPr>
            <p:cNvPr id="2970" name="Google Shape;2970;p134"/>
            <p:cNvSpPr/>
            <p:nvPr/>
          </p:nvSpPr>
          <p:spPr>
            <a:xfrm>
              <a:off x="1054112" y="3870028"/>
              <a:ext cx="3969308" cy="176933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5.1. Giới hạn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5.2. Hệ số vi phân và Đạo hàm</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5.3. Phương pháp vi phân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5.4. Khác biệt giữa Hàm Lograrit và Hàm mũ</a:t>
              </a:r>
              <a:endParaRPr sz="1800">
                <a:solidFill>
                  <a:srgbClr val="3F3F3F"/>
                </a:solidFill>
                <a:latin typeface="Arial"/>
                <a:ea typeface="Arial"/>
                <a:cs typeface="Arial"/>
                <a:sym typeface="Arial"/>
              </a:endParaRPr>
            </a:p>
          </p:txBody>
        </p:sp>
        <p:sp>
          <p:nvSpPr>
            <p:cNvPr id="2971" name="Google Shape;2971;p134"/>
            <p:cNvSpPr/>
            <p:nvPr/>
          </p:nvSpPr>
          <p:spPr>
            <a:xfrm>
              <a:off x="5165462" y="3868090"/>
              <a:ext cx="3969308" cy="136396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5.5. Đạo hàm của hàm hợp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5.6. Đạo hàm riêng và đạo hàm từng phần </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5.7. Đạo hàm của hàm Sigmoid</a:t>
              </a:r>
              <a:endParaRPr/>
            </a:p>
          </p:txBody>
        </p:sp>
      </p:grpSp>
      <p:sp>
        <p:nvSpPr>
          <p:cNvPr id="2972" name="Google Shape;2972;p134"/>
          <p:cNvSpPr/>
          <p:nvPr/>
        </p:nvSpPr>
        <p:spPr>
          <a:xfrm>
            <a:off x="989683" y="3133792"/>
            <a:ext cx="8913142"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000">
                <a:solidFill>
                  <a:srgbClr val="000000"/>
                </a:solidFill>
                <a:latin typeface="Arial"/>
                <a:ea typeface="Arial"/>
                <a:cs typeface="Arial"/>
                <a:sym typeface="Arial"/>
              </a:rPr>
              <a:t>Tìm hiểu về Học sâu: Đạo hàm</a:t>
            </a:r>
            <a:endParaRPr b="1" sz="3000">
              <a:solidFill>
                <a:srgbClr val="00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
        <p:nvSpPr>
          <p:cNvPr id="2978" name="Google Shape;2978;p135"/>
          <p:cNvSpPr/>
          <p:nvPr/>
        </p:nvSpPr>
        <p:spPr>
          <a:xfrm flipH="1" rot="10800000">
            <a:off x="569662" y="2245521"/>
            <a:ext cx="2903437" cy="23814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9" name="Google Shape;2979;p13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Khác biệt giữa Hàm Lograrit và Hàm mũ</a:t>
            </a:r>
            <a:endParaRPr b="1" sz="2400">
              <a:solidFill>
                <a:srgbClr val="0C0C0C"/>
              </a:solidFill>
              <a:latin typeface="Arial"/>
              <a:ea typeface="Arial"/>
              <a:cs typeface="Arial"/>
              <a:sym typeface="Arial"/>
            </a:endParaRPr>
          </a:p>
        </p:txBody>
      </p:sp>
      <p:grpSp>
        <p:nvGrpSpPr>
          <p:cNvPr id="2980" name="Google Shape;2980;p135"/>
          <p:cNvGrpSpPr/>
          <p:nvPr/>
        </p:nvGrpSpPr>
        <p:grpSpPr>
          <a:xfrm>
            <a:off x="450000" y="450000"/>
            <a:ext cx="9018000" cy="276999"/>
            <a:chOff x="450000" y="450000"/>
            <a:chExt cx="9018000" cy="276999"/>
          </a:xfrm>
        </p:grpSpPr>
        <p:sp>
          <p:nvSpPr>
            <p:cNvPr id="2981" name="Google Shape;2981;p1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Khác biệt giữa Hàm Lograrit và Hàm mũ</a:t>
              </a:r>
              <a:endParaRPr b="1" sz="1800">
                <a:solidFill>
                  <a:schemeClr val="lt1"/>
                </a:solidFill>
                <a:latin typeface="Arial"/>
                <a:ea typeface="Arial"/>
                <a:cs typeface="Arial"/>
                <a:sym typeface="Arial"/>
              </a:endParaRPr>
            </a:p>
          </p:txBody>
        </p:sp>
        <p:sp>
          <p:nvSpPr>
            <p:cNvPr id="2982" name="Google Shape;2982;p1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983" name="Google Shape;2983;p135"/>
          <p:cNvSpPr/>
          <p:nvPr/>
        </p:nvSpPr>
        <p:spPr>
          <a:xfrm>
            <a:off x="863879" y="2362362"/>
            <a:ext cx="7992887" cy="2084207"/>
          </a:xfrm>
          <a:prstGeom prst="rect">
            <a:avLst/>
          </a:prstGeom>
          <a:blipFill rotWithShape="1">
            <a:blip r:embed="rId3">
              <a:alphaModFix/>
            </a:blip>
            <a:stretch>
              <a:fillRect b="0" l="-7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84" name="Google Shape;2984;p135"/>
          <p:cNvSpPr/>
          <p:nvPr/>
        </p:nvSpPr>
        <p:spPr>
          <a:xfrm>
            <a:off x="569662" y="1887255"/>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Logarit tự nhiên: Logarit với cơ số là số vô tỉ 𝑒. log⁡</a:t>
            </a:r>
            <a:r>
              <a:rPr baseline="-25000" lang="en-US" sz="1400">
                <a:solidFill>
                  <a:schemeClr val="dk1"/>
                </a:solidFill>
                <a:latin typeface="Arial"/>
                <a:ea typeface="Arial"/>
                <a:cs typeface="Arial"/>
                <a:sym typeface="Arial"/>
              </a:rPr>
              <a:t>e</a:t>
            </a:r>
            <a:r>
              <a:rPr lang="en-US" sz="1400">
                <a:solidFill>
                  <a:schemeClr val="dk1"/>
                </a:solidFill>
                <a:latin typeface="Arial"/>
                <a:ea typeface="Arial"/>
                <a:cs typeface="Arial"/>
                <a:sym typeface="Arial"/>
              </a:rPr>
              <a:t>𝑥  →  log⁡𝑥 (cơ số 𝑒 được bỏ đi)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p136"/>
          <p:cNvSpPr/>
          <p:nvPr/>
        </p:nvSpPr>
        <p:spPr>
          <a:xfrm>
            <a:off x="633008" y="1701825"/>
            <a:ext cx="8632825" cy="1033150"/>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991" name="Google Shape;2991;p136"/>
          <p:cNvGrpSpPr/>
          <p:nvPr/>
        </p:nvGrpSpPr>
        <p:grpSpPr>
          <a:xfrm>
            <a:off x="450000" y="450000"/>
            <a:ext cx="9018000" cy="276999"/>
            <a:chOff x="450000" y="450000"/>
            <a:chExt cx="9018000" cy="276999"/>
          </a:xfrm>
        </p:grpSpPr>
        <p:sp>
          <p:nvSpPr>
            <p:cNvPr id="2992" name="Google Shape;2992;p1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Khác biệt giữa Hàm Lograrit và Hàm mũ</a:t>
              </a:r>
              <a:endParaRPr b="1" sz="1800">
                <a:solidFill>
                  <a:schemeClr val="lt1"/>
                </a:solidFill>
                <a:latin typeface="Arial"/>
                <a:ea typeface="Arial"/>
                <a:cs typeface="Arial"/>
                <a:sym typeface="Arial"/>
              </a:endParaRPr>
            </a:p>
          </p:txBody>
        </p:sp>
        <p:sp>
          <p:nvSpPr>
            <p:cNvPr id="2993" name="Google Shape;2993;p1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pic>
        <p:nvPicPr>
          <p:cNvPr id="2994" name="Google Shape;2994;p136"/>
          <p:cNvPicPr preferRelativeResize="0"/>
          <p:nvPr/>
        </p:nvPicPr>
        <p:blipFill rotWithShape="1">
          <a:blip r:embed="rId4">
            <a:alphaModFix/>
          </a:blip>
          <a:srcRect b="0" l="-1" r="25934" t="0"/>
          <a:stretch/>
        </p:blipFill>
        <p:spPr>
          <a:xfrm>
            <a:off x="633007" y="2821250"/>
            <a:ext cx="8834993" cy="1759878"/>
          </a:xfrm>
          <a:prstGeom prst="rect">
            <a:avLst/>
          </a:prstGeom>
          <a:noFill/>
          <a:ln cap="flat" cmpd="sng" w="9525">
            <a:solidFill>
              <a:srgbClr val="F2F2F2"/>
            </a:solidFill>
            <a:prstDash val="solid"/>
            <a:round/>
            <a:headEnd len="sm" w="sm" type="none"/>
            <a:tailEnd len="sm" w="sm" type="none"/>
          </a:ln>
        </p:spPr>
      </p:pic>
      <p:sp>
        <p:nvSpPr>
          <p:cNvPr id="2995" name="Google Shape;2995;p136"/>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Tìm đạo hàm.</a:t>
            </a:r>
            <a:endParaRPr sz="1400">
              <a:solidFill>
                <a:schemeClr val="dk1"/>
              </a:solidFill>
              <a:latin typeface="Arial"/>
              <a:ea typeface="Arial"/>
              <a:cs typeface="Arial"/>
              <a:sym typeface="Arial"/>
            </a:endParaRPr>
          </a:p>
        </p:txBody>
      </p:sp>
      <p:sp>
        <p:nvSpPr>
          <p:cNvPr id="2996" name="Google Shape;2996;p136"/>
          <p:cNvSpPr txBox="1"/>
          <p:nvPr/>
        </p:nvSpPr>
        <p:spPr>
          <a:xfrm>
            <a:off x="1423020" y="1774756"/>
            <a:ext cx="1469976" cy="311817"/>
          </a:xfrm>
          <a:prstGeom prst="rect">
            <a:avLst/>
          </a:prstGeom>
          <a:blipFill rotWithShape="1">
            <a:blip r:embed="rId5">
              <a:alphaModFix/>
            </a:blip>
            <a:stretch>
              <a:fillRect b="-588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sp>
        <p:nvSpPr>
          <p:cNvPr id="3002" name="Google Shape;3002;p137"/>
          <p:cNvSpPr/>
          <p:nvPr/>
        </p:nvSpPr>
        <p:spPr>
          <a:xfrm>
            <a:off x="633008" y="1686481"/>
            <a:ext cx="8632825" cy="1763863"/>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003" name="Google Shape;3003;p137"/>
          <p:cNvGrpSpPr/>
          <p:nvPr/>
        </p:nvGrpSpPr>
        <p:grpSpPr>
          <a:xfrm>
            <a:off x="450000" y="450000"/>
            <a:ext cx="9018000" cy="276999"/>
            <a:chOff x="450000" y="450000"/>
            <a:chExt cx="9018000" cy="276999"/>
          </a:xfrm>
        </p:grpSpPr>
        <p:sp>
          <p:nvSpPr>
            <p:cNvPr id="3004" name="Google Shape;3004;p1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Khác biệt giữa Hàm Lograrit và Hàm mũ</a:t>
              </a:r>
              <a:endParaRPr b="1" sz="1800">
                <a:solidFill>
                  <a:schemeClr val="lt1"/>
                </a:solidFill>
                <a:latin typeface="Arial"/>
                <a:ea typeface="Arial"/>
                <a:cs typeface="Arial"/>
                <a:sym typeface="Arial"/>
              </a:endParaRPr>
            </a:p>
          </p:txBody>
        </p:sp>
        <p:sp>
          <p:nvSpPr>
            <p:cNvPr id="3005" name="Google Shape;3005;p1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pic>
        <p:nvPicPr>
          <p:cNvPr id="3006" name="Google Shape;3006;p137"/>
          <p:cNvPicPr preferRelativeResize="0"/>
          <p:nvPr/>
        </p:nvPicPr>
        <p:blipFill rotWithShape="1">
          <a:blip r:embed="rId4">
            <a:alphaModFix/>
          </a:blip>
          <a:srcRect b="0" l="0" r="26954" t="0"/>
          <a:stretch/>
        </p:blipFill>
        <p:spPr>
          <a:xfrm>
            <a:off x="633007" y="3404984"/>
            <a:ext cx="8834993" cy="1536184"/>
          </a:xfrm>
          <a:prstGeom prst="rect">
            <a:avLst/>
          </a:prstGeom>
          <a:noFill/>
          <a:ln cap="flat" cmpd="sng" w="9525">
            <a:solidFill>
              <a:srgbClr val="F2F2F2"/>
            </a:solidFill>
            <a:prstDash val="solid"/>
            <a:round/>
            <a:headEnd len="sm" w="sm" type="none"/>
            <a:tailEnd len="sm" w="sm" type="none"/>
          </a:ln>
        </p:spPr>
      </p:pic>
      <p:sp>
        <p:nvSpPr>
          <p:cNvPr id="3007" name="Google Shape;3007;p137"/>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Tìm đạo hàm.</a:t>
            </a:r>
            <a:endParaRPr sz="1400">
              <a:solidFill>
                <a:schemeClr val="dk1"/>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2" name="Shape 3012"/>
        <p:cNvGrpSpPr/>
        <p:nvPr/>
      </p:nvGrpSpPr>
      <p:grpSpPr>
        <a:xfrm>
          <a:off x="0" y="0"/>
          <a:ext cx="0" cy="0"/>
          <a:chOff x="0" y="0"/>
          <a:chExt cx="0" cy="0"/>
        </a:xfrm>
      </p:grpSpPr>
      <p:sp>
        <p:nvSpPr>
          <p:cNvPr id="3013" name="Google Shape;3013;p13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 </a:t>
            </a:r>
            <a:endParaRPr b="1" sz="5398">
              <a:solidFill>
                <a:srgbClr val="7F7F7F"/>
              </a:solidFill>
              <a:latin typeface="Arial"/>
              <a:ea typeface="Arial"/>
              <a:cs typeface="Arial"/>
              <a:sym typeface="Arial"/>
            </a:endParaRPr>
          </a:p>
        </p:txBody>
      </p:sp>
      <p:grpSp>
        <p:nvGrpSpPr>
          <p:cNvPr id="3014" name="Google Shape;3014;p138"/>
          <p:cNvGrpSpPr/>
          <p:nvPr/>
        </p:nvGrpSpPr>
        <p:grpSpPr>
          <a:xfrm>
            <a:off x="1054112" y="3868090"/>
            <a:ext cx="8080658" cy="1771012"/>
            <a:chOff x="1054112" y="3868090"/>
            <a:chExt cx="8080658" cy="1771012"/>
          </a:xfrm>
        </p:grpSpPr>
        <p:sp>
          <p:nvSpPr>
            <p:cNvPr id="3015" name="Google Shape;3015;p138"/>
            <p:cNvSpPr/>
            <p:nvPr/>
          </p:nvSpPr>
          <p:spPr>
            <a:xfrm>
              <a:off x="1054112" y="3870028"/>
              <a:ext cx="3969308" cy="1769074"/>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5.1. Giới hạn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5.2. Hệ số vi phân và Đạo hàm</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5.3. Phương pháp vi phân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5.4. Khác biệt giữa Hàm Lograrit và Hàm mũ</a:t>
              </a:r>
              <a:endParaRPr sz="1799">
                <a:solidFill>
                  <a:srgbClr val="A5A5A5"/>
                </a:solidFill>
                <a:latin typeface="Arial"/>
                <a:ea typeface="Arial"/>
                <a:cs typeface="Arial"/>
                <a:sym typeface="Arial"/>
              </a:endParaRPr>
            </a:p>
          </p:txBody>
        </p:sp>
        <p:sp>
          <p:nvSpPr>
            <p:cNvPr id="3016" name="Google Shape;3016;p138"/>
            <p:cNvSpPr/>
            <p:nvPr/>
          </p:nvSpPr>
          <p:spPr>
            <a:xfrm>
              <a:off x="5165462" y="3868090"/>
              <a:ext cx="3969308" cy="136409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5.5. Đạo hàm của hàm hợp</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5.6. Đạo hàm riêng và đạo hàm từng phần </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5.7. Đạo hàm của hàm Sigmoid</a:t>
              </a:r>
              <a:endParaRPr/>
            </a:p>
          </p:txBody>
        </p:sp>
      </p:grpSp>
      <p:sp>
        <p:nvSpPr>
          <p:cNvPr id="3017" name="Google Shape;3017;p138"/>
          <p:cNvSpPr/>
          <p:nvPr/>
        </p:nvSpPr>
        <p:spPr>
          <a:xfrm>
            <a:off x="989683" y="3133792"/>
            <a:ext cx="8913142"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000">
                <a:solidFill>
                  <a:srgbClr val="000000"/>
                </a:solidFill>
                <a:latin typeface="Arial"/>
                <a:ea typeface="Arial"/>
                <a:cs typeface="Arial"/>
                <a:sym typeface="Arial"/>
              </a:rPr>
              <a:t>Tìm hiểu về Học sâu: Đạo hàm</a:t>
            </a:r>
            <a:endParaRPr b="1" sz="3000">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sp>
        <p:nvSpPr>
          <p:cNvPr id="3023" name="Google Shape;3023;p13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Đạo hàm của hàm hợp</a:t>
            </a:r>
            <a:endParaRPr b="1" sz="2400">
              <a:solidFill>
                <a:srgbClr val="0C0C0C"/>
              </a:solidFill>
              <a:latin typeface="Arial"/>
              <a:ea typeface="Arial"/>
              <a:cs typeface="Arial"/>
              <a:sym typeface="Arial"/>
            </a:endParaRPr>
          </a:p>
        </p:txBody>
      </p:sp>
      <p:grpSp>
        <p:nvGrpSpPr>
          <p:cNvPr id="3024" name="Google Shape;3024;p139"/>
          <p:cNvGrpSpPr/>
          <p:nvPr/>
        </p:nvGrpSpPr>
        <p:grpSpPr>
          <a:xfrm>
            <a:off x="450000" y="450000"/>
            <a:ext cx="9018000" cy="276999"/>
            <a:chOff x="450000" y="450000"/>
            <a:chExt cx="9018000" cy="276999"/>
          </a:xfrm>
        </p:grpSpPr>
        <p:sp>
          <p:nvSpPr>
            <p:cNvPr id="3025" name="Google Shape;3025;p1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5.5. Đạo hàm của hàm hợp</a:t>
              </a:r>
              <a:endParaRPr b="1" sz="1800">
                <a:solidFill>
                  <a:schemeClr val="lt1"/>
                </a:solidFill>
                <a:latin typeface="Arial"/>
                <a:ea typeface="Arial"/>
                <a:cs typeface="Arial"/>
                <a:sym typeface="Arial"/>
              </a:endParaRPr>
            </a:p>
          </p:txBody>
        </p:sp>
        <p:sp>
          <p:nvSpPr>
            <p:cNvPr id="3026" name="Google Shape;3026;p1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3027" name="Google Shape;3027;p139"/>
          <p:cNvGrpSpPr/>
          <p:nvPr/>
        </p:nvGrpSpPr>
        <p:grpSpPr>
          <a:xfrm>
            <a:off x="569662" y="1898057"/>
            <a:ext cx="8990262" cy="4208684"/>
            <a:chOff x="569662" y="1898057"/>
            <a:chExt cx="8990262" cy="4208684"/>
          </a:xfrm>
        </p:grpSpPr>
        <p:sp>
          <p:nvSpPr>
            <p:cNvPr id="3028" name="Google Shape;3028;p139"/>
            <p:cNvSpPr/>
            <p:nvPr/>
          </p:nvSpPr>
          <p:spPr>
            <a:xfrm>
              <a:off x="702940" y="3625924"/>
              <a:ext cx="7992887" cy="195359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hàm hợp trên f(g(x)) được vi phân bằng biến x, nó được thay thế bằng một biến như sau.</a:t>
              </a:r>
              <a:endParaRPr/>
            </a:p>
            <a:p>
              <a:pPr indent="-100013" lvl="0" marL="182563" marR="0" rtl="0" algn="l">
                <a:spcBef>
                  <a:spcPts val="17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17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17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Bằng cách này, nó có thể được vi phân từng phần như sau.</a:t>
              </a:r>
              <a:endParaRPr/>
            </a:p>
            <a:p>
              <a:pPr indent="0" lvl="0" marL="0" marR="0" rtl="0" algn="l">
                <a:spcBef>
                  <a:spcPts val="1200"/>
                </a:spcBef>
                <a:spcAft>
                  <a:spcPts val="0"/>
                </a:spcAft>
                <a:buNone/>
              </a:pPr>
              <a:r>
                <a:t/>
              </a:r>
              <a:endParaRPr sz="1300">
                <a:solidFill>
                  <a:srgbClr val="262626"/>
                </a:solidFill>
                <a:latin typeface="Arial"/>
                <a:ea typeface="Arial"/>
                <a:cs typeface="Arial"/>
                <a:sym typeface="Arial"/>
              </a:endParaRPr>
            </a:p>
          </p:txBody>
        </p:sp>
        <p:sp>
          <p:nvSpPr>
            <p:cNvPr id="3029" name="Google Shape;3029;p139"/>
            <p:cNvSpPr/>
            <p:nvPr/>
          </p:nvSpPr>
          <p:spPr>
            <a:xfrm>
              <a:off x="569662" y="1898057"/>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Đạo hàm của hàm hợp bao gồm các hàm bậc hai f(x) và g(x).</a:t>
              </a:r>
              <a:endParaRPr sz="1400">
                <a:solidFill>
                  <a:schemeClr val="dk1"/>
                </a:solidFill>
                <a:latin typeface="Arial"/>
                <a:ea typeface="Arial"/>
                <a:cs typeface="Arial"/>
                <a:sym typeface="Arial"/>
              </a:endParaRPr>
            </a:p>
          </p:txBody>
        </p:sp>
        <p:sp>
          <p:nvSpPr>
            <p:cNvPr id="3030" name="Google Shape;3030;p139"/>
            <p:cNvSpPr/>
            <p:nvPr/>
          </p:nvSpPr>
          <p:spPr>
            <a:xfrm>
              <a:off x="678714" y="2221784"/>
              <a:ext cx="3628200" cy="12924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31" name="Google Shape;3031;p139"/>
            <p:cNvSpPr/>
            <p:nvPr/>
          </p:nvSpPr>
          <p:spPr>
            <a:xfrm flipH="1">
              <a:off x="868680" y="3980867"/>
              <a:ext cx="1490444" cy="830968"/>
            </a:xfrm>
            <a:prstGeom prst="rect">
              <a:avLst/>
            </a:prstGeom>
            <a:solidFill>
              <a:srgbClr val="F2F2F2"/>
            </a:solidFill>
            <a:ln>
              <a:noFill/>
            </a:ln>
          </p:spPr>
          <p:txBody>
            <a:bodyPr anchorCtr="0" anchor="ctr" bIns="45700" lIns="91425" spcFirstLastPara="1" rIns="91425" wrap="square" tIns="45700">
              <a:noAutofit/>
            </a:bodyPr>
            <a:lstStyle/>
            <a:p>
              <a:pPr indent="0" lvl="1" marL="182563" marR="0" rtl="0" algn="l">
                <a:lnSpc>
                  <a:spcPct val="100000"/>
                </a:lnSpc>
                <a:spcBef>
                  <a:spcPts val="0"/>
                </a:spcBef>
                <a:spcAft>
                  <a:spcPts val="0"/>
                </a:spcAft>
                <a:buClr>
                  <a:srgbClr val="000000"/>
                </a:buClr>
                <a:buSzPts val="1600"/>
                <a:buFont typeface="Cambria Math"/>
                <a:buNone/>
              </a:pPr>
              <a:r>
                <a:rPr b="0" i="0" lang="en-US" sz="1600" u="none" cap="none" strike="noStrike">
                  <a:solidFill>
                    <a:srgbClr val="000000"/>
                  </a:solidFill>
                  <a:latin typeface="Cambria Math"/>
                  <a:ea typeface="Cambria Math"/>
                  <a:cs typeface="Cambria Math"/>
                  <a:sym typeface="Cambria Math"/>
                </a:rPr>
                <a:t>y =f(u)</a:t>
              </a:r>
              <a:endParaRPr/>
            </a:p>
            <a:p>
              <a:pPr indent="0" lvl="1" marL="182563" marR="0" rtl="0" algn="l">
                <a:lnSpc>
                  <a:spcPct val="100000"/>
                </a:lnSpc>
                <a:spcBef>
                  <a:spcPts val="1000"/>
                </a:spcBef>
                <a:spcAft>
                  <a:spcPts val="0"/>
                </a:spcAft>
                <a:buClr>
                  <a:srgbClr val="000000"/>
                </a:buClr>
                <a:buSzPts val="1600"/>
                <a:buFont typeface="Cambria Math"/>
                <a:buNone/>
              </a:pPr>
              <a:r>
                <a:rPr b="0" i="0" lang="en-US" sz="1600" u="none" cap="none" strike="noStrike">
                  <a:solidFill>
                    <a:srgbClr val="000000"/>
                  </a:solidFill>
                  <a:latin typeface="Cambria Math"/>
                  <a:ea typeface="Cambria Math"/>
                  <a:cs typeface="Cambria Math"/>
                  <a:sym typeface="Cambria Math"/>
                </a:rPr>
                <a:t>u =g(x)</a:t>
              </a:r>
              <a:endParaRPr/>
            </a:p>
          </p:txBody>
        </p:sp>
        <p:sp>
          <p:nvSpPr>
            <p:cNvPr id="3032" name="Google Shape;3032;p139"/>
            <p:cNvSpPr/>
            <p:nvPr/>
          </p:nvSpPr>
          <p:spPr>
            <a:xfrm>
              <a:off x="837780" y="5275741"/>
              <a:ext cx="1731600" cy="8310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grpSp>
        <p:nvGrpSpPr>
          <p:cNvPr id="3038" name="Google Shape;3038;p140"/>
          <p:cNvGrpSpPr/>
          <p:nvPr/>
        </p:nvGrpSpPr>
        <p:grpSpPr>
          <a:xfrm>
            <a:off x="450000" y="450000"/>
            <a:ext cx="9018000" cy="276999"/>
            <a:chOff x="450000" y="450000"/>
            <a:chExt cx="9018000" cy="276999"/>
          </a:xfrm>
        </p:grpSpPr>
        <p:sp>
          <p:nvSpPr>
            <p:cNvPr id="3039" name="Google Shape;3039;p1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5.5. Đạo hàm của hàm hợp</a:t>
              </a:r>
              <a:endParaRPr b="1" sz="1800">
                <a:solidFill>
                  <a:schemeClr val="lt1"/>
                </a:solidFill>
                <a:latin typeface="Arial"/>
                <a:ea typeface="Arial"/>
                <a:cs typeface="Arial"/>
                <a:sym typeface="Arial"/>
              </a:endParaRPr>
            </a:p>
          </p:txBody>
        </p:sp>
        <p:sp>
          <p:nvSpPr>
            <p:cNvPr id="3040" name="Google Shape;3040;p1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041" name="Google Shape;3041;p140"/>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Đạo hàm của các hàm hợp bao gồm các hàm bậc hai f(x) và g(x).</a:t>
            </a:r>
            <a:endParaRPr sz="1400">
              <a:solidFill>
                <a:schemeClr val="dk1"/>
              </a:solidFill>
              <a:latin typeface="Arial"/>
              <a:ea typeface="Arial"/>
              <a:cs typeface="Arial"/>
              <a:sym typeface="Arial"/>
            </a:endParaRPr>
          </a:p>
        </p:txBody>
      </p:sp>
      <p:grpSp>
        <p:nvGrpSpPr>
          <p:cNvPr id="3042" name="Google Shape;3042;p140"/>
          <p:cNvGrpSpPr/>
          <p:nvPr/>
        </p:nvGrpSpPr>
        <p:grpSpPr>
          <a:xfrm>
            <a:off x="665818" y="1674555"/>
            <a:ext cx="8802182" cy="4488502"/>
            <a:chOff x="665818" y="1729419"/>
            <a:chExt cx="8802182" cy="4488502"/>
          </a:xfrm>
        </p:grpSpPr>
        <p:sp>
          <p:nvSpPr>
            <p:cNvPr id="3043" name="Google Shape;3043;p140"/>
            <p:cNvSpPr/>
            <p:nvPr/>
          </p:nvSpPr>
          <p:spPr>
            <a:xfrm>
              <a:off x="1853876" y="5312665"/>
              <a:ext cx="2544388" cy="90525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mbria Math"/>
                <a:ea typeface="Cambria Math"/>
                <a:cs typeface="Cambria Math"/>
                <a:sym typeface="Cambria Math"/>
              </a:endParaRPr>
            </a:p>
          </p:txBody>
        </p:sp>
        <p:sp>
          <p:nvSpPr>
            <p:cNvPr id="3044" name="Google Shape;3044;p140"/>
            <p:cNvSpPr/>
            <p:nvPr/>
          </p:nvSpPr>
          <p:spPr>
            <a:xfrm>
              <a:off x="665818" y="1729419"/>
              <a:ext cx="8802182" cy="432199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45" name="Google Shape;3045;p140"/>
            <p:cNvSpPr/>
            <p:nvPr/>
          </p:nvSpPr>
          <p:spPr>
            <a:xfrm>
              <a:off x="1853876" y="2261255"/>
              <a:ext cx="2571820" cy="1080120"/>
            </a:xfrm>
            <a:prstGeom prst="rect">
              <a:avLst/>
            </a:prstGeom>
            <a:blipFill rotWithShape="1">
              <a:blip r:embed="rId4">
                <a:alphaModFix/>
              </a:blip>
              <a:stretch>
                <a:fillRect b="-56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46" name="Google Shape;3046;p140"/>
            <p:cNvSpPr/>
            <p:nvPr/>
          </p:nvSpPr>
          <p:spPr>
            <a:xfrm>
              <a:off x="1853876" y="3411856"/>
              <a:ext cx="2571820" cy="1080120"/>
            </a:xfrm>
            <a:prstGeom prst="rect">
              <a:avLst/>
            </a:prstGeom>
            <a:blipFill rotWithShape="1">
              <a:blip r:embed="rId5">
                <a:alphaModFix/>
              </a:blip>
              <a:stretch>
                <a:fillRect b="-56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grpSp>
        <p:nvGrpSpPr>
          <p:cNvPr id="345" name="Google Shape;345;p14"/>
          <p:cNvGrpSpPr/>
          <p:nvPr/>
        </p:nvGrpSpPr>
        <p:grpSpPr>
          <a:xfrm>
            <a:off x="559817" y="1428745"/>
            <a:ext cx="8783192" cy="215444"/>
            <a:chOff x="559817" y="2136914"/>
            <a:chExt cx="8783192" cy="215444"/>
          </a:xfrm>
        </p:grpSpPr>
        <p:sp>
          <p:nvSpPr>
            <p:cNvPr id="346" name="Google Shape;346;p1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7" name="Google Shape;347;p1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loại tập hợp số được liệt kê như hình dưới đây. </a:t>
              </a:r>
              <a:endParaRPr sz="1400">
                <a:solidFill>
                  <a:srgbClr val="262626"/>
                </a:solidFill>
                <a:latin typeface="Arial"/>
                <a:ea typeface="Arial"/>
                <a:cs typeface="Arial"/>
                <a:sym typeface="Arial"/>
              </a:endParaRPr>
            </a:p>
          </p:txBody>
        </p:sp>
      </p:grpSp>
      <p:grpSp>
        <p:nvGrpSpPr>
          <p:cNvPr id="348" name="Google Shape;348;p14"/>
          <p:cNvGrpSpPr/>
          <p:nvPr/>
        </p:nvGrpSpPr>
        <p:grpSpPr>
          <a:xfrm>
            <a:off x="450000" y="450000"/>
            <a:ext cx="9018000" cy="276999"/>
            <a:chOff x="450000" y="450000"/>
            <a:chExt cx="9018000" cy="276999"/>
          </a:xfrm>
        </p:grpSpPr>
        <p:sp>
          <p:nvSpPr>
            <p:cNvPr id="349" name="Google Shape;349;p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Nhập môn Toán học</a:t>
              </a:r>
              <a:endParaRPr b="1" sz="1800">
                <a:solidFill>
                  <a:schemeClr val="lt1"/>
                </a:solidFill>
                <a:latin typeface="Arial"/>
                <a:ea typeface="Arial"/>
                <a:cs typeface="Arial"/>
                <a:sym typeface="Arial"/>
              </a:endParaRPr>
            </a:p>
          </p:txBody>
        </p:sp>
        <p:sp>
          <p:nvSpPr>
            <p:cNvPr id="350" name="Google Shape;350;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351" name="Google Shape;351;p14"/>
          <p:cNvGrpSpPr/>
          <p:nvPr/>
        </p:nvGrpSpPr>
        <p:grpSpPr>
          <a:xfrm>
            <a:off x="559818" y="1781452"/>
            <a:ext cx="4391596" cy="4491546"/>
            <a:chOff x="559818" y="1781452"/>
            <a:chExt cx="4391596" cy="4491546"/>
          </a:xfrm>
        </p:grpSpPr>
        <p:sp>
          <p:nvSpPr>
            <p:cNvPr id="352" name="Google Shape;352;p14"/>
            <p:cNvSpPr/>
            <p:nvPr/>
          </p:nvSpPr>
          <p:spPr>
            <a:xfrm>
              <a:off x="559818" y="1988840"/>
              <a:ext cx="4391596" cy="4284158"/>
            </a:xfrm>
            <a:prstGeom prst="roundRect">
              <a:avLst>
                <a:gd fmla="val 1767" name="adj"/>
              </a:avLst>
            </a:prstGeom>
            <a:solidFill>
              <a:srgbClr val="DDEAF6"/>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4"/>
            <p:cNvSpPr/>
            <p:nvPr/>
          </p:nvSpPr>
          <p:spPr>
            <a:xfrm>
              <a:off x="703263" y="1781452"/>
              <a:ext cx="1419310" cy="999475"/>
            </a:xfrm>
            <a:prstGeom prst="roundRect">
              <a:avLst>
                <a:gd fmla="val 16667" name="adj"/>
              </a:avLst>
            </a:prstGeom>
            <a:solidFill>
              <a:srgbClr val="DDEAF6"/>
            </a:solidFill>
            <a:ln cap="flat" cmpd="sng" w="2857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Số thực</a:t>
              </a:r>
              <a:endParaRPr b="1" sz="1300">
                <a:solidFill>
                  <a:srgbClr val="262626"/>
                </a:solidFill>
                <a:latin typeface="Arial"/>
                <a:ea typeface="Arial"/>
                <a:cs typeface="Arial"/>
                <a:sym typeface="Arial"/>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Một số được biểu diễn trên một dòng đơn</a:t>
              </a:r>
              <a:endParaRPr sz="1300">
                <a:solidFill>
                  <a:srgbClr val="262626"/>
                </a:solidFill>
                <a:latin typeface="Arial"/>
                <a:ea typeface="Arial"/>
                <a:cs typeface="Arial"/>
                <a:sym typeface="Arial"/>
              </a:endParaRPr>
            </a:p>
          </p:txBody>
        </p:sp>
        <p:sp>
          <p:nvSpPr>
            <p:cNvPr id="354" name="Google Shape;354;p14"/>
            <p:cNvSpPr/>
            <p:nvPr/>
          </p:nvSpPr>
          <p:spPr>
            <a:xfrm>
              <a:off x="712182" y="2988315"/>
              <a:ext cx="1419310" cy="896086"/>
            </a:xfrm>
            <a:prstGeom prst="roundRect">
              <a:avLst>
                <a:gd fmla="val 16667" name="adj"/>
              </a:avLst>
            </a:prstGeom>
            <a:solidFill>
              <a:srgbClr val="E1EFD8"/>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Số vô tỉ</a:t>
              </a:r>
              <a:endParaRPr b="1" sz="1300">
                <a:solidFill>
                  <a:srgbClr val="262626"/>
                </a:solidFill>
                <a:latin typeface="Arial"/>
                <a:ea typeface="Arial"/>
                <a:cs typeface="Arial"/>
                <a:sym typeface="Arial"/>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Số thực không phải số hữu tỉ</a:t>
              </a:r>
              <a:endParaRPr sz="1300">
                <a:solidFill>
                  <a:srgbClr val="262626"/>
                </a:solidFill>
                <a:latin typeface="Arial"/>
                <a:ea typeface="Arial"/>
                <a:cs typeface="Arial"/>
                <a:sym typeface="Arial"/>
              </a:endParaRPr>
            </a:p>
          </p:txBody>
        </p:sp>
        <p:sp>
          <p:nvSpPr>
            <p:cNvPr id="355" name="Google Shape;355;p14"/>
            <p:cNvSpPr txBox="1"/>
            <p:nvPr/>
          </p:nvSpPr>
          <p:spPr>
            <a:xfrm>
              <a:off x="774948" y="3999081"/>
              <a:ext cx="1356544" cy="76405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6" name="Google Shape;356;p14"/>
            <p:cNvSpPr/>
            <p:nvPr/>
          </p:nvSpPr>
          <p:spPr>
            <a:xfrm>
              <a:off x="2283857" y="2780928"/>
              <a:ext cx="2502689" cy="3384376"/>
            </a:xfrm>
            <a:prstGeom prst="roundRect">
              <a:avLst>
                <a:gd fmla="val 2535" name="adj"/>
              </a:avLst>
            </a:prstGeom>
            <a:solidFill>
              <a:srgbClr val="E1EFD8"/>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14"/>
            <p:cNvSpPr/>
            <p:nvPr/>
          </p:nvSpPr>
          <p:spPr>
            <a:xfrm>
              <a:off x="2379974" y="2060575"/>
              <a:ext cx="1419310" cy="1080393"/>
            </a:xfrm>
            <a:prstGeom prst="roundRect">
              <a:avLst>
                <a:gd fmla="val 16667" name="adj"/>
              </a:avLst>
            </a:prstGeom>
            <a:solidFill>
              <a:srgbClr val="E1EFD8"/>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Số hữu tỉ</a:t>
              </a:r>
              <a:endParaRPr b="1" sz="1300">
                <a:solidFill>
                  <a:srgbClr val="262626"/>
                </a:solidFill>
                <a:latin typeface="Arial"/>
                <a:ea typeface="Arial"/>
                <a:cs typeface="Arial"/>
                <a:sym typeface="Arial"/>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Số thực có thể biểu diễn dưới dạng phân số</a:t>
              </a:r>
              <a:endParaRPr sz="1300">
                <a:solidFill>
                  <a:srgbClr val="262626"/>
                </a:solidFill>
                <a:latin typeface="Arial"/>
                <a:ea typeface="Arial"/>
                <a:cs typeface="Arial"/>
                <a:sym typeface="Arial"/>
              </a:endParaRPr>
            </a:p>
          </p:txBody>
        </p:sp>
        <p:sp>
          <p:nvSpPr>
            <p:cNvPr id="358" name="Google Shape;358;p14"/>
            <p:cNvSpPr/>
            <p:nvPr/>
          </p:nvSpPr>
          <p:spPr>
            <a:xfrm>
              <a:off x="2451657" y="4045986"/>
              <a:ext cx="2211722" cy="2047310"/>
            </a:xfrm>
            <a:prstGeom prst="roundRect">
              <a:avLst>
                <a:gd fmla="val 4448" name="adj"/>
              </a:avLst>
            </a:prstGeom>
            <a:solidFill>
              <a:srgbClr val="D8E2F3"/>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14"/>
            <p:cNvSpPr/>
            <p:nvPr/>
          </p:nvSpPr>
          <p:spPr>
            <a:xfrm>
              <a:off x="2451656" y="3456865"/>
              <a:ext cx="2211723" cy="939507"/>
            </a:xfrm>
            <a:prstGeom prst="roundRect">
              <a:avLst>
                <a:gd fmla="val 16667" name="adj"/>
              </a:avLst>
            </a:prstGeom>
            <a:solidFill>
              <a:srgbClr val="D8E2F3"/>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Số nguyên</a:t>
              </a:r>
              <a:endParaRPr b="1" sz="1300">
                <a:solidFill>
                  <a:srgbClr val="262626"/>
                </a:solidFill>
                <a:latin typeface="Arial"/>
                <a:ea typeface="Arial"/>
                <a:cs typeface="Arial"/>
                <a:sym typeface="Arial"/>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Các số nguyên chứa tập hợp các số tự nhiên âm. Không có phần thập phân</a:t>
              </a:r>
              <a:endParaRPr sz="1300">
                <a:solidFill>
                  <a:srgbClr val="262626"/>
                </a:solidFill>
                <a:latin typeface="Arial"/>
                <a:ea typeface="Arial"/>
                <a:cs typeface="Arial"/>
                <a:sym typeface="Arial"/>
              </a:endParaRPr>
            </a:p>
          </p:txBody>
        </p:sp>
        <p:sp>
          <p:nvSpPr>
            <p:cNvPr id="360" name="Google Shape;360;p14"/>
            <p:cNvSpPr/>
            <p:nvPr/>
          </p:nvSpPr>
          <p:spPr>
            <a:xfrm>
              <a:off x="2993457" y="5210067"/>
              <a:ext cx="1529490" cy="813695"/>
            </a:xfrm>
            <a:prstGeom prst="roundRect">
              <a:avLst>
                <a:gd fmla="val 16667" name="adj"/>
              </a:avLst>
            </a:prstGeom>
            <a:solidFill>
              <a:srgbClr val="F1F8EC"/>
            </a:solidFill>
            <a:ln cap="flat" cmpd="sng" w="12700">
              <a:solidFill>
                <a:srgbClr val="5482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14"/>
            <p:cNvSpPr/>
            <p:nvPr/>
          </p:nvSpPr>
          <p:spPr>
            <a:xfrm>
              <a:off x="3082049" y="4864883"/>
              <a:ext cx="1349728" cy="690368"/>
            </a:xfrm>
            <a:prstGeom prst="roundRect">
              <a:avLst>
                <a:gd fmla="val 16667" name="adj"/>
              </a:avLst>
            </a:prstGeom>
            <a:solidFill>
              <a:srgbClr val="F1F8EC"/>
            </a:solidFill>
            <a:ln cap="flat" cmpd="sng" w="28575">
              <a:solidFill>
                <a:srgbClr val="548235"/>
              </a:solidFill>
              <a:prstDash val="solid"/>
              <a:miter lim="800000"/>
              <a:headEnd len="sm" w="sm" type="none"/>
              <a:tailEnd len="sm" w="sm" type="none"/>
            </a:ln>
          </p:spPr>
          <p:txBody>
            <a:bodyPr anchorCtr="0" anchor="ctr" bIns="45700" lIns="36000" spcFirstLastPara="1" rIns="36000" wrap="square" tIns="45700">
              <a:no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Số tự nhiên</a:t>
              </a:r>
              <a:endParaRPr b="1" sz="1300">
                <a:solidFill>
                  <a:srgbClr val="262626"/>
                </a:solidFill>
                <a:latin typeface="Arial"/>
                <a:ea typeface="Arial"/>
                <a:cs typeface="Arial"/>
                <a:sym typeface="Arial"/>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Số nguyên dương (trừ số 0)</a:t>
              </a:r>
              <a:endParaRPr sz="1300">
                <a:solidFill>
                  <a:srgbClr val="262626"/>
                </a:solidFill>
                <a:latin typeface="Arial"/>
                <a:ea typeface="Arial"/>
                <a:cs typeface="Arial"/>
                <a:sym typeface="Arial"/>
              </a:endParaRPr>
            </a:p>
          </p:txBody>
        </p:sp>
        <p:sp>
          <p:nvSpPr>
            <p:cNvPr id="362" name="Google Shape;362;p14"/>
            <p:cNvSpPr txBox="1"/>
            <p:nvPr/>
          </p:nvSpPr>
          <p:spPr>
            <a:xfrm>
              <a:off x="3298370" y="5615944"/>
              <a:ext cx="917086" cy="30777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63" name="Google Shape;363;p14"/>
            <p:cNvGrpSpPr/>
            <p:nvPr/>
          </p:nvGrpSpPr>
          <p:grpSpPr>
            <a:xfrm>
              <a:off x="3715918" y="2860427"/>
              <a:ext cx="878620" cy="520160"/>
              <a:chOff x="3727276" y="3024974"/>
              <a:chExt cx="878620" cy="520160"/>
            </a:xfrm>
          </p:grpSpPr>
          <p:sp>
            <p:nvSpPr>
              <p:cNvPr id="364" name="Google Shape;364;p14"/>
              <p:cNvSpPr txBox="1"/>
              <p:nvPr/>
            </p:nvSpPr>
            <p:spPr>
              <a:xfrm>
                <a:off x="4086180" y="3030891"/>
                <a:ext cx="519716" cy="514243"/>
              </a:xfrm>
              <a:prstGeom prst="rect">
                <a:avLst/>
              </a:prstGeom>
              <a:blipFill rotWithShape="1">
                <a:blip r:embed="rId5">
                  <a:alphaModFix/>
                </a:blip>
                <a:stretch>
                  <a:fillRect b="0" l="0" r="-1627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5" name="Google Shape;365;p14"/>
              <p:cNvSpPr txBox="1"/>
              <p:nvPr/>
            </p:nvSpPr>
            <p:spPr>
              <a:xfrm>
                <a:off x="3727276" y="3024974"/>
                <a:ext cx="519716" cy="514243"/>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66" name="Google Shape;366;p14"/>
            <p:cNvSpPr txBox="1"/>
            <p:nvPr/>
          </p:nvSpPr>
          <p:spPr>
            <a:xfrm>
              <a:off x="2451657" y="4445154"/>
              <a:ext cx="2148991" cy="307777"/>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aphicFrame>
        <p:nvGraphicFramePr>
          <p:cNvPr id="367" name="Google Shape;367;p14"/>
          <p:cNvGraphicFramePr/>
          <p:nvPr/>
        </p:nvGraphicFramePr>
        <p:xfrm>
          <a:off x="5094860" y="1988840"/>
          <a:ext cx="3000000" cy="3000000"/>
        </p:xfrm>
        <a:graphic>
          <a:graphicData uri="http://schemas.openxmlformats.org/drawingml/2006/table">
            <a:tbl>
              <a:tblPr>
                <a:noFill/>
                <a:tableStyleId>{2566D392-4A3F-471D-9AD8-062A47AE786A}</a:tableStyleId>
              </a:tblPr>
              <a:tblGrid>
                <a:gridCol w="969550"/>
                <a:gridCol w="3279625"/>
              </a:tblGrid>
              <a:tr h="459025">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Loại</a:t>
                      </a:r>
                      <a:endParaRPr b="0" sz="14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Mô tả</a:t>
                      </a:r>
                      <a:endParaRPr b="0" sz="14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90895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Số tự nhiên</a:t>
                      </a:r>
                      <a:endParaRPr b="0" sz="14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Các số đếm phổ biến (số 0 không phải là một số tự nhiên, nhưng thường được coi là số tự nhiên)</a:t>
                      </a:r>
                      <a:endParaRPr b="0" sz="14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761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Số nguyên</a:t>
                      </a:r>
                      <a:endParaRPr b="0" sz="14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Các số nguyên chứa tập hợp các số tự nhiên âm. Không có phần thập phân</a:t>
                      </a:r>
                      <a:endParaRPr b="0" i="0" sz="14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761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Số hữu tỉ</a:t>
                      </a:r>
                      <a:endParaRPr b="0" sz="14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Tất cả các số có thể biểu diễn dưới dạng phân số.</a:t>
                      </a:r>
                      <a:endParaRPr b="0" sz="14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761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Số vô tỉ</a:t>
                      </a:r>
                      <a:endParaRPr b="0" sz="14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Tất cả các số không thể biểu diễn dưới dạng phân số.</a:t>
                      </a:r>
                      <a:endParaRPr b="0" sz="14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761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Số thực</a:t>
                      </a:r>
                      <a:endParaRPr b="0" sz="14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Tập hợp các số hữu tỉ và  tỉ, có thể được biểu diễn trên một dòng đơn. </a:t>
                      </a:r>
                      <a:endParaRPr b="0" sz="14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141"/>
          <p:cNvSpPr/>
          <p:nvPr/>
        </p:nvSpPr>
        <p:spPr>
          <a:xfrm>
            <a:off x="3311892" y="2465622"/>
            <a:ext cx="2652028" cy="53133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3" name="Google Shape;3053;p141"/>
          <p:cNvSpPr/>
          <p:nvPr/>
        </p:nvSpPr>
        <p:spPr>
          <a:xfrm>
            <a:off x="630932" y="1726292"/>
            <a:ext cx="7992887"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Tóm lại, có thể hiểu như sau.</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hai hàm phân biệt y=f(u), u=g(x), đạo hàm của hàm hợp y=f(g(x)) tính như sau. </a:t>
            </a:r>
            <a:endParaRPr/>
          </a:p>
        </p:txBody>
      </p:sp>
      <p:grpSp>
        <p:nvGrpSpPr>
          <p:cNvPr id="3054" name="Google Shape;3054;p141"/>
          <p:cNvGrpSpPr/>
          <p:nvPr/>
        </p:nvGrpSpPr>
        <p:grpSpPr>
          <a:xfrm>
            <a:off x="450000" y="450000"/>
            <a:ext cx="9018000" cy="276999"/>
            <a:chOff x="450000" y="450000"/>
            <a:chExt cx="9018000" cy="276999"/>
          </a:xfrm>
        </p:grpSpPr>
        <p:sp>
          <p:nvSpPr>
            <p:cNvPr id="3055" name="Google Shape;3055;p1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5.5. Đạo hàm của hàm hợp</a:t>
              </a:r>
              <a:endParaRPr b="1" sz="1800">
                <a:solidFill>
                  <a:schemeClr val="lt1"/>
                </a:solidFill>
                <a:latin typeface="Arial"/>
                <a:ea typeface="Arial"/>
                <a:cs typeface="Arial"/>
                <a:sym typeface="Arial"/>
              </a:endParaRPr>
            </a:p>
          </p:txBody>
        </p:sp>
        <p:sp>
          <p:nvSpPr>
            <p:cNvPr id="3056" name="Google Shape;3056;p1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057" name="Google Shape;3057;p141"/>
          <p:cNvSpPr txBox="1"/>
          <p:nvPr/>
        </p:nvSpPr>
        <p:spPr>
          <a:xfrm>
            <a:off x="3371550" y="2564904"/>
            <a:ext cx="2511650" cy="309380"/>
          </a:xfrm>
          <a:prstGeom prst="rect">
            <a:avLst/>
          </a:prstGeom>
          <a:blipFill rotWithShape="1">
            <a:blip r:embed="rId3">
              <a:alphaModFix/>
            </a:blip>
            <a:stretch>
              <a:fillRect b="-2156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58" name="Google Shape;3058;p141"/>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Đạo hàm của hàm hợp</a:t>
            </a:r>
            <a:endParaRPr sz="1400">
              <a:solidFill>
                <a:schemeClr val="dk1"/>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142"/>
          <p:cNvSpPr/>
          <p:nvPr/>
        </p:nvSpPr>
        <p:spPr>
          <a:xfrm>
            <a:off x="599457" y="1718429"/>
            <a:ext cx="8632825" cy="1479105"/>
          </a:xfrm>
          <a:prstGeom prst="rect">
            <a:avLst/>
          </a:prstGeom>
          <a:blipFill rotWithShape="1">
            <a:blip r:embed="rId3">
              <a:alphaModFix/>
            </a:blip>
            <a:stretch>
              <a:fillRect b="0" l="-14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3065" name="Google Shape;3065;p142"/>
          <p:cNvPicPr preferRelativeResize="0"/>
          <p:nvPr/>
        </p:nvPicPr>
        <p:blipFill rotWithShape="1">
          <a:blip r:embed="rId4">
            <a:alphaModFix/>
          </a:blip>
          <a:srcRect b="0" l="0" r="26614" t="0"/>
          <a:stretch/>
        </p:blipFill>
        <p:spPr>
          <a:xfrm>
            <a:off x="611091" y="3789040"/>
            <a:ext cx="8804817" cy="1944216"/>
          </a:xfrm>
          <a:prstGeom prst="rect">
            <a:avLst/>
          </a:prstGeom>
          <a:noFill/>
          <a:ln cap="flat" cmpd="sng" w="9525">
            <a:solidFill>
              <a:srgbClr val="F2F2F2"/>
            </a:solidFill>
            <a:prstDash val="solid"/>
            <a:round/>
            <a:headEnd len="sm" w="sm" type="none"/>
            <a:tailEnd len="sm" w="sm" type="none"/>
          </a:ln>
        </p:spPr>
      </p:pic>
      <p:grpSp>
        <p:nvGrpSpPr>
          <p:cNvPr id="3066" name="Google Shape;3066;p142"/>
          <p:cNvGrpSpPr/>
          <p:nvPr/>
        </p:nvGrpSpPr>
        <p:grpSpPr>
          <a:xfrm>
            <a:off x="450000" y="450000"/>
            <a:ext cx="9018000" cy="276999"/>
            <a:chOff x="450000" y="450000"/>
            <a:chExt cx="9018000" cy="276999"/>
          </a:xfrm>
        </p:grpSpPr>
        <p:sp>
          <p:nvSpPr>
            <p:cNvPr id="3067" name="Google Shape;3067;p1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5.5. Đạo hàm của hàm hợp</a:t>
              </a:r>
              <a:endParaRPr b="1" sz="1800">
                <a:solidFill>
                  <a:schemeClr val="lt1"/>
                </a:solidFill>
                <a:latin typeface="Arial"/>
                <a:ea typeface="Arial"/>
                <a:cs typeface="Arial"/>
                <a:sym typeface="Arial"/>
              </a:endParaRPr>
            </a:p>
          </p:txBody>
        </p:sp>
        <p:sp>
          <p:nvSpPr>
            <p:cNvPr id="3068" name="Google Shape;3068;p1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069" name="Google Shape;3069;p142"/>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Tìm vi phân của hàm.</a:t>
            </a:r>
            <a:endParaRPr sz="1400">
              <a:solidFill>
                <a:schemeClr val="dk1"/>
              </a:solidFill>
              <a:latin typeface="Arial"/>
              <a:ea typeface="Arial"/>
              <a:cs typeface="Arial"/>
              <a:sym typeface="Arial"/>
            </a:endParaRPr>
          </a:p>
        </p:txBody>
      </p:sp>
      <p:sp>
        <p:nvSpPr>
          <p:cNvPr id="3070" name="Google Shape;3070;p142"/>
          <p:cNvSpPr/>
          <p:nvPr/>
        </p:nvSpPr>
        <p:spPr>
          <a:xfrm>
            <a:off x="784044" y="3210442"/>
            <a:ext cx="4455400" cy="409658"/>
          </a:xfrm>
          <a:prstGeom prst="rect">
            <a:avLst/>
          </a:prstGeom>
          <a:blipFill rotWithShape="1">
            <a:blip r:embed="rId5">
              <a:alphaModFix/>
            </a:blip>
            <a:stretch>
              <a:fillRect b="-149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5" name="Shape 3075"/>
        <p:cNvGrpSpPr/>
        <p:nvPr/>
      </p:nvGrpSpPr>
      <p:grpSpPr>
        <a:xfrm>
          <a:off x="0" y="0"/>
          <a:ext cx="0" cy="0"/>
          <a:chOff x="0" y="0"/>
          <a:chExt cx="0" cy="0"/>
        </a:xfrm>
      </p:grpSpPr>
      <p:sp>
        <p:nvSpPr>
          <p:cNvPr id="3076" name="Google Shape;3076;p143"/>
          <p:cNvSpPr/>
          <p:nvPr/>
        </p:nvSpPr>
        <p:spPr>
          <a:xfrm>
            <a:off x="608180" y="1701825"/>
            <a:ext cx="8632825" cy="1520142"/>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077" name="Google Shape;3077;p143"/>
          <p:cNvGrpSpPr/>
          <p:nvPr/>
        </p:nvGrpSpPr>
        <p:grpSpPr>
          <a:xfrm>
            <a:off x="450000" y="450000"/>
            <a:ext cx="9018000" cy="276999"/>
            <a:chOff x="450000" y="450000"/>
            <a:chExt cx="9018000" cy="276999"/>
          </a:xfrm>
        </p:grpSpPr>
        <p:sp>
          <p:nvSpPr>
            <p:cNvPr id="3078" name="Google Shape;3078;p1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5.5. Đạo hàm của hàm hợp</a:t>
              </a:r>
              <a:endParaRPr b="1" sz="1800">
                <a:solidFill>
                  <a:schemeClr val="lt1"/>
                </a:solidFill>
                <a:latin typeface="Arial"/>
                <a:ea typeface="Arial"/>
                <a:cs typeface="Arial"/>
                <a:sym typeface="Arial"/>
              </a:endParaRPr>
            </a:p>
          </p:txBody>
        </p:sp>
        <p:sp>
          <p:nvSpPr>
            <p:cNvPr id="3079" name="Google Shape;3079;p1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pic>
        <p:nvPicPr>
          <p:cNvPr id="3080" name="Google Shape;3080;p143"/>
          <p:cNvPicPr preferRelativeResize="0"/>
          <p:nvPr/>
        </p:nvPicPr>
        <p:blipFill rotWithShape="1">
          <a:blip r:embed="rId4">
            <a:alphaModFix/>
          </a:blip>
          <a:srcRect b="0" l="0" r="20903" t="0"/>
          <a:stretch/>
        </p:blipFill>
        <p:spPr>
          <a:xfrm>
            <a:off x="561362" y="3933056"/>
            <a:ext cx="8906638" cy="1791802"/>
          </a:xfrm>
          <a:prstGeom prst="rect">
            <a:avLst/>
          </a:prstGeom>
          <a:noFill/>
          <a:ln cap="flat" cmpd="sng" w="9525">
            <a:solidFill>
              <a:srgbClr val="F2F2F2"/>
            </a:solidFill>
            <a:prstDash val="solid"/>
            <a:round/>
            <a:headEnd len="sm" w="sm" type="none"/>
            <a:tailEnd len="sm" w="sm" type="none"/>
          </a:ln>
        </p:spPr>
      </p:pic>
      <p:sp>
        <p:nvSpPr>
          <p:cNvPr id="3081" name="Google Shape;3081;p143"/>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Find the differential of the function.</a:t>
            </a:r>
            <a:endParaRPr sz="1400">
              <a:solidFill>
                <a:schemeClr val="dk1"/>
              </a:solidFill>
              <a:latin typeface="Arial"/>
              <a:ea typeface="Arial"/>
              <a:cs typeface="Arial"/>
              <a:sym typeface="Arial"/>
            </a:endParaRPr>
          </a:p>
        </p:txBody>
      </p:sp>
      <p:sp>
        <p:nvSpPr>
          <p:cNvPr id="3082" name="Google Shape;3082;p143"/>
          <p:cNvSpPr/>
          <p:nvPr/>
        </p:nvSpPr>
        <p:spPr>
          <a:xfrm>
            <a:off x="774948" y="3257781"/>
            <a:ext cx="4524134" cy="504056"/>
          </a:xfrm>
          <a:prstGeom prst="rect">
            <a:avLst/>
          </a:prstGeom>
          <a:blipFill rotWithShape="1">
            <a:blip r:embed="rId5">
              <a:alphaModFix/>
            </a:blip>
            <a:stretch>
              <a:fillRect b="-361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14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 </a:t>
            </a:r>
            <a:endParaRPr b="1" sz="5398">
              <a:solidFill>
                <a:srgbClr val="7F7F7F"/>
              </a:solidFill>
              <a:latin typeface="Arial"/>
              <a:ea typeface="Arial"/>
              <a:cs typeface="Arial"/>
              <a:sym typeface="Arial"/>
            </a:endParaRPr>
          </a:p>
        </p:txBody>
      </p:sp>
      <p:grpSp>
        <p:nvGrpSpPr>
          <p:cNvPr id="3089" name="Google Shape;3089;p144"/>
          <p:cNvGrpSpPr/>
          <p:nvPr/>
        </p:nvGrpSpPr>
        <p:grpSpPr>
          <a:xfrm>
            <a:off x="1054112" y="3868090"/>
            <a:ext cx="8080658" cy="1771012"/>
            <a:chOff x="1054112" y="3868090"/>
            <a:chExt cx="8080658" cy="1771012"/>
          </a:xfrm>
        </p:grpSpPr>
        <p:sp>
          <p:nvSpPr>
            <p:cNvPr id="3090" name="Google Shape;3090;p144"/>
            <p:cNvSpPr/>
            <p:nvPr/>
          </p:nvSpPr>
          <p:spPr>
            <a:xfrm>
              <a:off x="1054112" y="3870028"/>
              <a:ext cx="3969308" cy="1769074"/>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5.1. Giới hạn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5.2. Hệ số vi phân và Đạo hàm</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5.3. Phương pháp vi phân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5.4. Khác biệt giữa Hàm Lograrit và Hàm mũ</a:t>
              </a:r>
              <a:endParaRPr sz="1799">
                <a:solidFill>
                  <a:srgbClr val="A5A5A5"/>
                </a:solidFill>
                <a:latin typeface="Arial"/>
                <a:ea typeface="Arial"/>
                <a:cs typeface="Arial"/>
                <a:sym typeface="Arial"/>
              </a:endParaRPr>
            </a:p>
          </p:txBody>
        </p:sp>
        <p:sp>
          <p:nvSpPr>
            <p:cNvPr id="3091" name="Google Shape;3091;p144"/>
            <p:cNvSpPr/>
            <p:nvPr/>
          </p:nvSpPr>
          <p:spPr>
            <a:xfrm>
              <a:off x="5165462" y="3868090"/>
              <a:ext cx="3969308" cy="1364220"/>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5.5. Đạo hàm của hàm hợp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5.6. Đạo hàm riêng và đạo hàm từng phần </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5.7. Đạo hàm của hàm Sigmoid</a:t>
              </a:r>
              <a:endParaRPr/>
            </a:p>
          </p:txBody>
        </p:sp>
      </p:grpSp>
      <p:sp>
        <p:nvSpPr>
          <p:cNvPr id="3092" name="Google Shape;3092;p144"/>
          <p:cNvSpPr/>
          <p:nvPr/>
        </p:nvSpPr>
        <p:spPr>
          <a:xfrm>
            <a:off x="989683" y="3133792"/>
            <a:ext cx="8913142"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000">
                <a:solidFill>
                  <a:srgbClr val="000000"/>
                </a:solidFill>
                <a:latin typeface="Arial"/>
                <a:ea typeface="Arial"/>
                <a:cs typeface="Arial"/>
                <a:sym typeface="Arial"/>
              </a:rPr>
              <a:t>Tìm hiểu về Học sâu: Đạo hàm</a:t>
            </a:r>
            <a:endParaRPr b="1" sz="3000">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p145"/>
          <p:cNvSpPr/>
          <p:nvPr/>
        </p:nvSpPr>
        <p:spPr>
          <a:xfrm>
            <a:off x="1404373" y="2852936"/>
            <a:ext cx="5691371" cy="7920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9" name="Google Shape;3099;p1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Đạo hàm riêng và đạo hàm từng phần </a:t>
            </a:r>
            <a:endParaRPr/>
          </a:p>
        </p:txBody>
      </p:sp>
      <p:grpSp>
        <p:nvGrpSpPr>
          <p:cNvPr id="3100" name="Google Shape;3100;p145"/>
          <p:cNvGrpSpPr/>
          <p:nvPr/>
        </p:nvGrpSpPr>
        <p:grpSpPr>
          <a:xfrm>
            <a:off x="450000" y="450000"/>
            <a:ext cx="9018000" cy="276999"/>
            <a:chOff x="450000" y="450000"/>
            <a:chExt cx="9018000" cy="276999"/>
          </a:xfrm>
        </p:grpSpPr>
        <p:sp>
          <p:nvSpPr>
            <p:cNvPr id="3101" name="Google Shape;3101;p1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5.6. Đạo hàm riêng và đạo hàm từng phần </a:t>
              </a:r>
              <a:endParaRPr b="1" sz="1800">
                <a:solidFill>
                  <a:schemeClr val="lt1"/>
                </a:solidFill>
                <a:latin typeface="Arial"/>
                <a:ea typeface="Arial"/>
                <a:cs typeface="Arial"/>
                <a:sym typeface="Arial"/>
              </a:endParaRPr>
            </a:p>
          </p:txBody>
        </p:sp>
        <p:sp>
          <p:nvSpPr>
            <p:cNvPr id="3102" name="Google Shape;3102;p1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103" name="Google Shape;3103;p145"/>
          <p:cNvSpPr/>
          <p:nvPr/>
        </p:nvSpPr>
        <p:spPr>
          <a:xfrm>
            <a:off x="620488" y="2348880"/>
            <a:ext cx="8861633" cy="2197250"/>
          </a:xfrm>
          <a:prstGeom prst="rect">
            <a:avLst/>
          </a:prstGeom>
          <a:blipFill rotWithShape="1">
            <a:blip r:embed="rId3">
              <a:alphaModFix/>
            </a:blip>
            <a:stretch>
              <a:fillRect b="0" l="-6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04" name="Google Shape;3104;p145"/>
          <p:cNvSpPr/>
          <p:nvPr/>
        </p:nvSpPr>
        <p:spPr>
          <a:xfrm>
            <a:off x="491859" y="1879826"/>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Cho đến nay, chúng ta đã xử lý Đạo hàm của hàm một biến, x. Những đạo hàm này được gọi là đạo hàm thông thường.</a:t>
            </a:r>
            <a:endParaRPr/>
          </a:p>
        </p:txBody>
      </p:sp>
      <p:grpSp>
        <p:nvGrpSpPr>
          <p:cNvPr id="3105" name="Google Shape;3105;p145"/>
          <p:cNvGrpSpPr/>
          <p:nvPr/>
        </p:nvGrpSpPr>
        <p:grpSpPr>
          <a:xfrm>
            <a:off x="2002169" y="4964730"/>
            <a:ext cx="5898486" cy="1272582"/>
            <a:chOff x="832459" y="1783576"/>
            <a:chExt cx="5898486" cy="1272582"/>
          </a:xfrm>
        </p:grpSpPr>
        <p:grpSp>
          <p:nvGrpSpPr>
            <p:cNvPr id="3106" name="Google Shape;3106;p145"/>
            <p:cNvGrpSpPr/>
            <p:nvPr/>
          </p:nvGrpSpPr>
          <p:grpSpPr>
            <a:xfrm>
              <a:off x="832459" y="1783576"/>
              <a:ext cx="1600190" cy="1272582"/>
              <a:chOff x="832459" y="1783576"/>
              <a:chExt cx="1600190" cy="1272582"/>
            </a:xfrm>
          </p:grpSpPr>
          <p:grpSp>
            <p:nvGrpSpPr>
              <p:cNvPr id="3107" name="Google Shape;3107;p145"/>
              <p:cNvGrpSpPr/>
              <p:nvPr/>
            </p:nvGrpSpPr>
            <p:grpSpPr>
              <a:xfrm>
                <a:off x="1062980" y="1916832"/>
                <a:ext cx="1152128" cy="936104"/>
                <a:chOff x="1062980" y="1916832"/>
                <a:chExt cx="1152128" cy="936104"/>
              </a:xfrm>
            </p:grpSpPr>
            <p:cxnSp>
              <p:nvCxnSpPr>
                <p:cNvPr id="3108" name="Google Shape;3108;p145"/>
                <p:cNvCxnSpPr/>
                <p:nvPr/>
              </p:nvCxnSpPr>
              <p:spPr>
                <a:xfrm>
                  <a:off x="1062980" y="1916832"/>
                  <a:ext cx="0" cy="936104"/>
                </a:xfrm>
                <a:prstGeom prst="straightConnector1">
                  <a:avLst/>
                </a:prstGeom>
                <a:noFill/>
                <a:ln cap="flat" cmpd="sng" w="19050">
                  <a:solidFill>
                    <a:schemeClr val="dk1"/>
                  </a:solidFill>
                  <a:prstDash val="solid"/>
                  <a:miter lim="800000"/>
                  <a:headEnd len="sm" w="sm" type="none"/>
                  <a:tailEnd len="sm" w="sm" type="none"/>
                </a:ln>
              </p:spPr>
            </p:cxnSp>
            <p:cxnSp>
              <p:nvCxnSpPr>
                <p:cNvPr id="3109" name="Google Shape;3109;p145"/>
                <p:cNvCxnSpPr/>
                <p:nvPr/>
              </p:nvCxnSpPr>
              <p:spPr>
                <a:xfrm>
                  <a:off x="1062980" y="2852936"/>
                  <a:ext cx="1152128" cy="0"/>
                </a:xfrm>
                <a:prstGeom prst="straightConnector1">
                  <a:avLst/>
                </a:prstGeom>
                <a:noFill/>
                <a:ln cap="flat" cmpd="sng" w="19050">
                  <a:solidFill>
                    <a:schemeClr val="dk1"/>
                  </a:solidFill>
                  <a:prstDash val="solid"/>
                  <a:miter lim="800000"/>
                  <a:headEnd len="sm" w="sm" type="none"/>
                  <a:tailEnd len="sm" w="sm" type="none"/>
                </a:ln>
              </p:spPr>
            </p:cxnSp>
          </p:grpSp>
          <p:sp>
            <p:nvSpPr>
              <p:cNvPr id="3110" name="Google Shape;3110;p145"/>
              <p:cNvSpPr txBox="1"/>
              <p:nvPr/>
            </p:nvSpPr>
            <p:spPr>
              <a:xfrm>
                <a:off x="832459" y="1783576"/>
                <a:ext cx="230521" cy="27699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11" name="Google Shape;3111;p145"/>
              <p:cNvSpPr txBox="1"/>
              <p:nvPr/>
            </p:nvSpPr>
            <p:spPr>
              <a:xfrm>
                <a:off x="2202128" y="2669422"/>
                <a:ext cx="230521" cy="27699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12" name="Google Shape;3112;p145"/>
              <p:cNvSpPr txBox="1"/>
              <p:nvPr/>
            </p:nvSpPr>
            <p:spPr>
              <a:xfrm>
                <a:off x="1493604" y="2779159"/>
                <a:ext cx="224336" cy="27699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113" name="Google Shape;3113;p145"/>
              <p:cNvCxnSpPr/>
              <p:nvPr/>
            </p:nvCxnSpPr>
            <p:spPr>
              <a:xfrm rot="10800000">
                <a:off x="1423020" y="2417755"/>
                <a:ext cx="0" cy="435181"/>
              </a:xfrm>
              <a:prstGeom prst="straightConnector1">
                <a:avLst/>
              </a:prstGeom>
              <a:noFill/>
              <a:ln cap="flat" cmpd="sng" w="9525">
                <a:solidFill>
                  <a:schemeClr val="dk1"/>
                </a:solidFill>
                <a:prstDash val="dot"/>
                <a:miter lim="800000"/>
                <a:headEnd len="sm" w="sm" type="none"/>
                <a:tailEnd len="sm" w="sm" type="none"/>
              </a:ln>
            </p:spPr>
          </p:cxnSp>
          <p:cxnSp>
            <p:nvCxnSpPr>
              <p:cNvPr id="3114" name="Google Shape;3114;p145"/>
              <p:cNvCxnSpPr/>
              <p:nvPr/>
            </p:nvCxnSpPr>
            <p:spPr>
              <a:xfrm rot="10800000">
                <a:off x="1062980" y="2417755"/>
                <a:ext cx="360040" cy="0"/>
              </a:xfrm>
              <a:prstGeom prst="straightConnector1">
                <a:avLst/>
              </a:prstGeom>
              <a:noFill/>
              <a:ln cap="flat" cmpd="sng" w="9525">
                <a:solidFill>
                  <a:schemeClr val="dk1"/>
                </a:solidFill>
                <a:prstDash val="solid"/>
                <a:miter lim="800000"/>
                <a:headEnd len="sm" w="sm" type="none"/>
                <a:tailEnd len="sm" w="sm" type="none"/>
              </a:ln>
            </p:spPr>
          </p:cxnSp>
          <p:sp>
            <p:nvSpPr>
              <p:cNvPr id="3115" name="Google Shape;3115;p145"/>
              <p:cNvSpPr/>
              <p:nvPr/>
            </p:nvSpPr>
            <p:spPr>
              <a:xfrm>
                <a:off x="1389114" y="2384683"/>
                <a:ext cx="72000" cy="72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16" name="Google Shape;3116;p145"/>
              <p:cNvCxnSpPr/>
              <p:nvPr/>
            </p:nvCxnSpPr>
            <p:spPr>
              <a:xfrm rot="10800000">
                <a:off x="1493604" y="2417755"/>
                <a:ext cx="361464" cy="0"/>
              </a:xfrm>
              <a:prstGeom prst="straightConnector1">
                <a:avLst/>
              </a:prstGeom>
              <a:noFill/>
              <a:ln cap="flat" cmpd="sng" w="9525">
                <a:solidFill>
                  <a:srgbClr val="0070C0"/>
                </a:solidFill>
                <a:prstDash val="solid"/>
                <a:miter lim="800000"/>
                <a:headEnd len="sm" w="sm" type="none"/>
                <a:tailEnd len="med" w="med" type="triangle"/>
              </a:ln>
            </p:spPr>
          </p:cxnSp>
        </p:grpSp>
        <p:grpSp>
          <p:nvGrpSpPr>
            <p:cNvPr id="3117" name="Google Shape;3117;p145"/>
            <p:cNvGrpSpPr/>
            <p:nvPr/>
          </p:nvGrpSpPr>
          <p:grpSpPr>
            <a:xfrm>
              <a:off x="3004480" y="1783576"/>
              <a:ext cx="1600190" cy="1272582"/>
              <a:chOff x="832459" y="1783576"/>
              <a:chExt cx="1600190" cy="1272582"/>
            </a:xfrm>
          </p:grpSpPr>
          <p:grpSp>
            <p:nvGrpSpPr>
              <p:cNvPr id="3118" name="Google Shape;3118;p145"/>
              <p:cNvGrpSpPr/>
              <p:nvPr/>
            </p:nvGrpSpPr>
            <p:grpSpPr>
              <a:xfrm>
                <a:off x="1062980" y="1916832"/>
                <a:ext cx="1152128" cy="936104"/>
                <a:chOff x="1062980" y="1916832"/>
                <a:chExt cx="1152128" cy="936104"/>
              </a:xfrm>
            </p:grpSpPr>
            <p:cxnSp>
              <p:nvCxnSpPr>
                <p:cNvPr id="3119" name="Google Shape;3119;p145"/>
                <p:cNvCxnSpPr/>
                <p:nvPr/>
              </p:nvCxnSpPr>
              <p:spPr>
                <a:xfrm>
                  <a:off x="1062980" y="1916832"/>
                  <a:ext cx="0" cy="936104"/>
                </a:xfrm>
                <a:prstGeom prst="straightConnector1">
                  <a:avLst/>
                </a:prstGeom>
                <a:noFill/>
                <a:ln cap="flat" cmpd="sng" w="19050">
                  <a:solidFill>
                    <a:schemeClr val="dk1"/>
                  </a:solidFill>
                  <a:prstDash val="solid"/>
                  <a:miter lim="800000"/>
                  <a:headEnd len="sm" w="sm" type="none"/>
                  <a:tailEnd len="sm" w="sm" type="none"/>
                </a:ln>
              </p:spPr>
            </p:cxnSp>
            <p:cxnSp>
              <p:nvCxnSpPr>
                <p:cNvPr id="3120" name="Google Shape;3120;p145"/>
                <p:cNvCxnSpPr/>
                <p:nvPr/>
              </p:nvCxnSpPr>
              <p:spPr>
                <a:xfrm>
                  <a:off x="1062980" y="2852936"/>
                  <a:ext cx="1152128" cy="0"/>
                </a:xfrm>
                <a:prstGeom prst="straightConnector1">
                  <a:avLst/>
                </a:prstGeom>
                <a:noFill/>
                <a:ln cap="flat" cmpd="sng" w="19050">
                  <a:solidFill>
                    <a:schemeClr val="dk1"/>
                  </a:solidFill>
                  <a:prstDash val="solid"/>
                  <a:miter lim="800000"/>
                  <a:headEnd len="sm" w="sm" type="none"/>
                  <a:tailEnd len="sm" w="sm" type="none"/>
                </a:ln>
              </p:spPr>
            </p:cxnSp>
          </p:grpSp>
          <p:sp>
            <p:nvSpPr>
              <p:cNvPr id="3121" name="Google Shape;3121;p145"/>
              <p:cNvSpPr txBox="1"/>
              <p:nvPr/>
            </p:nvSpPr>
            <p:spPr>
              <a:xfrm>
                <a:off x="832459" y="1783576"/>
                <a:ext cx="230521" cy="27699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22" name="Google Shape;3122;p145"/>
              <p:cNvSpPr txBox="1"/>
              <p:nvPr/>
            </p:nvSpPr>
            <p:spPr>
              <a:xfrm>
                <a:off x="2202128" y="2669422"/>
                <a:ext cx="230521" cy="276999"/>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23" name="Google Shape;3123;p145"/>
              <p:cNvSpPr txBox="1"/>
              <p:nvPr/>
            </p:nvSpPr>
            <p:spPr>
              <a:xfrm>
                <a:off x="1493604" y="2779159"/>
                <a:ext cx="224336" cy="276999"/>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124" name="Google Shape;3124;p145"/>
              <p:cNvCxnSpPr/>
              <p:nvPr/>
            </p:nvCxnSpPr>
            <p:spPr>
              <a:xfrm rot="10800000">
                <a:off x="1423020" y="2417755"/>
                <a:ext cx="0" cy="435181"/>
              </a:xfrm>
              <a:prstGeom prst="straightConnector1">
                <a:avLst/>
              </a:prstGeom>
              <a:noFill/>
              <a:ln cap="flat" cmpd="sng" w="9525">
                <a:solidFill>
                  <a:schemeClr val="dk1"/>
                </a:solidFill>
                <a:prstDash val="dot"/>
                <a:miter lim="800000"/>
                <a:headEnd len="sm" w="sm" type="none"/>
                <a:tailEnd len="sm" w="sm" type="none"/>
              </a:ln>
            </p:spPr>
          </p:cxnSp>
          <p:cxnSp>
            <p:nvCxnSpPr>
              <p:cNvPr id="3125" name="Google Shape;3125;p145"/>
              <p:cNvCxnSpPr/>
              <p:nvPr/>
            </p:nvCxnSpPr>
            <p:spPr>
              <a:xfrm rot="10800000">
                <a:off x="1062980" y="2417755"/>
                <a:ext cx="360040" cy="0"/>
              </a:xfrm>
              <a:prstGeom prst="straightConnector1">
                <a:avLst/>
              </a:prstGeom>
              <a:noFill/>
              <a:ln cap="flat" cmpd="sng" w="9525">
                <a:solidFill>
                  <a:schemeClr val="dk1"/>
                </a:solidFill>
                <a:prstDash val="solid"/>
                <a:miter lim="800000"/>
                <a:headEnd len="sm" w="sm" type="none"/>
                <a:tailEnd len="sm" w="sm" type="none"/>
              </a:ln>
            </p:spPr>
          </p:cxnSp>
          <p:sp>
            <p:nvSpPr>
              <p:cNvPr id="3126" name="Google Shape;3126;p145"/>
              <p:cNvSpPr/>
              <p:nvPr/>
            </p:nvSpPr>
            <p:spPr>
              <a:xfrm>
                <a:off x="1389114" y="2384683"/>
                <a:ext cx="72000" cy="72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27" name="Google Shape;3127;p145"/>
              <p:cNvCxnSpPr/>
              <p:nvPr/>
            </p:nvCxnSpPr>
            <p:spPr>
              <a:xfrm rot="5400000">
                <a:off x="1242288" y="2181845"/>
                <a:ext cx="361464" cy="0"/>
              </a:xfrm>
              <a:prstGeom prst="straightConnector1">
                <a:avLst/>
              </a:prstGeom>
              <a:noFill/>
              <a:ln cap="flat" cmpd="sng" w="9525">
                <a:solidFill>
                  <a:srgbClr val="0070C0"/>
                </a:solidFill>
                <a:prstDash val="solid"/>
                <a:miter lim="800000"/>
                <a:headEnd len="sm" w="sm" type="none"/>
                <a:tailEnd len="med" w="med" type="triangle"/>
              </a:ln>
            </p:spPr>
          </p:cxnSp>
        </p:grpSp>
        <p:grpSp>
          <p:nvGrpSpPr>
            <p:cNvPr id="3128" name="Google Shape;3128;p145"/>
            <p:cNvGrpSpPr/>
            <p:nvPr/>
          </p:nvGrpSpPr>
          <p:grpSpPr>
            <a:xfrm>
              <a:off x="5130755" y="1783576"/>
              <a:ext cx="1600190" cy="1272582"/>
              <a:chOff x="832459" y="1783576"/>
              <a:chExt cx="1600190" cy="1272582"/>
            </a:xfrm>
          </p:grpSpPr>
          <p:grpSp>
            <p:nvGrpSpPr>
              <p:cNvPr id="3129" name="Google Shape;3129;p145"/>
              <p:cNvGrpSpPr/>
              <p:nvPr/>
            </p:nvGrpSpPr>
            <p:grpSpPr>
              <a:xfrm>
                <a:off x="1062980" y="1916832"/>
                <a:ext cx="1152128" cy="936104"/>
                <a:chOff x="1062980" y="1916832"/>
                <a:chExt cx="1152128" cy="936104"/>
              </a:xfrm>
            </p:grpSpPr>
            <p:cxnSp>
              <p:nvCxnSpPr>
                <p:cNvPr id="3130" name="Google Shape;3130;p145"/>
                <p:cNvCxnSpPr/>
                <p:nvPr/>
              </p:nvCxnSpPr>
              <p:spPr>
                <a:xfrm>
                  <a:off x="1062980" y="1916832"/>
                  <a:ext cx="0" cy="936104"/>
                </a:xfrm>
                <a:prstGeom prst="straightConnector1">
                  <a:avLst/>
                </a:prstGeom>
                <a:noFill/>
                <a:ln cap="flat" cmpd="sng" w="19050">
                  <a:solidFill>
                    <a:schemeClr val="dk1"/>
                  </a:solidFill>
                  <a:prstDash val="solid"/>
                  <a:miter lim="800000"/>
                  <a:headEnd len="sm" w="sm" type="none"/>
                  <a:tailEnd len="sm" w="sm" type="none"/>
                </a:ln>
              </p:spPr>
            </p:cxnSp>
            <p:cxnSp>
              <p:nvCxnSpPr>
                <p:cNvPr id="3131" name="Google Shape;3131;p145"/>
                <p:cNvCxnSpPr/>
                <p:nvPr/>
              </p:nvCxnSpPr>
              <p:spPr>
                <a:xfrm>
                  <a:off x="1062980" y="2852936"/>
                  <a:ext cx="1152128" cy="0"/>
                </a:xfrm>
                <a:prstGeom prst="straightConnector1">
                  <a:avLst/>
                </a:prstGeom>
                <a:noFill/>
                <a:ln cap="flat" cmpd="sng" w="19050">
                  <a:solidFill>
                    <a:schemeClr val="dk1"/>
                  </a:solidFill>
                  <a:prstDash val="solid"/>
                  <a:miter lim="800000"/>
                  <a:headEnd len="sm" w="sm" type="none"/>
                  <a:tailEnd len="sm" w="sm" type="none"/>
                </a:ln>
              </p:spPr>
            </p:cxnSp>
          </p:grpSp>
          <p:sp>
            <p:nvSpPr>
              <p:cNvPr id="3132" name="Google Shape;3132;p145"/>
              <p:cNvSpPr txBox="1"/>
              <p:nvPr/>
            </p:nvSpPr>
            <p:spPr>
              <a:xfrm>
                <a:off x="832459" y="1783576"/>
                <a:ext cx="230521" cy="27699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33" name="Google Shape;3133;p145"/>
              <p:cNvSpPr txBox="1"/>
              <p:nvPr/>
            </p:nvSpPr>
            <p:spPr>
              <a:xfrm>
                <a:off x="2202128" y="2669422"/>
                <a:ext cx="230521" cy="27699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34" name="Google Shape;3134;p145"/>
              <p:cNvSpPr txBox="1"/>
              <p:nvPr/>
            </p:nvSpPr>
            <p:spPr>
              <a:xfrm>
                <a:off x="1493604" y="2779159"/>
                <a:ext cx="224336" cy="27699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135" name="Google Shape;3135;p145"/>
              <p:cNvCxnSpPr/>
              <p:nvPr/>
            </p:nvCxnSpPr>
            <p:spPr>
              <a:xfrm rot="10800000">
                <a:off x="1423020" y="2417755"/>
                <a:ext cx="0" cy="435181"/>
              </a:xfrm>
              <a:prstGeom prst="straightConnector1">
                <a:avLst/>
              </a:prstGeom>
              <a:noFill/>
              <a:ln cap="flat" cmpd="sng" w="9525">
                <a:solidFill>
                  <a:schemeClr val="dk1"/>
                </a:solidFill>
                <a:prstDash val="dot"/>
                <a:miter lim="800000"/>
                <a:headEnd len="sm" w="sm" type="none"/>
                <a:tailEnd len="sm" w="sm" type="none"/>
              </a:ln>
            </p:spPr>
          </p:cxnSp>
          <p:cxnSp>
            <p:nvCxnSpPr>
              <p:cNvPr id="3136" name="Google Shape;3136;p145"/>
              <p:cNvCxnSpPr/>
              <p:nvPr/>
            </p:nvCxnSpPr>
            <p:spPr>
              <a:xfrm rot="10800000">
                <a:off x="1062980" y="2417755"/>
                <a:ext cx="360040" cy="0"/>
              </a:xfrm>
              <a:prstGeom prst="straightConnector1">
                <a:avLst/>
              </a:prstGeom>
              <a:noFill/>
              <a:ln cap="flat" cmpd="sng" w="9525">
                <a:solidFill>
                  <a:schemeClr val="dk1"/>
                </a:solidFill>
                <a:prstDash val="solid"/>
                <a:miter lim="800000"/>
                <a:headEnd len="sm" w="sm" type="none"/>
                <a:tailEnd len="sm" w="sm" type="none"/>
              </a:ln>
            </p:spPr>
          </p:cxnSp>
          <p:sp>
            <p:nvSpPr>
              <p:cNvPr id="3137" name="Google Shape;3137;p145"/>
              <p:cNvSpPr/>
              <p:nvPr/>
            </p:nvSpPr>
            <p:spPr>
              <a:xfrm>
                <a:off x="1389114" y="2384683"/>
                <a:ext cx="72000" cy="72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38" name="Google Shape;3138;p145"/>
            <p:cNvSpPr/>
            <p:nvPr/>
          </p:nvSpPr>
          <p:spPr>
            <a:xfrm>
              <a:off x="5437012" y="2057400"/>
              <a:ext cx="605693" cy="660652"/>
            </a:xfrm>
            <a:custGeom>
              <a:rect b="b" l="l" r="r" t="t"/>
              <a:pathLst>
                <a:path extrusionOk="0" h="660652" w="605693">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no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3" name="Shape 3143"/>
        <p:cNvGrpSpPr/>
        <p:nvPr/>
      </p:nvGrpSpPr>
      <p:grpSpPr>
        <a:xfrm>
          <a:off x="0" y="0"/>
          <a:ext cx="0" cy="0"/>
          <a:chOff x="0" y="0"/>
          <a:chExt cx="0" cy="0"/>
        </a:xfrm>
      </p:grpSpPr>
      <p:grpSp>
        <p:nvGrpSpPr>
          <p:cNvPr id="3144" name="Google Shape;3144;p146"/>
          <p:cNvGrpSpPr/>
          <p:nvPr/>
        </p:nvGrpSpPr>
        <p:grpSpPr>
          <a:xfrm>
            <a:off x="450000" y="450000"/>
            <a:ext cx="9018000" cy="276999"/>
            <a:chOff x="450000" y="450000"/>
            <a:chExt cx="9018000" cy="276999"/>
          </a:xfrm>
        </p:grpSpPr>
        <p:sp>
          <p:nvSpPr>
            <p:cNvPr id="3145" name="Google Shape;3145;p1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5.6. Đạo hàm riêng và đạo hàm từng phần </a:t>
              </a:r>
              <a:endParaRPr b="1" sz="1800">
                <a:solidFill>
                  <a:schemeClr val="lt1"/>
                </a:solidFill>
                <a:latin typeface="Arial"/>
                <a:ea typeface="Arial"/>
                <a:cs typeface="Arial"/>
                <a:sym typeface="Arial"/>
              </a:endParaRPr>
            </a:p>
          </p:txBody>
        </p:sp>
        <p:sp>
          <p:nvSpPr>
            <p:cNvPr id="3146" name="Google Shape;3146;p1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147" name="Google Shape;3147;p146"/>
          <p:cNvSpPr/>
          <p:nvPr/>
        </p:nvSpPr>
        <p:spPr>
          <a:xfrm>
            <a:off x="702940" y="3206711"/>
            <a:ext cx="8352928" cy="19151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trường hợp hình bên phải, giá trị giới hạn rất khó tính toán vì x và y di chuyển cùng nhau.</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Hãy thay đổi y dưới dạng hằng số như trong hình bên trái.</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Thay đổi x khi ∆y=0 có thể được coi là ∆x → 0, và cách biến đổi này được gọi là đạo hàm một phần của x.</a:t>
            </a:r>
            <a:endParaRPr/>
          </a:p>
          <a:p>
            <a:pPr indent="0" lvl="0" marL="0" marR="0" rtl="0" algn="l">
              <a:spcBef>
                <a:spcPts val="800"/>
              </a:spcBef>
              <a:spcAft>
                <a:spcPts val="0"/>
              </a:spcAft>
              <a:buNone/>
            </a:pPr>
            <a:r>
              <a:t/>
            </a:r>
            <a:endParaRPr sz="1400">
              <a:solidFill>
                <a:srgbClr val="262626"/>
              </a:solidFill>
              <a:latin typeface="Arial"/>
              <a:ea typeface="Arial"/>
              <a:cs typeface="Arial"/>
              <a:sym typeface="Arial"/>
            </a:endParaRPr>
          </a:p>
          <a:p>
            <a:pPr indent="0" lvl="0" marL="0" marR="0" rtl="0" algn="l">
              <a:spcBef>
                <a:spcPts val="800"/>
              </a:spcBef>
              <a:spcAft>
                <a:spcPts val="0"/>
              </a:spcAft>
              <a:buNone/>
            </a:pPr>
            <a:r>
              <a:t/>
            </a:r>
            <a:endParaRPr sz="14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Lần này, sửa x làm hằng số, sau đó tính đạo hàm từng phần của y. Kết quả như sau.</a:t>
            </a:r>
            <a:endParaRPr/>
          </a:p>
        </p:txBody>
      </p:sp>
      <p:sp>
        <p:nvSpPr>
          <p:cNvPr id="3148" name="Google Shape;3148;p146"/>
          <p:cNvSpPr/>
          <p:nvPr/>
        </p:nvSpPr>
        <p:spPr>
          <a:xfrm>
            <a:off x="491859" y="1402871"/>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Đạo hàm riêng và đạo hàm từng phần </a:t>
            </a:r>
            <a:endParaRPr sz="1400">
              <a:solidFill>
                <a:schemeClr val="dk1"/>
              </a:solidFill>
              <a:latin typeface="Arial"/>
              <a:ea typeface="Arial"/>
              <a:cs typeface="Arial"/>
              <a:sym typeface="Arial"/>
            </a:endParaRPr>
          </a:p>
        </p:txBody>
      </p:sp>
      <p:grpSp>
        <p:nvGrpSpPr>
          <p:cNvPr id="3149" name="Google Shape;3149;p146"/>
          <p:cNvGrpSpPr/>
          <p:nvPr/>
        </p:nvGrpSpPr>
        <p:grpSpPr>
          <a:xfrm>
            <a:off x="1602775" y="1772816"/>
            <a:ext cx="6697272" cy="1289879"/>
            <a:chOff x="558396" y="1772816"/>
            <a:chExt cx="6697272" cy="1289879"/>
          </a:xfrm>
        </p:grpSpPr>
        <p:sp>
          <p:nvSpPr>
            <p:cNvPr id="3150" name="Google Shape;3150;p146"/>
            <p:cNvSpPr/>
            <p:nvPr/>
          </p:nvSpPr>
          <p:spPr>
            <a:xfrm>
              <a:off x="558396" y="1772816"/>
              <a:ext cx="6697272" cy="12898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151" name="Google Shape;3151;p146"/>
            <p:cNvGrpSpPr/>
            <p:nvPr/>
          </p:nvGrpSpPr>
          <p:grpSpPr>
            <a:xfrm>
              <a:off x="832459" y="1783576"/>
              <a:ext cx="1600190" cy="1272582"/>
              <a:chOff x="832459" y="1783576"/>
              <a:chExt cx="1600190" cy="1272582"/>
            </a:xfrm>
          </p:grpSpPr>
          <p:grpSp>
            <p:nvGrpSpPr>
              <p:cNvPr id="3152" name="Google Shape;3152;p146"/>
              <p:cNvGrpSpPr/>
              <p:nvPr/>
            </p:nvGrpSpPr>
            <p:grpSpPr>
              <a:xfrm>
                <a:off x="1062980" y="1916832"/>
                <a:ext cx="1152128" cy="936104"/>
                <a:chOff x="1062980" y="1916832"/>
                <a:chExt cx="1152128" cy="936104"/>
              </a:xfrm>
            </p:grpSpPr>
            <p:cxnSp>
              <p:nvCxnSpPr>
                <p:cNvPr id="3153" name="Google Shape;3153;p146"/>
                <p:cNvCxnSpPr/>
                <p:nvPr/>
              </p:nvCxnSpPr>
              <p:spPr>
                <a:xfrm>
                  <a:off x="1062980" y="1916832"/>
                  <a:ext cx="0" cy="936104"/>
                </a:xfrm>
                <a:prstGeom prst="straightConnector1">
                  <a:avLst/>
                </a:prstGeom>
                <a:noFill/>
                <a:ln cap="flat" cmpd="sng" w="19050">
                  <a:solidFill>
                    <a:schemeClr val="dk1"/>
                  </a:solidFill>
                  <a:prstDash val="solid"/>
                  <a:miter lim="800000"/>
                  <a:headEnd len="sm" w="sm" type="none"/>
                  <a:tailEnd len="sm" w="sm" type="none"/>
                </a:ln>
              </p:spPr>
            </p:cxnSp>
            <p:cxnSp>
              <p:nvCxnSpPr>
                <p:cNvPr id="3154" name="Google Shape;3154;p146"/>
                <p:cNvCxnSpPr/>
                <p:nvPr/>
              </p:nvCxnSpPr>
              <p:spPr>
                <a:xfrm>
                  <a:off x="1062980" y="2852936"/>
                  <a:ext cx="1152128" cy="0"/>
                </a:xfrm>
                <a:prstGeom prst="straightConnector1">
                  <a:avLst/>
                </a:prstGeom>
                <a:noFill/>
                <a:ln cap="flat" cmpd="sng" w="19050">
                  <a:solidFill>
                    <a:schemeClr val="dk1"/>
                  </a:solidFill>
                  <a:prstDash val="solid"/>
                  <a:miter lim="800000"/>
                  <a:headEnd len="sm" w="sm" type="none"/>
                  <a:tailEnd len="sm" w="sm" type="none"/>
                </a:ln>
              </p:spPr>
            </p:cxnSp>
          </p:grpSp>
          <p:sp>
            <p:nvSpPr>
              <p:cNvPr id="3155" name="Google Shape;3155;p146"/>
              <p:cNvSpPr txBox="1"/>
              <p:nvPr/>
            </p:nvSpPr>
            <p:spPr>
              <a:xfrm>
                <a:off x="832459" y="1783576"/>
                <a:ext cx="230521" cy="27699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56" name="Google Shape;3156;p146"/>
              <p:cNvSpPr txBox="1"/>
              <p:nvPr/>
            </p:nvSpPr>
            <p:spPr>
              <a:xfrm>
                <a:off x="2202128" y="2669422"/>
                <a:ext cx="230521" cy="27699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57" name="Google Shape;3157;p146"/>
              <p:cNvSpPr txBox="1"/>
              <p:nvPr/>
            </p:nvSpPr>
            <p:spPr>
              <a:xfrm>
                <a:off x="1493604" y="2779159"/>
                <a:ext cx="224336" cy="27699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158" name="Google Shape;3158;p146"/>
              <p:cNvCxnSpPr/>
              <p:nvPr/>
            </p:nvCxnSpPr>
            <p:spPr>
              <a:xfrm rot="10800000">
                <a:off x="1423020" y="2417755"/>
                <a:ext cx="0" cy="435181"/>
              </a:xfrm>
              <a:prstGeom prst="straightConnector1">
                <a:avLst/>
              </a:prstGeom>
              <a:noFill/>
              <a:ln cap="flat" cmpd="sng" w="9525">
                <a:solidFill>
                  <a:schemeClr val="dk1"/>
                </a:solidFill>
                <a:prstDash val="dot"/>
                <a:miter lim="800000"/>
                <a:headEnd len="sm" w="sm" type="none"/>
                <a:tailEnd len="sm" w="sm" type="none"/>
              </a:ln>
            </p:spPr>
          </p:cxnSp>
          <p:cxnSp>
            <p:nvCxnSpPr>
              <p:cNvPr id="3159" name="Google Shape;3159;p146"/>
              <p:cNvCxnSpPr/>
              <p:nvPr/>
            </p:nvCxnSpPr>
            <p:spPr>
              <a:xfrm rot="10800000">
                <a:off x="1062980" y="2417755"/>
                <a:ext cx="360040" cy="0"/>
              </a:xfrm>
              <a:prstGeom prst="straightConnector1">
                <a:avLst/>
              </a:prstGeom>
              <a:noFill/>
              <a:ln cap="flat" cmpd="sng" w="9525">
                <a:solidFill>
                  <a:schemeClr val="dk1"/>
                </a:solidFill>
                <a:prstDash val="solid"/>
                <a:miter lim="800000"/>
                <a:headEnd len="sm" w="sm" type="none"/>
                <a:tailEnd len="sm" w="sm" type="none"/>
              </a:ln>
            </p:spPr>
          </p:cxnSp>
          <p:sp>
            <p:nvSpPr>
              <p:cNvPr id="3160" name="Google Shape;3160;p146"/>
              <p:cNvSpPr/>
              <p:nvPr/>
            </p:nvSpPr>
            <p:spPr>
              <a:xfrm>
                <a:off x="1389114" y="2384683"/>
                <a:ext cx="72000" cy="72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61" name="Google Shape;3161;p146"/>
              <p:cNvCxnSpPr/>
              <p:nvPr/>
            </p:nvCxnSpPr>
            <p:spPr>
              <a:xfrm rot="10800000">
                <a:off x="1493604" y="2417755"/>
                <a:ext cx="361464" cy="0"/>
              </a:xfrm>
              <a:prstGeom prst="straightConnector1">
                <a:avLst/>
              </a:prstGeom>
              <a:noFill/>
              <a:ln cap="flat" cmpd="sng" w="9525">
                <a:solidFill>
                  <a:srgbClr val="0070C0"/>
                </a:solidFill>
                <a:prstDash val="solid"/>
                <a:miter lim="800000"/>
                <a:headEnd len="sm" w="sm" type="none"/>
                <a:tailEnd len="med" w="med" type="triangle"/>
              </a:ln>
            </p:spPr>
          </p:cxnSp>
        </p:grpSp>
        <p:grpSp>
          <p:nvGrpSpPr>
            <p:cNvPr id="3162" name="Google Shape;3162;p146"/>
            <p:cNvGrpSpPr/>
            <p:nvPr/>
          </p:nvGrpSpPr>
          <p:grpSpPr>
            <a:xfrm>
              <a:off x="3004480" y="1783576"/>
              <a:ext cx="1600190" cy="1272582"/>
              <a:chOff x="832459" y="1783576"/>
              <a:chExt cx="1600190" cy="1272582"/>
            </a:xfrm>
          </p:grpSpPr>
          <p:grpSp>
            <p:nvGrpSpPr>
              <p:cNvPr id="3163" name="Google Shape;3163;p146"/>
              <p:cNvGrpSpPr/>
              <p:nvPr/>
            </p:nvGrpSpPr>
            <p:grpSpPr>
              <a:xfrm>
                <a:off x="1062980" y="1916832"/>
                <a:ext cx="1152128" cy="936104"/>
                <a:chOff x="1062980" y="1916832"/>
                <a:chExt cx="1152128" cy="936104"/>
              </a:xfrm>
            </p:grpSpPr>
            <p:cxnSp>
              <p:nvCxnSpPr>
                <p:cNvPr id="3164" name="Google Shape;3164;p146"/>
                <p:cNvCxnSpPr/>
                <p:nvPr/>
              </p:nvCxnSpPr>
              <p:spPr>
                <a:xfrm>
                  <a:off x="1062980" y="1916832"/>
                  <a:ext cx="0" cy="936104"/>
                </a:xfrm>
                <a:prstGeom prst="straightConnector1">
                  <a:avLst/>
                </a:prstGeom>
                <a:noFill/>
                <a:ln cap="flat" cmpd="sng" w="19050">
                  <a:solidFill>
                    <a:schemeClr val="dk1"/>
                  </a:solidFill>
                  <a:prstDash val="solid"/>
                  <a:miter lim="800000"/>
                  <a:headEnd len="sm" w="sm" type="none"/>
                  <a:tailEnd len="sm" w="sm" type="none"/>
                </a:ln>
              </p:spPr>
            </p:cxnSp>
            <p:cxnSp>
              <p:nvCxnSpPr>
                <p:cNvPr id="3165" name="Google Shape;3165;p146"/>
                <p:cNvCxnSpPr/>
                <p:nvPr/>
              </p:nvCxnSpPr>
              <p:spPr>
                <a:xfrm>
                  <a:off x="1062980" y="2852936"/>
                  <a:ext cx="1152128" cy="0"/>
                </a:xfrm>
                <a:prstGeom prst="straightConnector1">
                  <a:avLst/>
                </a:prstGeom>
                <a:noFill/>
                <a:ln cap="flat" cmpd="sng" w="19050">
                  <a:solidFill>
                    <a:schemeClr val="dk1"/>
                  </a:solidFill>
                  <a:prstDash val="solid"/>
                  <a:miter lim="800000"/>
                  <a:headEnd len="sm" w="sm" type="none"/>
                  <a:tailEnd len="sm" w="sm" type="none"/>
                </a:ln>
              </p:spPr>
            </p:cxnSp>
          </p:grpSp>
          <p:sp>
            <p:nvSpPr>
              <p:cNvPr id="3166" name="Google Shape;3166;p146"/>
              <p:cNvSpPr txBox="1"/>
              <p:nvPr/>
            </p:nvSpPr>
            <p:spPr>
              <a:xfrm>
                <a:off x="832459" y="1783576"/>
                <a:ext cx="230521" cy="27699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67" name="Google Shape;3167;p146"/>
              <p:cNvSpPr txBox="1"/>
              <p:nvPr/>
            </p:nvSpPr>
            <p:spPr>
              <a:xfrm>
                <a:off x="2202128" y="2669422"/>
                <a:ext cx="230521" cy="27699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68" name="Google Shape;3168;p146"/>
              <p:cNvSpPr txBox="1"/>
              <p:nvPr/>
            </p:nvSpPr>
            <p:spPr>
              <a:xfrm>
                <a:off x="1493604" y="2779159"/>
                <a:ext cx="224336" cy="276999"/>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169" name="Google Shape;3169;p146"/>
              <p:cNvCxnSpPr/>
              <p:nvPr/>
            </p:nvCxnSpPr>
            <p:spPr>
              <a:xfrm rot="10800000">
                <a:off x="1423020" y="2417755"/>
                <a:ext cx="0" cy="435181"/>
              </a:xfrm>
              <a:prstGeom prst="straightConnector1">
                <a:avLst/>
              </a:prstGeom>
              <a:noFill/>
              <a:ln cap="flat" cmpd="sng" w="9525">
                <a:solidFill>
                  <a:schemeClr val="dk1"/>
                </a:solidFill>
                <a:prstDash val="dot"/>
                <a:miter lim="800000"/>
                <a:headEnd len="sm" w="sm" type="none"/>
                <a:tailEnd len="sm" w="sm" type="none"/>
              </a:ln>
            </p:spPr>
          </p:cxnSp>
          <p:cxnSp>
            <p:nvCxnSpPr>
              <p:cNvPr id="3170" name="Google Shape;3170;p146"/>
              <p:cNvCxnSpPr/>
              <p:nvPr/>
            </p:nvCxnSpPr>
            <p:spPr>
              <a:xfrm rot="10800000">
                <a:off x="1062980" y="2417755"/>
                <a:ext cx="360040" cy="0"/>
              </a:xfrm>
              <a:prstGeom prst="straightConnector1">
                <a:avLst/>
              </a:prstGeom>
              <a:noFill/>
              <a:ln cap="flat" cmpd="sng" w="9525">
                <a:solidFill>
                  <a:schemeClr val="dk1"/>
                </a:solidFill>
                <a:prstDash val="solid"/>
                <a:miter lim="800000"/>
                <a:headEnd len="sm" w="sm" type="none"/>
                <a:tailEnd len="sm" w="sm" type="none"/>
              </a:ln>
            </p:spPr>
          </p:cxnSp>
          <p:sp>
            <p:nvSpPr>
              <p:cNvPr id="3171" name="Google Shape;3171;p146"/>
              <p:cNvSpPr/>
              <p:nvPr/>
            </p:nvSpPr>
            <p:spPr>
              <a:xfrm>
                <a:off x="1389114" y="2384683"/>
                <a:ext cx="72000" cy="72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72" name="Google Shape;3172;p146"/>
              <p:cNvCxnSpPr/>
              <p:nvPr/>
            </p:nvCxnSpPr>
            <p:spPr>
              <a:xfrm rot="5400000">
                <a:off x="1242288" y="2181845"/>
                <a:ext cx="361464" cy="0"/>
              </a:xfrm>
              <a:prstGeom prst="straightConnector1">
                <a:avLst/>
              </a:prstGeom>
              <a:noFill/>
              <a:ln cap="flat" cmpd="sng" w="9525">
                <a:solidFill>
                  <a:srgbClr val="0070C0"/>
                </a:solidFill>
                <a:prstDash val="solid"/>
                <a:miter lim="800000"/>
                <a:headEnd len="sm" w="sm" type="none"/>
                <a:tailEnd len="med" w="med" type="triangle"/>
              </a:ln>
            </p:spPr>
          </p:cxnSp>
        </p:grpSp>
        <p:grpSp>
          <p:nvGrpSpPr>
            <p:cNvPr id="3173" name="Google Shape;3173;p146"/>
            <p:cNvGrpSpPr/>
            <p:nvPr/>
          </p:nvGrpSpPr>
          <p:grpSpPr>
            <a:xfrm>
              <a:off x="5130755" y="1783576"/>
              <a:ext cx="1600190" cy="1272582"/>
              <a:chOff x="832459" y="1783576"/>
              <a:chExt cx="1600190" cy="1272582"/>
            </a:xfrm>
          </p:grpSpPr>
          <p:grpSp>
            <p:nvGrpSpPr>
              <p:cNvPr id="3174" name="Google Shape;3174;p146"/>
              <p:cNvGrpSpPr/>
              <p:nvPr/>
            </p:nvGrpSpPr>
            <p:grpSpPr>
              <a:xfrm>
                <a:off x="1062980" y="1916832"/>
                <a:ext cx="1152128" cy="936104"/>
                <a:chOff x="1062980" y="1916832"/>
                <a:chExt cx="1152128" cy="936104"/>
              </a:xfrm>
            </p:grpSpPr>
            <p:cxnSp>
              <p:nvCxnSpPr>
                <p:cNvPr id="3175" name="Google Shape;3175;p146"/>
                <p:cNvCxnSpPr/>
                <p:nvPr/>
              </p:nvCxnSpPr>
              <p:spPr>
                <a:xfrm>
                  <a:off x="1062980" y="1916832"/>
                  <a:ext cx="0" cy="936104"/>
                </a:xfrm>
                <a:prstGeom prst="straightConnector1">
                  <a:avLst/>
                </a:prstGeom>
                <a:noFill/>
                <a:ln cap="flat" cmpd="sng" w="19050">
                  <a:solidFill>
                    <a:schemeClr val="dk1"/>
                  </a:solidFill>
                  <a:prstDash val="solid"/>
                  <a:miter lim="800000"/>
                  <a:headEnd len="sm" w="sm" type="none"/>
                  <a:tailEnd len="sm" w="sm" type="none"/>
                </a:ln>
              </p:spPr>
            </p:cxnSp>
            <p:cxnSp>
              <p:nvCxnSpPr>
                <p:cNvPr id="3176" name="Google Shape;3176;p146"/>
                <p:cNvCxnSpPr/>
                <p:nvPr/>
              </p:nvCxnSpPr>
              <p:spPr>
                <a:xfrm>
                  <a:off x="1062980" y="2852936"/>
                  <a:ext cx="1152128" cy="0"/>
                </a:xfrm>
                <a:prstGeom prst="straightConnector1">
                  <a:avLst/>
                </a:prstGeom>
                <a:noFill/>
                <a:ln cap="flat" cmpd="sng" w="19050">
                  <a:solidFill>
                    <a:schemeClr val="dk1"/>
                  </a:solidFill>
                  <a:prstDash val="solid"/>
                  <a:miter lim="800000"/>
                  <a:headEnd len="sm" w="sm" type="none"/>
                  <a:tailEnd len="sm" w="sm" type="none"/>
                </a:ln>
              </p:spPr>
            </p:cxnSp>
          </p:grpSp>
          <p:sp>
            <p:nvSpPr>
              <p:cNvPr id="3177" name="Google Shape;3177;p146"/>
              <p:cNvSpPr txBox="1"/>
              <p:nvPr/>
            </p:nvSpPr>
            <p:spPr>
              <a:xfrm>
                <a:off x="832459" y="1783576"/>
                <a:ext cx="230521" cy="27699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78" name="Google Shape;3178;p146"/>
              <p:cNvSpPr txBox="1"/>
              <p:nvPr/>
            </p:nvSpPr>
            <p:spPr>
              <a:xfrm>
                <a:off x="2202128" y="2669422"/>
                <a:ext cx="230521" cy="27699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79" name="Google Shape;3179;p146"/>
              <p:cNvSpPr txBox="1"/>
              <p:nvPr/>
            </p:nvSpPr>
            <p:spPr>
              <a:xfrm>
                <a:off x="1493604" y="2779159"/>
                <a:ext cx="224336" cy="27699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180" name="Google Shape;3180;p146"/>
              <p:cNvCxnSpPr/>
              <p:nvPr/>
            </p:nvCxnSpPr>
            <p:spPr>
              <a:xfrm rot="10800000">
                <a:off x="1423020" y="2417755"/>
                <a:ext cx="0" cy="435181"/>
              </a:xfrm>
              <a:prstGeom prst="straightConnector1">
                <a:avLst/>
              </a:prstGeom>
              <a:noFill/>
              <a:ln cap="flat" cmpd="sng" w="9525">
                <a:solidFill>
                  <a:schemeClr val="dk1"/>
                </a:solidFill>
                <a:prstDash val="dot"/>
                <a:miter lim="800000"/>
                <a:headEnd len="sm" w="sm" type="none"/>
                <a:tailEnd len="sm" w="sm" type="none"/>
              </a:ln>
            </p:spPr>
          </p:cxnSp>
          <p:cxnSp>
            <p:nvCxnSpPr>
              <p:cNvPr id="3181" name="Google Shape;3181;p146"/>
              <p:cNvCxnSpPr/>
              <p:nvPr/>
            </p:nvCxnSpPr>
            <p:spPr>
              <a:xfrm rot="10800000">
                <a:off x="1062980" y="2417755"/>
                <a:ext cx="360040" cy="0"/>
              </a:xfrm>
              <a:prstGeom prst="straightConnector1">
                <a:avLst/>
              </a:prstGeom>
              <a:noFill/>
              <a:ln cap="flat" cmpd="sng" w="9525">
                <a:solidFill>
                  <a:schemeClr val="dk1"/>
                </a:solidFill>
                <a:prstDash val="solid"/>
                <a:miter lim="800000"/>
                <a:headEnd len="sm" w="sm" type="none"/>
                <a:tailEnd len="sm" w="sm" type="none"/>
              </a:ln>
            </p:spPr>
          </p:cxnSp>
          <p:sp>
            <p:nvSpPr>
              <p:cNvPr id="3182" name="Google Shape;3182;p146"/>
              <p:cNvSpPr/>
              <p:nvPr/>
            </p:nvSpPr>
            <p:spPr>
              <a:xfrm>
                <a:off x="1389114" y="2384683"/>
                <a:ext cx="72000" cy="72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83" name="Google Shape;3183;p146"/>
            <p:cNvSpPr/>
            <p:nvPr/>
          </p:nvSpPr>
          <p:spPr>
            <a:xfrm>
              <a:off x="5437012" y="2057400"/>
              <a:ext cx="605693" cy="660652"/>
            </a:xfrm>
            <a:custGeom>
              <a:rect b="b" l="l" r="r" t="t"/>
              <a:pathLst>
                <a:path extrusionOk="0" h="660652" w="605693">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no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84" name="Google Shape;3184;p146"/>
          <p:cNvSpPr/>
          <p:nvPr/>
        </p:nvSpPr>
        <p:spPr>
          <a:xfrm>
            <a:off x="2755268" y="3866368"/>
            <a:ext cx="4248300" cy="5958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85" name="Google Shape;3185;p146"/>
          <p:cNvSpPr/>
          <p:nvPr/>
        </p:nvSpPr>
        <p:spPr>
          <a:xfrm>
            <a:off x="3583260" y="5209471"/>
            <a:ext cx="1944868" cy="595793"/>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14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 </a:t>
            </a:r>
            <a:endParaRPr b="1" sz="5398">
              <a:solidFill>
                <a:srgbClr val="7F7F7F"/>
              </a:solidFill>
              <a:latin typeface="Arial"/>
              <a:ea typeface="Arial"/>
              <a:cs typeface="Arial"/>
              <a:sym typeface="Arial"/>
            </a:endParaRPr>
          </a:p>
        </p:txBody>
      </p:sp>
      <p:grpSp>
        <p:nvGrpSpPr>
          <p:cNvPr id="3192" name="Google Shape;3192;p147"/>
          <p:cNvGrpSpPr/>
          <p:nvPr/>
        </p:nvGrpSpPr>
        <p:grpSpPr>
          <a:xfrm>
            <a:off x="1054112" y="3868090"/>
            <a:ext cx="8080658" cy="1771012"/>
            <a:chOff x="1054112" y="3868090"/>
            <a:chExt cx="8080658" cy="1771012"/>
          </a:xfrm>
        </p:grpSpPr>
        <p:sp>
          <p:nvSpPr>
            <p:cNvPr id="3193" name="Google Shape;3193;p147"/>
            <p:cNvSpPr/>
            <p:nvPr/>
          </p:nvSpPr>
          <p:spPr>
            <a:xfrm>
              <a:off x="1054112" y="3870028"/>
              <a:ext cx="3969308" cy="1769074"/>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5.1. Giới hạn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5.2. Hệ số vi phân và Đạo hàm</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5.3. Phương pháp vi phân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5.4. Khác biệt giữa Hàm Lograrit và Hàm mũ</a:t>
              </a:r>
              <a:endParaRPr sz="1799">
                <a:solidFill>
                  <a:srgbClr val="A5A5A5"/>
                </a:solidFill>
                <a:latin typeface="Arial"/>
                <a:ea typeface="Arial"/>
                <a:cs typeface="Arial"/>
                <a:sym typeface="Arial"/>
              </a:endParaRPr>
            </a:p>
          </p:txBody>
        </p:sp>
        <p:sp>
          <p:nvSpPr>
            <p:cNvPr id="3194" name="Google Shape;3194;p147"/>
            <p:cNvSpPr/>
            <p:nvPr/>
          </p:nvSpPr>
          <p:spPr>
            <a:xfrm>
              <a:off x="5165462" y="3868090"/>
              <a:ext cx="3969308" cy="136409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5.5. Đạo hàm của hàm hợp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5.6. Đạo hàm riêng và đạo hàm từng phần </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5.7. Đạo hàm của hàm Sigmoid</a:t>
              </a:r>
              <a:endParaRPr/>
            </a:p>
          </p:txBody>
        </p:sp>
      </p:grpSp>
      <p:sp>
        <p:nvSpPr>
          <p:cNvPr id="3195" name="Google Shape;3195;p147"/>
          <p:cNvSpPr/>
          <p:nvPr/>
        </p:nvSpPr>
        <p:spPr>
          <a:xfrm>
            <a:off x="989683" y="3133792"/>
            <a:ext cx="8913142"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000">
                <a:solidFill>
                  <a:srgbClr val="000000"/>
                </a:solidFill>
                <a:latin typeface="Arial"/>
                <a:ea typeface="Arial"/>
                <a:cs typeface="Arial"/>
                <a:sym typeface="Arial"/>
              </a:rPr>
              <a:t>Tìm hiểu về Học sâu: Đạo hàm</a:t>
            </a:r>
            <a:endParaRPr b="1" sz="3000">
              <a:solidFill>
                <a:srgbClr val="000000"/>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0" name="Shape 3200"/>
        <p:cNvGrpSpPr/>
        <p:nvPr/>
      </p:nvGrpSpPr>
      <p:grpSpPr>
        <a:xfrm>
          <a:off x="0" y="0"/>
          <a:ext cx="0" cy="0"/>
          <a:chOff x="0" y="0"/>
          <a:chExt cx="0" cy="0"/>
        </a:xfrm>
      </p:grpSpPr>
      <p:sp>
        <p:nvSpPr>
          <p:cNvPr id="3201" name="Google Shape;3201;p1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Đạo hàm của hàm Sigmoid</a:t>
            </a:r>
            <a:endParaRPr/>
          </a:p>
        </p:txBody>
      </p:sp>
      <p:grpSp>
        <p:nvGrpSpPr>
          <p:cNvPr id="3202" name="Google Shape;3202;p148"/>
          <p:cNvGrpSpPr/>
          <p:nvPr/>
        </p:nvGrpSpPr>
        <p:grpSpPr>
          <a:xfrm>
            <a:off x="450000" y="450000"/>
            <a:ext cx="9018000" cy="276999"/>
            <a:chOff x="450000" y="450000"/>
            <a:chExt cx="9018000" cy="276999"/>
          </a:xfrm>
        </p:grpSpPr>
        <p:sp>
          <p:nvSpPr>
            <p:cNvPr id="3203" name="Google Shape;3203;p1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5.7. Đạo hàm của hàm Sigmoid</a:t>
              </a:r>
              <a:endParaRPr b="1" sz="1800">
                <a:solidFill>
                  <a:schemeClr val="lt1"/>
                </a:solidFill>
                <a:latin typeface="Arial"/>
                <a:ea typeface="Arial"/>
                <a:cs typeface="Arial"/>
                <a:sym typeface="Arial"/>
              </a:endParaRPr>
            </a:p>
          </p:txBody>
        </p:sp>
        <p:sp>
          <p:nvSpPr>
            <p:cNvPr id="3204" name="Google Shape;3204;p1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3205" name="Google Shape;3205;p148"/>
          <p:cNvGrpSpPr/>
          <p:nvPr/>
        </p:nvGrpSpPr>
        <p:grpSpPr>
          <a:xfrm>
            <a:off x="630932" y="2132856"/>
            <a:ext cx="8280920" cy="1431399"/>
            <a:chOff x="630932" y="2234972"/>
            <a:chExt cx="7992887" cy="1431399"/>
          </a:xfrm>
        </p:grpSpPr>
        <p:sp>
          <p:nvSpPr>
            <p:cNvPr id="3206" name="Google Shape;3206;p148"/>
            <p:cNvSpPr/>
            <p:nvPr/>
          </p:nvSpPr>
          <p:spPr>
            <a:xfrm>
              <a:off x="3295228" y="2739028"/>
              <a:ext cx="2495972" cy="62992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7" name="Google Shape;3207;p148"/>
            <p:cNvSpPr/>
            <p:nvPr/>
          </p:nvSpPr>
          <p:spPr>
            <a:xfrm>
              <a:off x="630932" y="2234972"/>
              <a:ext cx="7992887" cy="143139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208" name="Google Shape;3208;p148"/>
          <p:cNvSpPr/>
          <p:nvPr/>
        </p:nvSpPr>
        <p:spPr>
          <a:xfrm>
            <a:off x="495230" y="1899428"/>
            <a:ext cx="89902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Đạo hàm của hàm Sigmoid.</a:t>
            </a:r>
            <a:endParaRPr sz="1400">
              <a:solidFill>
                <a:schemeClr val="dk1"/>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3" name="Shape 3213"/>
        <p:cNvGrpSpPr/>
        <p:nvPr/>
      </p:nvGrpSpPr>
      <p:grpSpPr>
        <a:xfrm>
          <a:off x="0" y="0"/>
          <a:ext cx="0" cy="0"/>
          <a:chOff x="0" y="0"/>
          <a:chExt cx="0" cy="0"/>
        </a:xfrm>
      </p:grpSpPr>
      <p:grpSp>
        <p:nvGrpSpPr>
          <p:cNvPr id="3214" name="Google Shape;3214;p149"/>
          <p:cNvGrpSpPr/>
          <p:nvPr/>
        </p:nvGrpSpPr>
        <p:grpSpPr>
          <a:xfrm>
            <a:off x="559817" y="1428745"/>
            <a:ext cx="8783192" cy="215444"/>
            <a:chOff x="559817" y="2136914"/>
            <a:chExt cx="8783192" cy="215444"/>
          </a:xfrm>
        </p:grpSpPr>
        <p:sp>
          <p:nvSpPr>
            <p:cNvPr id="3215" name="Google Shape;3215;p14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16" name="Google Shape;3216;p14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Làm thế nào để tạo ra đạo hàm của hàm Sigmoid</a:t>
              </a:r>
              <a:endParaRPr sz="1400">
                <a:solidFill>
                  <a:srgbClr val="262626"/>
                </a:solidFill>
                <a:latin typeface="Arial"/>
                <a:ea typeface="Arial"/>
                <a:cs typeface="Arial"/>
                <a:sym typeface="Arial"/>
              </a:endParaRPr>
            </a:p>
          </p:txBody>
        </p:sp>
      </p:grpSp>
      <p:grpSp>
        <p:nvGrpSpPr>
          <p:cNvPr id="3217" name="Google Shape;3217;p149"/>
          <p:cNvGrpSpPr/>
          <p:nvPr/>
        </p:nvGrpSpPr>
        <p:grpSpPr>
          <a:xfrm>
            <a:off x="450000" y="450000"/>
            <a:ext cx="9018000" cy="276999"/>
            <a:chOff x="450000" y="450000"/>
            <a:chExt cx="9018000" cy="276999"/>
          </a:xfrm>
        </p:grpSpPr>
        <p:sp>
          <p:nvSpPr>
            <p:cNvPr id="3218" name="Google Shape;3218;p1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5.7. Đạo hàm của hàm Sigmoid</a:t>
              </a:r>
              <a:endParaRPr b="1" sz="1800">
                <a:solidFill>
                  <a:schemeClr val="lt1"/>
                </a:solidFill>
                <a:latin typeface="Arial"/>
                <a:ea typeface="Arial"/>
                <a:cs typeface="Arial"/>
                <a:sym typeface="Arial"/>
              </a:endParaRPr>
            </a:p>
          </p:txBody>
        </p:sp>
        <p:sp>
          <p:nvSpPr>
            <p:cNvPr id="3219" name="Google Shape;3219;p1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220" name="Google Shape;3220;p149"/>
          <p:cNvSpPr txBox="1"/>
          <p:nvPr/>
        </p:nvSpPr>
        <p:spPr>
          <a:xfrm>
            <a:off x="608965" y="1844824"/>
            <a:ext cx="3390394" cy="4049378"/>
          </a:xfrm>
          <a:prstGeom prst="rect">
            <a:avLst/>
          </a:prstGeom>
          <a:blipFill rotWithShape="1">
            <a:blip r:embed="rId3">
              <a:alphaModFix/>
            </a:blip>
            <a:stretch>
              <a:fillRect b="-1052" l="-107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221" name="Google Shape;3221;p149"/>
          <p:cNvGrpSpPr/>
          <p:nvPr/>
        </p:nvGrpSpPr>
        <p:grpSpPr>
          <a:xfrm>
            <a:off x="2719164" y="2454775"/>
            <a:ext cx="6623845" cy="3047034"/>
            <a:chOff x="4906011" y="2716196"/>
            <a:chExt cx="6623845" cy="3047034"/>
          </a:xfrm>
        </p:grpSpPr>
        <p:cxnSp>
          <p:nvCxnSpPr>
            <p:cNvPr id="3222" name="Google Shape;3222;p149"/>
            <p:cNvCxnSpPr/>
            <p:nvPr/>
          </p:nvCxnSpPr>
          <p:spPr>
            <a:xfrm rot="10800000">
              <a:off x="4906011" y="3356992"/>
              <a:ext cx="1296146" cy="0"/>
            </a:xfrm>
            <a:prstGeom prst="straightConnector1">
              <a:avLst/>
            </a:prstGeom>
            <a:noFill/>
            <a:ln cap="flat" cmpd="sng" w="28575">
              <a:solidFill>
                <a:srgbClr val="1429A0"/>
              </a:solidFill>
              <a:prstDash val="solid"/>
              <a:miter lim="800000"/>
              <a:headEnd len="sm" w="sm" type="none"/>
              <a:tailEnd len="med" w="med" type="triangle"/>
            </a:ln>
          </p:spPr>
        </p:cxnSp>
        <p:sp>
          <p:nvSpPr>
            <p:cNvPr id="3223" name="Google Shape;3223;p149"/>
            <p:cNvSpPr/>
            <p:nvPr/>
          </p:nvSpPr>
          <p:spPr>
            <a:xfrm>
              <a:off x="6230527" y="2716196"/>
              <a:ext cx="5299329" cy="304703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7" name="Shape 3227"/>
        <p:cNvGrpSpPr/>
        <p:nvPr/>
      </p:nvGrpSpPr>
      <p:grpSpPr>
        <a:xfrm>
          <a:off x="0" y="0"/>
          <a:ext cx="0" cy="0"/>
          <a:chOff x="0" y="0"/>
          <a:chExt cx="0" cy="0"/>
        </a:xfrm>
      </p:grpSpPr>
      <p:grpSp>
        <p:nvGrpSpPr>
          <p:cNvPr id="3228" name="Google Shape;3228;p150"/>
          <p:cNvGrpSpPr/>
          <p:nvPr/>
        </p:nvGrpSpPr>
        <p:grpSpPr>
          <a:xfrm>
            <a:off x="-1" y="0"/>
            <a:ext cx="9902826" cy="6858000"/>
            <a:chOff x="-1" y="0"/>
            <a:chExt cx="9902826" cy="6858000"/>
          </a:xfrm>
        </p:grpSpPr>
        <p:pic>
          <p:nvPicPr>
            <p:cNvPr id="3229" name="Google Shape;3229;p150"/>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3230" name="Google Shape;3230;p150"/>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3231" name="Google Shape;3231;p150"/>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3232" name="Google Shape;3232;p150"/>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Document</a:t>
              </a:r>
              <a:endParaRPr/>
            </a:p>
          </p:txBody>
        </p:sp>
      </p:grpSp>
      <p:cxnSp>
        <p:nvCxnSpPr>
          <p:cNvPr id="3233" name="Google Shape;3233;p150"/>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3234" name="Google Shape;3234;p150"/>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Samsung Innovation Campus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5"/>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Tổng quan</a:t>
            </a:r>
            <a:endParaRPr b="1" sz="3200">
              <a:solidFill>
                <a:srgbClr val="000000"/>
              </a:solidFill>
              <a:latin typeface="Arial"/>
              <a:ea typeface="Arial"/>
              <a:cs typeface="Arial"/>
              <a:sym typeface="Arial"/>
            </a:endParaRPr>
          </a:p>
        </p:txBody>
      </p:sp>
      <p:sp>
        <p:nvSpPr>
          <p:cNvPr id="374" name="Google Shape;374;p1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375" name="Google Shape;375;p15"/>
          <p:cNvSpPr/>
          <p:nvPr/>
        </p:nvSpPr>
        <p:spPr>
          <a:xfrm>
            <a:off x="1054112" y="3870028"/>
            <a:ext cx="3969308" cy="108722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1.1. Cài đặt Anaconda cho Python</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1.2. Nhập môn Toán học</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1.3. Ký hiệu Toán học</a:t>
            </a:r>
            <a:endParaRPr sz="1800">
              <a:solidFill>
                <a:srgbClr val="3F3F3F"/>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grpSp>
        <p:nvGrpSpPr>
          <p:cNvPr id="381" name="Google Shape;381;p16"/>
          <p:cNvGrpSpPr/>
          <p:nvPr/>
        </p:nvGrpSpPr>
        <p:grpSpPr>
          <a:xfrm>
            <a:off x="450000" y="450000"/>
            <a:ext cx="9018000" cy="276999"/>
            <a:chOff x="450000" y="450000"/>
            <a:chExt cx="9018000" cy="276999"/>
          </a:xfrm>
        </p:grpSpPr>
        <p:sp>
          <p:nvSpPr>
            <p:cNvPr id="382" name="Google Shape;382;p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Ký hiệu Toán học</a:t>
              </a:r>
              <a:endParaRPr b="1" sz="1800">
                <a:solidFill>
                  <a:schemeClr val="lt1"/>
                </a:solidFill>
                <a:latin typeface="Arial"/>
                <a:ea typeface="Arial"/>
                <a:cs typeface="Arial"/>
                <a:sym typeface="Arial"/>
              </a:endParaRPr>
            </a:p>
          </p:txBody>
        </p:sp>
        <p:sp>
          <p:nvSpPr>
            <p:cNvPr id="383" name="Google Shape;383;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384" name="Google Shape;384;p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Đọc và viết các ký hiệu toán học</a:t>
            </a:r>
            <a:endParaRPr b="1" sz="2400">
              <a:solidFill>
                <a:srgbClr val="0C0C0C"/>
              </a:solidFill>
              <a:latin typeface="Arial"/>
              <a:ea typeface="Arial"/>
              <a:cs typeface="Arial"/>
              <a:sym typeface="Arial"/>
            </a:endParaRPr>
          </a:p>
        </p:txBody>
      </p:sp>
      <p:grpSp>
        <p:nvGrpSpPr>
          <p:cNvPr id="385" name="Google Shape;385;p16"/>
          <p:cNvGrpSpPr/>
          <p:nvPr/>
        </p:nvGrpSpPr>
        <p:grpSpPr>
          <a:xfrm>
            <a:off x="559817" y="1902381"/>
            <a:ext cx="8783192" cy="215444"/>
            <a:chOff x="559817" y="2136914"/>
            <a:chExt cx="8783192" cy="215444"/>
          </a:xfrm>
        </p:grpSpPr>
        <p:sp>
          <p:nvSpPr>
            <p:cNvPr id="386" name="Google Shape;386;p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7" name="Google Shape;387;p1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toán học, cần thiết phải học cách đọc và viết các ký hiệu vì hầu hết chúng là các chữ cái Hy Lạp. </a:t>
              </a:r>
              <a:endParaRPr sz="1400">
                <a:solidFill>
                  <a:srgbClr val="262626"/>
                </a:solidFill>
                <a:latin typeface="Arial"/>
                <a:ea typeface="Arial"/>
                <a:cs typeface="Arial"/>
                <a:sym typeface="Arial"/>
              </a:endParaRPr>
            </a:p>
          </p:txBody>
        </p:sp>
      </p:grpSp>
      <p:graphicFrame>
        <p:nvGraphicFramePr>
          <p:cNvPr id="388" name="Google Shape;388;p16"/>
          <p:cNvGraphicFramePr/>
          <p:nvPr/>
        </p:nvGraphicFramePr>
        <p:xfrm>
          <a:off x="558800" y="2474904"/>
          <a:ext cx="3000000" cy="3000000"/>
        </p:xfrm>
        <a:graphic>
          <a:graphicData uri="http://schemas.openxmlformats.org/drawingml/2006/table">
            <a:tbl>
              <a:tblPr>
                <a:noFill/>
                <a:tableStyleId>{2566D392-4A3F-471D-9AD8-062A47AE786A}</a:tableStyleId>
              </a:tblPr>
              <a:tblGrid>
                <a:gridCol w="976025"/>
                <a:gridCol w="976025"/>
                <a:gridCol w="976025"/>
                <a:gridCol w="976025"/>
                <a:gridCol w="976025"/>
                <a:gridCol w="976025"/>
                <a:gridCol w="976025"/>
                <a:gridCol w="976025"/>
                <a:gridCol w="976025"/>
              </a:tblGrid>
              <a:tr h="396250">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Chữ hoa</a:t>
                      </a:r>
                      <a:endParaRPr b="1"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Chữ thường</a:t>
                      </a:r>
                      <a:endParaRPr b="1"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Phát âm</a:t>
                      </a:r>
                      <a:endParaRPr b="1"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Chữ hoa</a:t>
                      </a:r>
                      <a:endParaRPr b="1" sz="1300" u="none" cap="none" strike="noStrike">
                        <a:solidFill>
                          <a:srgbClr val="262626"/>
                        </a:solidFill>
                        <a:latin typeface="Arial"/>
                        <a:ea typeface="Arial"/>
                        <a:cs typeface="Arial"/>
                        <a:sym typeface="Arial"/>
                      </a:endParaRPr>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Chữ thường</a:t>
                      </a:r>
                      <a:endParaRPr b="1"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Phát âm</a:t>
                      </a:r>
                      <a:endParaRPr b="1"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Chữ hoa</a:t>
                      </a:r>
                      <a:endParaRPr b="1" sz="1300" u="none" cap="none" strike="noStrike">
                        <a:solidFill>
                          <a:srgbClr val="262626"/>
                        </a:solidFill>
                        <a:latin typeface="Arial"/>
                        <a:ea typeface="Arial"/>
                        <a:cs typeface="Arial"/>
                        <a:sym typeface="Arial"/>
                      </a:endParaRPr>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Chữ thường</a:t>
                      </a:r>
                      <a:endParaRPr b="1"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Phát âm</a:t>
                      </a:r>
                      <a:endParaRPr b="1"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57775">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Alpha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Iota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Rho</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7775">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Beta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Kappa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Sigma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7775">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Gamma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Lambda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Tau</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7775">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Delta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Muy</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Upeilon</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7775">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Epsilon</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Nu</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Phi</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7775">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Zeta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Xi</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a:solidFill>
                            <a:srgbClr val="262626"/>
                          </a:solidFill>
                          <a:latin typeface="Arial"/>
                          <a:ea typeface="Arial"/>
                          <a:cs typeface="Arial"/>
                          <a:sym typeface="Arial"/>
                        </a:rPr>
                        <a:t>Chi</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7775">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Eta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Omikron</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Psi</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7775">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Theta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Pi</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12700">
                      <a:solidFill>
                        <a:schemeClr val="accent5"/>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Omega</a:t>
                      </a:r>
                      <a:endParaRPr b="0" sz="1400">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7"/>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Toán học cơ bản trong Khoa học dữ liệu</a:t>
            </a:r>
            <a:endParaRPr b="1" sz="3200">
              <a:solidFill>
                <a:srgbClr val="000000"/>
              </a:solidFill>
              <a:latin typeface="Arial"/>
              <a:ea typeface="Arial"/>
              <a:cs typeface="Arial"/>
              <a:sym typeface="Arial"/>
            </a:endParaRPr>
          </a:p>
        </p:txBody>
      </p:sp>
      <p:sp>
        <p:nvSpPr>
          <p:cNvPr id="395" name="Google Shape;395;p1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grpSp>
        <p:nvGrpSpPr>
          <p:cNvPr id="396" name="Google Shape;396;p17"/>
          <p:cNvGrpSpPr/>
          <p:nvPr/>
        </p:nvGrpSpPr>
        <p:grpSpPr>
          <a:xfrm>
            <a:off x="1042759" y="3861048"/>
            <a:ext cx="7817305" cy="2174185"/>
            <a:chOff x="1054112" y="3870028"/>
            <a:chExt cx="7817305" cy="2174185"/>
          </a:xfrm>
        </p:grpSpPr>
        <p:sp>
          <p:nvSpPr>
            <p:cNvPr id="397" name="Google Shape;397;p17"/>
            <p:cNvSpPr/>
            <p:nvPr/>
          </p:nvSpPr>
          <p:spPr>
            <a:xfrm>
              <a:off x="1054112" y="3870028"/>
              <a:ext cx="3969308" cy="217418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59"/>
                <a:buFont typeface="Arial"/>
                <a:buChar char="•"/>
              </a:pPr>
              <a:r>
                <a:rPr lang="en-US" sz="1799">
                  <a:solidFill>
                    <a:srgbClr val="3F3F3F"/>
                  </a:solidFill>
                  <a:latin typeface="Arial"/>
                  <a:ea typeface="Arial"/>
                  <a:cs typeface="Arial"/>
                  <a:sym typeface="Arial"/>
                </a:rPr>
                <a:t>2.1. Đại số</a:t>
              </a:r>
              <a:endParaRPr sz="1799">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2.2. Chuỗi số</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2.3. Giá trị tuyệt đối và Khoảng cách Euclid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2.4. Tập hợp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2.5. Khái niệm Hàm số</a:t>
              </a:r>
              <a:endParaRPr sz="1799">
                <a:solidFill>
                  <a:srgbClr val="A5A5A5"/>
                </a:solidFill>
                <a:latin typeface="Arial"/>
                <a:ea typeface="Arial"/>
                <a:cs typeface="Arial"/>
                <a:sym typeface="Arial"/>
              </a:endParaRPr>
            </a:p>
          </p:txBody>
        </p:sp>
        <p:sp>
          <p:nvSpPr>
            <p:cNvPr id="398" name="Google Shape;398;p17"/>
            <p:cNvSpPr/>
            <p:nvPr/>
          </p:nvSpPr>
          <p:spPr>
            <a:xfrm>
              <a:off x="4902109" y="3879836"/>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2.6. Hàm mũ và Hàm Logarit</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2.7. Logarit tự nhiên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2.8. Hàm Sigmoid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2.9. Hàm lượng giác</a:t>
              </a:r>
              <a:endParaRPr sz="1799">
                <a:solidFill>
                  <a:srgbClr val="A5A5A5"/>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pSp>
        <p:nvGrpSpPr>
          <p:cNvPr id="404" name="Google Shape;404;p18"/>
          <p:cNvGrpSpPr/>
          <p:nvPr/>
        </p:nvGrpSpPr>
        <p:grpSpPr>
          <a:xfrm>
            <a:off x="450000" y="450000"/>
            <a:ext cx="9018000" cy="276999"/>
            <a:chOff x="450000" y="450000"/>
            <a:chExt cx="9018000" cy="276999"/>
          </a:xfrm>
        </p:grpSpPr>
        <p:sp>
          <p:nvSpPr>
            <p:cNvPr id="405" name="Google Shape;405;p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Đại số</a:t>
              </a:r>
              <a:endParaRPr b="1" sz="1800">
                <a:solidFill>
                  <a:schemeClr val="lt1"/>
                </a:solidFill>
                <a:latin typeface="Arial"/>
                <a:ea typeface="Arial"/>
                <a:cs typeface="Arial"/>
                <a:sym typeface="Arial"/>
              </a:endParaRPr>
            </a:p>
          </p:txBody>
        </p:sp>
        <p:sp>
          <p:nvSpPr>
            <p:cNvPr id="406" name="Google Shape;406;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407" name="Google Shape;407;p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Đại số</a:t>
            </a:r>
            <a:endParaRPr b="1" sz="2400">
              <a:solidFill>
                <a:srgbClr val="0C0C0C"/>
              </a:solidFill>
              <a:latin typeface="Arial"/>
              <a:ea typeface="Arial"/>
              <a:cs typeface="Arial"/>
              <a:sym typeface="Arial"/>
            </a:endParaRPr>
          </a:p>
        </p:txBody>
      </p:sp>
      <p:grpSp>
        <p:nvGrpSpPr>
          <p:cNvPr id="408" name="Google Shape;408;p18"/>
          <p:cNvGrpSpPr/>
          <p:nvPr/>
        </p:nvGrpSpPr>
        <p:grpSpPr>
          <a:xfrm>
            <a:off x="559817" y="1902381"/>
            <a:ext cx="8783192" cy="430887"/>
            <a:chOff x="559817" y="2136914"/>
            <a:chExt cx="8783192" cy="430887"/>
          </a:xfrm>
        </p:grpSpPr>
        <p:sp>
          <p:nvSpPr>
            <p:cNvPr id="409" name="Google Shape;409;p1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0" name="Google Shape;410;p18"/>
            <p:cNvSpPr/>
            <p:nvPr/>
          </p:nvSpPr>
          <p:spPr>
            <a:xfrm>
              <a:off x="712182" y="2136914"/>
              <a:ext cx="8630827"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Đại số là ngành nghiên cứu về các mối quan hệ số học, tính chất và định luật tính toán bằng cách sử dụng các ký tự chung, đại diện cho các tập hợp số thay vì các số riêng lẻ. </a:t>
              </a:r>
              <a:endParaRPr sz="1400">
                <a:solidFill>
                  <a:srgbClr val="262626"/>
                </a:solidFill>
                <a:latin typeface="Arial"/>
                <a:ea typeface="Arial"/>
                <a:cs typeface="Arial"/>
                <a:sym typeface="Arial"/>
              </a:endParaRPr>
            </a:p>
          </p:txBody>
        </p:sp>
      </p:grpSp>
      <p:sp>
        <p:nvSpPr>
          <p:cNvPr id="411" name="Google Shape;411;p18"/>
          <p:cNvSpPr/>
          <p:nvPr/>
        </p:nvSpPr>
        <p:spPr>
          <a:xfrm>
            <a:off x="702940" y="2344362"/>
            <a:ext cx="8632825"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Tổng quan về Đại số là một tổ hợp các nguyên tắc, trong đó bao gồm các khái niệm chỉ sự liên kết giữa các đại lượng Toán học như phép cộng, phép nhân v.v...</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toán học, một biểu thức thể hiện một quy tắc, định luật, sự việc, v.v… bằng các Ký hiệu Toán học.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trình thường đại diện cho một mối quan hệ rõ ràng và bất biến giữa các đại lượng xác định, được biểu diễn bằng các chữ cái  cùng các ký hiệu đại số. </a:t>
            </a:r>
            <a:endParaRPr/>
          </a:p>
        </p:txBody>
      </p:sp>
      <p:grpSp>
        <p:nvGrpSpPr>
          <p:cNvPr id="412" name="Google Shape;412;p18"/>
          <p:cNvGrpSpPr/>
          <p:nvPr/>
        </p:nvGrpSpPr>
        <p:grpSpPr>
          <a:xfrm>
            <a:off x="1179304" y="4111806"/>
            <a:ext cx="7544216" cy="1683293"/>
            <a:chOff x="953802" y="4111806"/>
            <a:chExt cx="7544216" cy="1683293"/>
          </a:xfrm>
        </p:grpSpPr>
        <p:pic>
          <p:nvPicPr>
            <p:cNvPr id="413" name="Google Shape;413;p18"/>
            <p:cNvPicPr preferRelativeResize="0"/>
            <p:nvPr/>
          </p:nvPicPr>
          <p:blipFill rotWithShape="1">
            <a:blip r:embed="rId3">
              <a:alphaModFix/>
            </a:blip>
            <a:srcRect b="0" l="0" r="0" t="0"/>
            <a:stretch/>
          </p:blipFill>
          <p:spPr>
            <a:xfrm>
              <a:off x="2546616" y="4111806"/>
              <a:ext cx="1062028" cy="1180639"/>
            </a:xfrm>
            <a:prstGeom prst="rect">
              <a:avLst/>
            </a:prstGeom>
            <a:noFill/>
            <a:ln>
              <a:noFill/>
            </a:ln>
          </p:spPr>
        </p:pic>
        <p:pic>
          <p:nvPicPr>
            <p:cNvPr id="414" name="Google Shape;414;p18"/>
            <p:cNvPicPr preferRelativeResize="0"/>
            <p:nvPr/>
          </p:nvPicPr>
          <p:blipFill rotWithShape="1">
            <a:blip r:embed="rId4">
              <a:alphaModFix/>
            </a:blip>
            <a:srcRect b="0" l="0" r="0" t="0"/>
            <a:stretch/>
          </p:blipFill>
          <p:spPr>
            <a:xfrm>
              <a:off x="953802" y="4287853"/>
              <a:ext cx="943220" cy="941348"/>
            </a:xfrm>
            <a:prstGeom prst="rect">
              <a:avLst/>
            </a:prstGeom>
            <a:noFill/>
            <a:ln>
              <a:noFill/>
            </a:ln>
          </p:spPr>
        </p:pic>
        <p:pic>
          <p:nvPicPr>
            <p:cNvPr id="415" name="Google Shape;415;p18"/>
            <p:cNvPicPr preferRelativeResize="0"/>
            <p:nvPr/>
          </p:nvPicPr>
          <p:blipFill rotWithShape="1">
            <a:blip r:embed="rId5">
              <a:alphaModFix/>
            </a:blip>
            <a:srcRect b="0" l="0" r="0" t="0"/>
            <a:stretch/>
          </p:blipFill>
          <p:spPr>
            <a:xfrm>
              <a:off x="4108264" y="4224609"/>
              <a:ext cx="903736" cy="1012406"/>
            </a:xfrm>
            <a:prstGeom prst="rect">
              <a:avLst/>
            </a:prstGeom>
            <a:noFill/>
            <a:ln>
              <a:noFill/>
            </a:ln>
          </p:spPr>
        </p:pic>
        <p:cxnSp>
          <p:nvCxnSpPr>
            <p:cNvPr id="416" name="Google Shape;416;p18"/>
            <p:cNvCxnSpPr/>
            <p:nvPr/>
          </p:nvCxnSpPr>
          <p:spPr>
            <a:xfrm>
              <a:off x="1961284" y="4791909"/>
              <a:ext cx="432048" cy="0"/>
            </a:xfrm>
            <a:prstGeom prst="straightConnector1">
              <a:avLst/>
            </a:prstGeom>
            <a:noFill/>
            <a:ln cap="flat" cmpd="sng" w="28575">
              <a:solidFill>
                <a:schemeClr val="accent1"/>
              </a:solidFill>
              <a:prstDash val="dot"/>
              <a:miter lim="800000"/>
              <a:headEnd len="sm" w="sm" type="none"/>
              <a:tailEnd len="sm" w="sm" type="none"/>
            </a:ln>
          </p:spPr>
        </p:cxnSp>
        <p:cxnSp>
          <p:nvCxnSpPr>
            <p:cNvPr id="417" name="Google Shape;417;p18"/>
            <p:cNvCxnSpPr/>
            <p:nvPr/>
          </p:nvCxnSpPr>
          <p:spPr>
            <a:xfrm>
              <a:off x="3577547" y="4791909"/>
              <a:ext cx="432048" cy="0"/>
            </a:xfrm>
            <a:prstGeom prst="straightConnector1">
              <a:avLst/>
            </a:prstGeom>
            <a:noFill/>
            <a:ln cap="flat" cmpd="sng" w="28575">
              <a:solidFill>
                <a:schemeClr val="accent1"/>
              </a:solidFill>
              <a:prstDash val="dot"/>
              <a:miter lim="800000"/>
              <a:headEnd len="sm" w="sm" type="none"/>
              <a:tailEnd len="sm" w="sm" type="none"/>
            </a:ln>
          </p:spPr>
        </p:cxnSp>
        <p:grpSp>
          <p:nvGrpSpPr>
            <p:cNvPr id="418" name="Google Shape;418;p18"/>
            <p:cNvGrpSpPr/>
            <p:nvPr/>
          </p:nvGrpSpPr>
          <p:grpSpPr>
            <a:xfrm>
              <a:off x="5517374" y="4339273"/>
              <a:ext cx="2980644" cy="1033943"/>
              <a:chOff x="5537714" y="4328776"/>
              <a:chExt cx="2980644" cy="1033943"/>
            </a:xfrm>
          </p:grpSpPr>
          <p:sp>
            <p:nvSpPr>
              <p:cNvPr id="419" name="Google Shape;419;p18"/>
              <p:cNvSpPr/>
              <p:nvPr/>
            </p:nvSpPr>
            <p:spPr>
              <a:xfrm>
                <a:off x="5537714" y="4328776"/>
                <a:ext cx="2980644" cy="1033943"/>
              </a:xfrm>
              <a:prstGeom prst="roundRect">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0" name="Google Shape;420;p18"/>
              <p:cNvPicPr preferRelativeResize="0"/>
              <p:nvPr/>
            </p:nvPicPr>
            <p:blipFill rotWithShape="1">
              <a:blip r:embed="rId6">
                <a:alphaModFix/>
              </a:blip>
              <a:srcRect b="0" l="0" r="0" t="0"/>
              <a:stretch/>
            </p:blipFill>
            <p:spPr>
              <a:xfrm>
                <a:off x="5925617" y="4561006"/>
                <a:ext cx="2188319" cy="583853"/>
              </a:xfrm>
              <a:prstGeom prst="rect">
                <a:avLst/>
              </a:prstGeom>
              <a:noFill/>
              <a:ln>
                <a:noFill/>
              </a:ln>
            </p:spPr>
          </p:pic>
        </p:grpSp>
        <p:sp>
          <p:nvSpPr>
            <p:cNvPr id="421" name="Google Shape;421;p18"/>
            <p:cNvSpPr/>
            <p:nvPr/>
          </p:nvSpPr>
          <p:spPr>
            <a:xfrm>
              <a:off x="2512751" y="5456545"/>
              <a:ext cx="73129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Đại số</a:t>
              </a:r>
              <a:endParaRPr sz="16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pSp>
        <p:nvGrpSpPr>
          <p:cNvPr id="427" name="Google Shape;427;p19"/>
          <p:cNvGrpSpPr/>
          <p:nvPr/>
        </p:nvGrpSpPr>
        <p:grpSpPr>
          <a:xfrm>
            <a:off x="559817" y="1428745"/>
            <a:ext cx="8783192" cy="215444"/>
            <a:chOff x="559817" y="2136914"/>
            <a:chExt cx="8783192" cy="215444"/>
          </a:xfrm>
        </p:grpSpPr>
        <p:sp>
          <p:nvSpPr>
            <p:cNvPr id="428" name="Google Shape;428;p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9" name="Google Shape;429;p1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Biểu thức toán học là gì?</a:t>
              </a:r>
              <a:endParaRPr sz="1400">
                <a:solidFill>
                  <a:srgbClr val="262626"/>
                </a:solidFill>
                <a:latin typeface="Arial"/>
                <a:ea typeface="Arial"/>
                <a:cs typeface="Arial"/>
                <a:sym typeface="Arial"/>
              </a:endParaRPr>
            </a:p>
          </p:txBody>
        </p:sp>
      </p:grpSp>
      <p:sp>
        <p:nvSpPr>
          <p:cNvPr id="430" name="Google Shape;430;p19"/>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một biểu thức sử dụng số, hoặc biến, hoặc cả hai. </a:t>
            </a:r>
            <a:endParaRPr/>
          </a:p>
        </p:txBody>
      </p:sp>
      <p:grpSp>
        <p:nvGrpSpPr>
          <p:cNvPr id="431" name="Google Shape;431;p19"/>
          <p:cNvGrpSpPr/>
          <p:nvPr/>
        </p:nvGrpSpPr>
        <p:grpSpPr>
          <a:xfrm>
            <a:off x="450000" y="450000"/>
            <a:ext cx="9018000" cy="276999"/>
            <a:chOff x="450000" y="450000"/>
            <a:chExt cx="9018000" cy="276999"/>
          </a:xfrm>
        </p:grpSpPr>
        <p:sp>
          <p:nvSpPr>
            <p:cNvPr id="432" name="Google Shape;432;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Đại số</a:t>
              </a:r>
              <a:endParaRPr b="1" sz="1800">
                <a:solidFill>
                  <a:schemeClr val="lt1"/>
                </a:solidFill>
                <a:latin typeface="Arial"/>
                <a:ea typeface="Arial"/>
                <a:cs typeface="Arial"/>
                <a:sym typeface="Arial"/>
              </a:endParaRPr>
            </a:p>
          </p:txBody>
        </p:sp>
        <p:sp>
          <p:nvSpPr>
            <p:cNvPr id="433" name="Google Shape;433;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434" name="Google Shape;434;p19"/>
          <p:cNvGrpSpPr/>
          <p:nvPr/>
        </p:nvGrpSpPr>
        <p:grpSpPr>
          <a:xfrm>
            <a:off x="676619" y="2998230"/>
            <a:ext cx="1922561" cy="2067993"/>
            <a:chOff x="599575" y="2617998"/>
            <a:chExt cx="1922561" cy="2067993"/>
          </a:xfrm>
        </p:grpSpPr>
        <p:sp>
          <p:nvSpPr>
            <p:cNvPr id="435" name="Google Shape;435;p19"/>
            <p:cNvSpPr/>
            <p:nvPr/>
          </p:nvSpPr>
          <p:spPr>
            <a:xfrm>
              <a:off x="633678" y="4224326"/>
              <a:ext cx="177484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Đẳng thức, Phương trình,</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Đồng nhất</a:t>
              </a:r>
              <a:endParaRPr sz="1200">
                <a:solidFill>
                  <a:schemeClr val="dk1"/>
                </a:solidFill>
                <a:latin typeface="Calibri"/>
                <a:ea typeface="Calibri"/>
                <a:cs typeface="Calibri"/>
                <a:sym typeface="Calibri"/>
              </a:endParaRPr>
            </a:p>
          </p:txBody>
        </p:sp>
        <p:sp>
          <p:nvSpPr>
            <p:cNvPr id="436" name="Google Shape;436;p19"/>
            <p:cNvSpPr/>
            <p:nvPr/>
          </p:nvSpPr>
          <p:spPr>
            <a:xfrm>
              <a:off x="599575" y="2617998"/>
              <a:ext cx="1922561" cy="1569660"/>
            </a:xfrm>
            <a:prstGeom prst="rect">
              <a:avLst/>
            </a:prstGeom>
            <a:blipFill rotWithShape="1">
              <a:blip r:embed="rId3">
                <a:alphaModFix/>
              </a:blip>
              <a:stretch>
                <a:fillRect b="-3889" l="-1904" r="0" t="-155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437" name="Google Shape;437;p19"/>
          <p:cNvGrpSpPr/>
          <p:nvPr/>
        </p:nvGrpSpPr>
        <p:grpSpPr>
          <a:xfrm>
            <a:off x="2860390" y="2394206"/>
            <a:ext cx="6607610" cy="2777708"/>
            <a:chOff x="2860527" y="2233467"/>
            <a:chExt cx="6607610" cy="2777708"/>
          </a:xfrm>
        </p:grpSpPr>
        <p:sp>
          <p:nvSpPr>
            <p:cNvPr id="438" name="Google Shape;438;p19"/>
            <p:cNvSpPr/>
            <p:nvPr/>
          </p:nvSpPr>
          <p:spPr>
            <a:xfrm>
              <a:off x="2860527" y="2565095"/>
              <a:ext cx="4518782" cy="2446080"/>
            </a:xfrm>
            <a:prstGeom prst="roundRect">
              <a:avLst>
                <a:gd fmla="val 50000" name="adj"/>
              </a:avLst>
            </a:prstGeom>
            <a:solidFill>
              <a:schemeClr val="lt1"/>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19"/>
            <p:cNvSpPr txBox="1"/>
            <p:nvPr/>
          </p:nvSpPr>
          <p:spPr>
            <a:xfrm>
              <a:off x="3335957" y="2820862"/>
              <a:ext cx="791617" cy="30777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40" name="Google Shape;440;p19"/>
            <p:cNvSpPr/>
            <p:nvPr/>
          </p:nvSpPr>
          <p:spPr>
            <a:xfrm>
              <a:off x="3230013" y="3167399"/>
              <a:ext cx="3844286" cy="1580532"/>
            </a:xfrm>
            <a:prstGeom prst="roundRect">
              <a:avLst>
                <a:gd fmla="val 50000" name="adj"/>
              </a:avLst>
            </a:prstGeom>
            <a:solidFill>
              <a:schemeClr val="lt1"/>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19"/>
            <p:cNvSpPr txBox="1"/>
            <p:nvPr/>
          </p:nvSpPr>
          <p:spPr>
            <a:xfrm>
              <a:off x="3264201" y="3535990"/>
              <a:ext cx="86337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rgbClr val="262626"/>
                  </a:solidFill>
                  <a:latin typeface="Cambria Math"/>
                  <a:ea typeface="Cambria Math"/>
                  <a:cs typeface="Cambria Math"/>
                  <a:sym typeface="Cambria Math"/>
                </a:rPr>
                <a:t>X+1=3</a:t>
              </a:r>
              <a:endParaRPr i="1" sz="1400">
                <a:solidFill>
                  <a:srgbClr val="262626"/>
                </a:solidFill>
                <a:latin typeface="Cambria Math"/>
                <a:ea typeface="Cambria Math"/>
                <a:cs typeface="Cambria Math"/>
                <a:sym typeface="Cambria Math"/>
              </a:endParaRPr>
            </a:p>
          </p:txBody>
        </p:sp>
        <p:sp>
          <p:nvSpPr>
            <p:cNvPr id="442" name="Google Shape;442;p19"/>
            <p:cNvSpPr/>
            <p:nvPr/>
          </p:nvSpPr>
          <p:spPr>
            <a:xfrm>
              <a:off x="3788655" y="3736379"/>
              <a:ext cx="2727002" cy="836466"/>
            </a:xfrm>
            <a:prstGeom prst="roundRect">
              <a:avLst>
                <a:gd fmla="val 50000" name="adj"/>
              </a:avLst>
            </a:prstGeom>
            <a:solidFill>
              <a:schemeClr val="lt1"/>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19"/>
            <p:cNvSpPr txBox="1"/>
            <p:nvPr/>
          </p:nvSpPr>
          <p:spPr>
            <a:xfrm>
              <a:off x="4686507" y="4079218"/>
              <a:ext cx="93384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rgbClr val="262626"/>
                  </a:solidFill>
                  <a:latin typeface="Cambria Math"/>
                  <a:ea typeface="Cambria Math"/>
                  <a:cs typeface="Cambria Math"/>
                  <a:sym typeface="Cambria Math"/>
                </a:rPr>
                <a:t>a+a=2a</a:t>
              </a:r>
              <a:endParaRPr i="1" sz="1400">
                <a:solidFill>
                  <a:srgbClr val="262626"/>
                </a:solidFill>
                <a:latin typeface="Cambria Math"/>
                <a:ea typeface="Cambria Math"/>
                <a:cs typeface="Cambria Math"/>
                <a:sym typeface="Cambria Math"/>
              </a:endParaRPr>
            </a:p>
          </p:txBody>
        </p:sp>
        <p:sp>
          <p:nvSpPr>
            <p:cNvPr id="444" name="Google Shape;444;p19"/>
            <p:cNvSpPr/>
            <p:nvPr/>
          </p:nvSpPr>
          <p:spPr>
            <a:xfrm>
              <a:off x="6606580" y="2233467"/>
              <a:ext cx="2521296" cy="217084"/>
            </a:xfrm>
            <a:custGeom>
              <a:rect b="b" l="l" r="r" t="t"/>
              <a:pathLst>
                <a:path extrusionOk="0" h="120000" w="120000">
                  <a:moveTo>
                    <a:pt x="0" y="0"/>
                  </a:moveTo>
                  <a:lnTo>
                    <a:pt x="120000" y="0"/>
                  </a:lnTo>
                  <a:lnTo>
                    <a:pt x="120000" y="120000"/>
                  </a:lnTo>
                  <a:lnTo>
                    <a:pt x="0" y="120000"/>
                  </a:lnTo>
                  <a:close/>
                </a:path>
                <a:path extrusionOk="0" fill="none" h="120000" w="120000">
                  <a:moveTo>
                    <a:pt x="1823" y="0"/>
                  </a:moveTo>
                  <a:close/>
                  <a:lnTo>
                    <a:pt x="1823" y="120000"/>
                  </a:lnTo>
                </a:path>
                <a:path extrusionOk="0" fill="none" h="120000" w="120000">
                  <a:moveTo>
                    <a:pt x="1823" y="55879"/>
                  </a:moveTo>
                  <a:lnTo>
                    <a:pt x="-21065" y="60648"/>
                  </a:lnTo>
                  <a:lnTo>
                    <a:pt x="-67182" y="163612"/>
                  </a:lnTo>
                </a:path>
              </a:pathLst>
            </a:cu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Biểu thức có dấu "="</a:t>
              </a:r>
              <a:endParaRPr sz="1300">
                <a:solidFill>
                  <a:srgbClr val="262626"/>
                </a:solidFill>
                <a:latin typeface="Arial"/>
                <a:ea typeface="Arial"/>
                <a:cs typeface="Arial"/>
                <a:sym typeface="Arial"/>
              </a:endParaRPr>
            </a:p>
          </p:txBody>
        </p:sp>
        <p:sp>
          <p:nvSpPr>
            <p:cNvPr id="445" name="Google Shape;445;p19"/>
            <p:cNvSpPr/>
            <p:nvPr/>
          </p:nvSpPr>
          <p:spPr>
            <a:xfrm>
              <a:off x="7261425" y="2781146"/>
              <a:ext cx="2206712" cy="217084"/>
            </a:xfrm>
            <a:custGeom>
              <a:rect b="b" l="l" r="r" t="t"/>
              <a:pathLst>
                <a:path extrusionOk="0" h="120000" w="120000">
                  <a:moveTo>
                    <a:pt x="0" y="0"/>
                  </a:moveTo>
                  <a:lnTo>
                    <a:pt x="120000" y="0"/>
                  </a:lnTo>
                  <a:lnTo>
                    <a:pt x="120000" y="120000"/>
                  </a:lnTo>
                  <a:lnTo>
                    <a:pt x="0" y="120000"/>
                  </a:lnTo>
                  <a:close/>
                </a:path>
                <a:path extrusionOk="0" fill="none" h="120000" w="120000">
                  <a:moveTo>
                    <a:pt x="1159" y="0"/>
                  </a:moveTo>
                  <a:close/>
                  <a:lnTo>
                    <a:pt x="1159" y="120000"/>
                  </a:lnTo>
                </a:path>
                <a:path extrusionOk="0" fill="none" h="120000" w="120000">
                  <a:moveTo>
                    <a:pt x="1159" y="72947"/>
                  </a:moveTo>
                  <a:lnTo>
                    <a:pt x="-30901" y="17731"/>
                  </a:lnTo>
                  <a:lnTo>
                    <a:pt x="-88789" y="147298"/>
                  </a:lnTo>
                </a:path>
              </a:pathLst>
            </a:cu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Biểu thức chứa ẩn số</a:t>
              </a:r>
              <a:endParaRPr sz="1300">
                <a:solidFill>
                  <a:srgbClr val="262626"/>
                </a:solidFill>
                <a:latin typeface="Arial"/>
                <a:ea typeface="Arial"/>
                <a:cs typeface="Arial"/>
                <a:sym typeface="Arial"/>
              </a:endParaRPr>
            </a:p>
          </p:txBody>
        </p:sp>
        <p:sp>
          <p:nvSpPr>
            <p:cNvPr id="446" name="Google Shape;446;p19"/>
            <p:cNvSpPr/>
            <p:nvPr/>
          </p:nvSpPr>
          <p:spPr>
            <a:xfrm>
              <a:off x="7503305" y="3495917"/>
              <a:ext cx="1831443" cy="217084"/>
            </a:xfrm>
            <a:custGeom>
              <a:rect b="b" l="l" r="r" t="t"/>
              <a:pathLst>
                <a:path extrusionOk="0" h="120000" w="120000">
                  <a:moveTo>
                    <a:pt x="0" y="0"/>
                  </a:moveTo>
                  <a:lnTo>
                    <a:pt x="120000" y="0"/>
                  </a:lnTo>
                  <a:lnTo>
                    <a:pt x="120000" y="120000"/>
                  </a:lnTo>
                  <a:lnTo>
                    <a:pt x="0" y="120000"/>
                  </a:lnTo>
                  <a:close/>
                </a:path>
                <a:path extrusionOk="0" fill="none" h="120000" w="120000">
                  <a:moveTo>
                    <a:pt x="-1382" y="0"/>
                  </a:moveTo>
                  <a:close/>
                  <a:lnTo>
                    <a:pt x="-1382" y="120000"/>
                  </a:lnTo>
                </a:path>
                <a:path extrusionOk="0" fill="none" h="120000" w="120000">
                  <a:moveTo>
                    <a:pt x="-1382" y="32036"/>
                  </a:moveTo>
                  <a:lnTo>
                    <a:pt x="-30901" y="17731"/>
                  </a:lnTo>
                  <a:lnTo>
                    <a:pt x="-123917" y="58704"/>
                  </a:lnTo>
                </a:path>
              </a:pathLst>
            </a:custGeom>
            <a:noFill/>
            <a:ln cap="flat" cmpd="sng" w="12700">
              <a:solidFill>
                <a:srgbClr val="59595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Một biểu thức được biểu diễn bất kể giá trị nào được thêm vào ẩn số. </a:t>
              </a:r>
              <a:endParaRPr sz="1300">
                <a:solidFill>
                  <a:srgbClr val="262626"/>
                </a:solidFill>
                <a:latin typeface="Arial"/>
                <a:ea typeface="Arial"/>
                <a:cs typeface="Arial"/>
                <a:sym typeface="Arial"/>
              </a:endParaRPr>
            </a:p>
          </p:txBody>
        </p:sp>
        <p:sp>
          <p:nvSpPr>
            <p:cNvPr id="447" name="Google Shape;447;p19"/>
            <p:cNvSpPr/>
            <p:nvPr/>
          </p:nvSpPr>
          <p:spPr>
            <a:xfrm>
              <a:off x="4560205" y="2415761"/>
              <a:ext cx="1114232" cy="393894"/>
            </a:xfrm>
            <a:prstGeom prst="roundRect">
              <a:avLst>
                <a:gd fmla="val 50000" name="adj"/>
              </a:avLst>
            </a:prstGeom>
            <a:solidFill>
              <a:srgbClr val="DDEAF6"/>
            </a:solidFill>
            <a:ln cap="flat" cmpd="sng" w="2857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Đẳng thức</a:t>
              </a:r>
              <a:endParaRPr sz="1200">
                <a:solidFill>
                  <a:srgbClr val="262626"/>
                </a:solidFill>
                <a:latin typeface="Arial"/>
                <a:ea typeface="Arial"/>
                <a:cs typeface="Arial"/>
                <a:sym typeface="Arial"/>
              </a:endParaRPr>
            </a:p>
          </p:txBody>
        </p:sp>
        <p:sp>
          <p:nvSpPr>
            <p:cNvPr id="448" name="Google Shape;448;p19"/>
            <p:cNvSpPr/>
            <p:nvPr/>
          </p:nvSpPr>
          <p:spPr>
            <a:xfrm>
              <a:off x="4560055" y="2967010"/>
              <a:ext cx="1114232" cy="393894"/>
            </a:xfrm>
            <a:prstGeom prst="roundRect">
              <a:avLst>
                <a:gd fmla="val 50000" name="adj"/>
              </a:avLst>
            </a:prstGeom>
            <a:solidFill>
              <a:srgbClr val="DDEAF6"/>
            </a:solidFill>
            <a:ln cap="flat" cmpd="sng" w="2857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Phương trình</a:t>
              </a:r>
              <a:endParaRPr sz="1200">
                <a:solidFill>
                  <a:srgbClr val="262626"/>
                </a:solidFill>
                <a:latin typeface="Arial"/>
                <a:ea typeface="Arial"/>
                <a:cs typeface="Arial"/>
                <a:sym typeface="Arial"/>
              </a:endParaRPr>
            </a:p>
          </p:txBody>
        </p:sp>
        <p:sp>
          <p:nvSpPr>
            <p:cNvPr id="449" name="Google Shape;449;p19"/>
            <p:cNvSpPr/>
            <p:nvPr/>
          </p:nvSpPr>
          <p:spPr>
            <a:xfrm>
              <a:off x="4560055" y="3535990"/>
              <a:ext cx="1114232" cy="393894"/>
            </a:xfrm>
            <a:prstGeom prst="roundRect">
              <a:avLst>
                <a:gd fmla="val 50000" name="adj"/>
              </a:avLst>
            </a:prstGeom>
            <a:solidFill>
              <a:srgbClr val="DDEAF6"/>
            </a:solidFill>
            <a:ln cap="flat" cmpd="sng" w="2857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Đồng nhất</a:t>
              </a:r>
              <a:endParaRPr sz="1200">
                <a:solidFill>
                  <a:srgbClr val="262626"/>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2"/>
          <p:cNvGrpSpPr/>
          <p:nvPr/>
        </p:nvGrpSpPr>
        <p:grpSpPr>
          <a:xfrm>
            <a:off x="719769" y="2070436"/>
            <a:ext cx="7736103" cy="2410149"/>
            <a:chOff x="720000" y="2070000"/>
            <a:chExt cx="7738584" cy="2410922"/>
          </a:xfrm>
        </p:grpSpPr>
        <p:sp>
          <p:nvSpPr>
            <p:cNvPr id="161" name="Google Shape;161;p2"/>
            <p:cNvSpPr/>
            <p:nvPr/>
          </p:nvSpPr>
          <p:spPr>
            <a:xfrm>
              <a:off x="990000" y="2583295"/>
              <a:ext cx="7468584" cy="98520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200" u="none" cap="none" strike="noStrike">
                  <a:solidFill>
                    <a:srgbClr val="000000"/>
                  </a:solidFill>
                  <a:latin typeface="Arial"/>
                  <a:ea typeface="Arial"/>
                  <a:cs typeface="Arial"/>
                  <a:sym typeface="Arial"/>
                </a:rPr>
                <a:t>Toán học trong </a:t>
              </a:r>
              <a:endParaRPr/>
            </a:p>
            <a:p>
              <a:pPr indent="0" lvl="0" marL="0" marR="0" rtl="0" algn="l">
                <a:spcBef>
                  <a:spcPts val="0"/>
                </a:spcBef>
                <a:spcAft>
                  <a:spcPts val="0"/>
                </a:spcAft>
                <a:buNone/>
              </a:pPr>
              <a:r>
                <a:rPr b="0" i="0" lang="en-US" sz="3200" u="none" cap="none" strike="noStrike">
                  <a:solidFill>
                    <a:srgbClr val="000000"/>
                  </a:solidFill>
                  <a:latin typeface="Arial"/>
                  <a:ea typeface="Arial"/>
                  <a:cs typeface="Arial"/>
                  <a:sym typeface="Arial"/>
                </a:rPr>
                <a:t>Khoa học dữ liệu</a:t>
              </a:r>
              <a:endParaRPr b="0" i="0" sz="3200" u="none" cap="none" strike="noStrike">
                <a:solidFill>
                  <a:srgbClr val="000000"/>
                </a:solidFill>
                <a:latin typeface="Arial"/>
                <a:ea typeface="Arial"/>
                <a:cs typeface="Arial"/>
                <a:sym typeface="Arial"/>
              </a:endParaRPr>
            </a:p>
          </p:txBody>
        </p:sp>
        <p:sp>
          <p:nvSpPr>
            <p:cNvPr id="162" name="Google Shape;162;p2"/>
            <p:cNvSpPr/>
            <p:nvPr/>
          </p:nvSpPr>
          <p:spPr>
            <a:xfrm>
              <a:off x="990000" y="4157769"/>
              <a:ext cx="4179094" cy="32314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099"/>
                <a:buFont typeface="Arial"/>
                <a:buNone/>
              </a:pPr>
              <a:r>
                <a:rPr b="0" i="0" lang="en-US" sz="2099" u="none" cap="none" strike="noStrike">
                  <a:solidFill>
                    <a:srgbClr val="1428A0"/>
                  </a:solidFill>
                  <a:latin typeface="Arial"/>
                  <a:ea typeface="Arial"/>
                  <a:cs typeface="Arial"/>
                  <a:sym typeface="Arial"/>
                </a:rPr>
                <a:t>Trí tuệ nhân tạo</a:t>
              </a:r>
              <a:endParaRPr b="0" i="0" sz="2099" u="none" cap="none" strike="noStrike">
                <a:solidFill>
                  <a:srgbClr val="1428A0"/>
                </a:solidFill>
                <a:latin typeface="Arial"/>
                <a:ea typeface="Arial"/>
                <a:cs typeface="Arial"/>
                <a:sym typeface="Arial"/>
              </a:endParaRPr>
            </a:p>
          </p:txBody>
        </p:sp>
        <p:sp>
          <p:nvSpPr>
            <p:cNvPr id="163" name="Google Shape;163;p2"/>
            <p:cNvSpPr/>
            <p:nvPr/>
          </p:nvSpPr>
          <p:spPr>
            <a:xfrm>
              <a:off x="990000" y="2070000"/>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999" u="none" cap="none" strike="noStrike">
                  <a:solidFill>
                    <a:srgbClr val="7F7F7F"/>
                  </a:solidFill>
                  <a:latin typeface="Arial"/>
                  <a:ea typeface="Arial"/>
                  <a:cs typeface="Arial"/>
                  <a:sym typeface="Arial"/>
                </a:rPr>
                <a:t>Chương 2. </a:t>
              </a:r>
              <a:endParaRPr b="1" i="0" sz="5398" u="none" cap="none" strike="noStrike">
                <a:solidFill>
                  <a:srgbClr val="7F7F7F"/>
                </a:solidFill>
                <a:latin typeface="Arial"/>
                <a:ea typeface="Arial"/>
                <a:cs typeface="Arial"/>
                <a:sym typeface="Arial"/>
              </a:endParaRPr>
            </a:p>
          </p:txBody>
        </p:sp>
        <p:sp>
          <p:nvSpPr>
            <p:cNvPr id="164" name="Google Shape;164;p2"/>
            <p:cNvSpPr/>
            <p:nvPr/>
          </p:nvSpPr>
          <p:spPr>
            <a:xfrm>
              <a:off x="720000" y="2095275"/>
              <a:ext cx="60008" cy="1577703"/>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sp>
          <p:nvSpPr>
            <p:cNvPr id="165" name="Google Shape;165;p2"/>
            <p:cNvSpPr/>
            <p:nvPr/>
          </p:nvSpPr>
          <p:spPr>
            <a:xfrm>
              <a:off x="720000" y="415775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grpSp>
        <p:nvGrpSpPr>
          <p:cNvPr id="455" name="Google Shape;455;p20"/>
          <p:cNvGrpSpPr/>
          <p:nvPr/>
        </p:nvGrpSpPr>
        <p:grpSpPr>
          <a:xfrm>
            <a:off x="559817" y="1428745"/>
            <a:ext cx="8783192" cy="215444"/>
            <a:chOff x="559817" y="2136914"/>
            <a:chExt cx="8783192" cy="215444"/>
          </a:xfrm>
        </p:grpSpPr>
        <p:sp>
          <p:nvSpPr>
            <p:cNvPr id="456" name="Google Shape;456;p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7" name="Google Shape;457;p2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trình là gì?</a:t>
              </a:r>
              <a:endParaRPr sz="1400">
                <a:solidFill>
                  <a:srgbClr val="262626"/>
                </a:solidFill>
                <a:latin typeface="Arial"/>
                <a:ea typeface="Arial"/>
                <a:cs typeface="Arial"/>
                <a:sym typeface="Arial"/>
              </a:endParaRPr>
            </a:p>
          </p:txBody>
        </p:sp>
      </p:grpSp>
      <p:sp>
        <p:nvSpPr>
          <p:cNvPr id="458" name="Google Shape;458;p20"/>
          <p:cNvSpPr/>
          <p:nvPr/>
        </p:nvSpPr>
        <p:spPr>
          <a:xfrm>
            <a:off x="712182" y="1712043"/>
            <a:ext cx="8632825" cy="260761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một biểu thức bao gồm các ẩn số.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Phương trình được thể hiện đơn giản bằng cách đặt một dấu bằng giữa hai biểu thức.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Tất cả các ví dụ sau đây là phương trình.</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459" name="Google Shape;459;p20"/>
          <p:cNvGrpSpPr/>
          <p:nvPr/>
        </p:nvGrpSpPr>
        <p:grpSpPr>
          <a:xfrm>
            <a:off x="450000" y="450000"/>
            <a:ext cx="9018000" cy="276999"/>
            <a:chOff x="450000" y="450000"/>
            <a:chExt cx="9018000" cy="276999"/>
          </a:xfrm>
        </p:grpSpPr>
        <p:sp>
          <p:nvSpPr>
            <p:cNvPr id="460" name="Google Shape;460;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Đại số</a:t>
              </a:r>
              <a:endParaRPr b="1" sz="1800">
                <a:solidFill>
                  <a:schemeClr val="lt1"/>
                </a:solidFill>
                <a:latin typeface="Arial"/>
                <a:ea typeface="Arial"/>
                <a:cs typeface="Arial"/>
                <a:sym typeface="Arial"/>
              </a:endParaRPr>
            </a:p>
          </p:txBody>
        </p:sp>
        <p:sp>
          <p:nvSpPr>
            <p:cNvPr id="461" name="Google Shape;461;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462" name="Google Shape;462;p20"/>
          <p:cNvSpPr/>
          <p:nvPr/>
        </p:nvSpPr>
        <p:spPr>
          <a:xfrm>
            <a:off x="846956" y="2629233"/>
            <a:ext cx="3024336" cy="1323439"/>
          </a:xfrm>
          <a:prstGeom prst="rect">
            <a:avLst/>
          </a:prstGeom>
          <a:blipFill rotWithShape="1">
            <a:blip r:embed="rId3">
              <a:alphaModFix/>
            </a:blip>
            <a:stretch>
              <a:fillRect b="-2302" l="-1209" r="0" t="-184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pSp>
        <p:nvGrpSpPr>
          <p:cNvPr id="468" name="Google Shape;468;p21"/>
          <p:cNvGrpSpPr/>
          <p:nvPr/>
        </p:nvGrpSpPr>
        <p:grpSpPr>
          <a:xfrm>
            <a:off x="450000" y="450000"/>
            <a:ext cx="9018000" cy="276999"/>
            <a:chOff x="450000" y="450000"/>
            <a:chExt cx="9018000" cy="276999"/>
          </a:xfrm>
        </p:grpSpPr>
        <p:sp>
          <p:nvSpPr>
            <p:cNvPr id="469" name="Google Shape;469;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Đại số</a:t>
              </a:r>
              <a:endParaRPr b="1" sz="1800">
                <a:solidFill>
                  <a:schemeClr val="lt1"/>
                </a:solidFill>
                <a:latin typeface="Arial"/>
                <a:ea typeface="Arial"/>
                <a:cs typeface="Arial"/>
                <a:sym typeface="Arial"/>
              </a:endParaRPr>
            </a:p>
          </p:txBody>
        </p:sp>
        <p:sp>
          <p:nvSpPr>
            <p:cNvPr id="470" name="Google Shape;470;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471" name="Google Shape;471;p21"/>
          <p:cNvGrpSpPr/>
          <p:nvPr/>
        </p:nvGrpSpPr>
        <p:grpSpPr>
          <a:xfrm>
            <a:off x="559817" y="1428745"/>
            <a:ext cx="8783192" cy="215444"/>
            <a:chOff x="559817" y="2136914"/>
            <a:chExt cx="8783192" cy="215444"/>
          </a:xfrm>
        </p:grpSpPr>
        <p:sp>
          <p:nvSpPr>
            <p:cNvPr id="472" name="Google Shape;472;p2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3" name="Google Shape;473;p2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trình đại số</a:t>
              </a:r>
              <a:endParaRPr sz="1400">
                <a:solidFill>
                  <a:srgbClr val="262626"/>
                </a:solidFill>
                <a:latin typeface="Arial"/>
                <a:ea typeface="Arial"/>
                <a:cs typeface="Arial"/>
                <a:sym typeface="Arial"/>
              </a:endParaRPr>
            </a:p>
          </p:txBody>
        </p:sp>
      </p:grpSp>
      <p:grpSp>
        <p:nvGrpSpPr>
          <p:cNvPr id="474" name="Google Shape;474;p21"/>
          <p:cNvGrpSpPr/>
          <p:nvPr/>
        </p:nvGrpSpPr>
        <p:grpSpPr>
          <a:xfrm>
            <a:off x="903107" y="2848580"/>
            <a:ext cx="6136537" cy="292388"/>
            <a:chOff x="714658" y="2312349"/>
            <a:chExt cx="6136537" cy="292388"/>
          </a:xfrm>
        </p:grpSpPr>
        <p:sp>
          <p:nvSpPr>
            <p:cNvPr id="475" name="Google Shape;475;p21"/>
            <p:cNvSpPr txBox="1"/>
            <p:nvPr/>
          </p:nvSpPr>
          <p:spPr>
            <a:xfrm>
              <a:off x="1047549" y="2312349"/>
              <a:ext cx="5803646" cy="292388"/>
            </a:xfrm>
            <a:prstGeom prst="rect">
              <a:avLst/>
            </a:prstGeom>
            <a:blipFill rotWithShape="1">
              <a:blip r:embed="rId3">
                <a:alphaModFix/>
              </a:blip>
              <a:stretch>
                <a:fillRect b="-20832" l="-217" r="0" t="-416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6" name="Google Shape;476;p21"/>
            <p:cNvSpPr/>
            <p:nvPr/>
          </p:nvSpPr>
          <p:spPr>
            <a:xfrm>
              <a:off x="714658" y="2362268"/>
              <a:ext cx="330371" cy="169917"/>
            </a:xfrm>
            <a:prstGeom prst="roundRect">
              <a:avLst>
                <a:gd fmla="val 16667"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Ex</a:t>
              </a:r>
              <a:endParaRPr b="1" sz="1000">
                <a:solidFill>
                  <a:schemeClr val="lt1"/>
                </a:solidFill>
                <a:latin typeface="Arial"/>
                <a:ea typeface="Arial"/>
                <a:cs typeface="Arial"/>
                <a:sym typeface="Arial"/>
              </a:endParaRPr>
            </a:p>
          </p:txBody>
        </p:sp>
      </p:grpSp>
      <p:sp>
        <p:nvSpPr>
          <p:cNvPr id="477" name="Google Shape;477;p21"/>
          <p:cNvSpPr/>
          <p:nvPr/>
        </p:nvSpPr>
        <p:spPr>
          <a:xfrm>
            <a:off x="712182" y="1712043"/>
            <a:ext cx="8632825" cy="107386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biến hoặc hằng số được kết hợp bằng phép tians cộng, trừ, nhân và chia (trừ khi chia cho 0). </a:t>
            </a:r>
            <a:endParaRPr sz="1300">
              <a:solidFill>
                <a:srgbClr val="262626"/>
              </a:solidFill>
              <a:latin typeface="Arial"/>
              <a:ea typeface="Arial"/>
              <a:cs typeface="Arial"/>
              <a:sym typeface="Arial"/>
            </a:endParaRPr>
          </a:p>
          <a:p>
            <a:pPr indent="-182563" lvl="0" marL="182563" marR="0" rtl="0" algn="l">
              <a:spcBef>
                <a:spcPts val="10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biến được phân loại thành các biến độc lập và phụ thuộc. Một biến độc lập là một giá trị có thể tăng hoặc giảm, hoặc có vô số giá trị trong cùng một biểu thức. Biến phụ thuộc cũng biến đổi, nhưng giá trị của nó được biến đổi theo sự thay đổi của biến độc lập.</a:t>
            </a:r>
            <a:endParaRPr sz="1300">
              <a:solidFill>
                <a:srgbClr val="262626"/>
              </a:solidFill>
              <a:latin typeface="Arial"/>
              <a:ea typeface="Arial"/>
              <a:cs typeface="Arial"/>
              <a:sym typeface="Arial"/>
            </a:endParaRPr>
          </a:p>
        </p:txBody>
      </p:sp>
      <p:sp>
        <p:nvSpPr>
          <p:cNvPr id="478" name="Google Shape;478;p21"/>
          <p:cNvSpPr/>
          <p:nvPr/>
        </p:nvSpPr>
        <p:spPr>
          <a:xfrm>
            <a:off x="712182" y="3329634"/>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Loại biểu thức đại số này còn được gọi là "đa thức". Trong nhiều phương trình đại số, các biểu thức toán học và khoa học có một vài biến được sử dụng theo quy ước như sau. </a:t>
            </a:r>
            <a:endParaRPr/>
          </a:p>
        </p:txBody>
      </p:sp>
      <p:grpSp>
        <p:nvGrpSpPr>
          <p:cNvPr id="479" name="Google Shape;479;p21"/>
          <p:cNvGrpSpPr/>
          <p:nvPr/>
        </p:nvGrpSpPr>
        <p:grpSpPr>
          <a:xfrm>
            <a:off x="808189" y="3977349"/>
            <a:ext cx="4296864" cy="963819"/>
            <a:chOff x="798140" y="3470721"/>
            <a:chExt cx="4296864" cy="963819"/>
          </a:xfrm>
        </p:grpSpPr>
        <p:sp>
          <p:nvSpPr>
            <p:cNvPr id="480" name="Google Shape;480;p21"/>
            <p:cNvSpPr/>
            <p:nvPr/>
          </p:nvSpPr>
          <p:spPr>
            <a:xfrm>
              <a:off x="903109" y="3470721"/>
              <a:ext cx="3755096" cy="96381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21"/>
            <p:cNvSpPr txBox="1"/>
            <p:nvPr/>
          </p:nvSpPr>
          <p:spPr>
            <a:xfrm>
              <a:off x="798140" y="3555162"/>
              <a:ext cx="4296864" cy="795089"/>
            </a:xfrm>
            <a:prstGeom prst="rect">
              <a:avLst/>
            </a:prstGeom>
            <a:noFill/>
            <a:ln>
              <a:noFill/>
            </a:ln>
          </p:spPr>
          <p:txBody>
            <a:bodyPr anchorCtr="0" anchor="t" bIns="45700" lIns="91425" spcFirstLastPara="1" rIns="91425" wrap="square" tIns="45700">
              <a:spAutoFit/>
            </a:bodyPr>
            <a:lstStyle/>
            <a:p>
              <a:pPr indent="-180975" lvl="1" marL="36195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 đại diện cho một số tự nhiên hoặc số nguyên. </a:t>
              </a:r>
              <a:endParaRPr b="0" i="0" sz="1300" u="none" cap="none" strike="noStrike">
                <a:solidFill>
                  <a:srgbClr val="262626"/>
                </a:solidFill>
                <a:latin typeface="Arial"/>
                <a:ea typeface="Arial"/>
                <a:cs typeface="Arial"/>
                <a:sym typeface="Arial"/>
              </a:endParaRPr>
            </a:p>
            <a:p>
              <a:pPr indent="-180975" lvl="1" marL="361950"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 thể hiện một số thực.</a:t>
              </a:r>
              <a:endParaRPr/>
            </a:p>
            <a:p>
              <a:pPr indent="-180975" lvl="1" marL="361950"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z thể hiện một số phức.</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grpSp>
        <p:nvGrpSpPr>
          <p:cNvPr id="487" name="Google Shape;487;p22"/>
          <p:cNvGrpSpPr/>
          <p:nvPr/>
        </p:nvGrpSpPr>
        <p:grpSpPr>
          <a:xfrm>
            <a:off x="559817" y="1428745"/>
            <a:ext cx="8783192" cy="215444"/>
            <a:chOff x="559817" y="2136914"/>
            <a:chExt cx="8783192" cy="215444"/>
          </a:xfrm>
        </p:grpSpPr>
        <p:sp>
          <p:nvSpPr>
            <p:cNvPr id="488" name="Google Shape;488;p2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9" name="Google Shape;489;p2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Số hạng là gì?</a:t>
              </a:r>
              <a:endParaRPr/>
            </a:p>
          </p:txBody>
        </p:sp>
      </p:grpSp>
      <p:grpSp>
        <p:nvGrpSpPr>
          <p:cNvPr id="490" name="Google Shape;490;p22"/>
          <p:cNvGrpSpPr/>
          <p:nvPr/>
        </p:nvGrpSpPr>
        <p:grpSpPr>
          <a:xfrm>
            <a:off x="450000" y="450000"/>
            <a:ext cx="9018000" cy="276999"/>
            <a:chOff x="450000" y="450000"/>
            <a:chExt cx="9018000" cy="276999"/>
          </a:xfrm>
        </p:grpSpPr>
        <p:sp>
          <p:nvSpPr>
            <p:cNvPr id="491" name="Google Shape;491;p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Đại số</a:t>
              </a:r>
              <a:endParaRPr b="1" sz="1800">
                <a:solidFill>
                  <a:schemeClr val="lt1"/>
                </a:solidFill>
                <a:latin typeface="Arial"/>
                <a:ea typeface="Arial"/>
                <a:cs typeface="Arial"/>
                <a:sym typeface="Arial"/>
              </a:endParaRPr>
            </a:p>
          </p:txBody>
        </p:sp>
        <p:sp>
          <p:nvSpPr>
            <p:cNvPr id="492" name="Google Shape;492;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493" name="Google Shape;493;p22"/>
          <p:cNvSpPr/>
          <p:nvPr/>
        </p:nvSpPr>
        <p:spPr>
          <a:xfrm>
            <a:off x="577812" y="1772336"/>
            <a:ext cx="8854195" cy="205852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94" name="Google Shape;494;p22"/>
          <p:cNvGrpSpPr/>
          <p:nvPr/>
        </p:nvGrpSpPr>
        <p:grpSpPr>
          <a:xfrm>
            <a:off x="730177" y="2106042"/>
            <a:ext cx="8594836" cy="1510788"/>
            <a:chOff x="730177" y="1962026"/>
            <a:chExt cx="8594836" cy="1510788"/>
          </a:xfrm>
        </p:grpSpPr>
        <p:sp>
          <p:nvSpPr>
            <p:cNvPr id="495" name="Google Shape;495;p22"/>
            <p:cNvSpPr txBox="1"/>
            <p:nvPr/>
          </p:nvSpPr>
          <p:spPr>
            <a:xfrm>
              <a:off x="1467374" y="1962026"/>
              <a:ext cx="712044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Được trình bày dưới dạng một số hoặc một chữ cái, hay tích của cả số và chữ cái, ví dụ như:</a:t>
              </a:r>
              <a:endParaRPr/>
            </a:p>
          </p:txBody>
        </p:sp>
        <p:sp>
          <p:nvSpPr>
            <p:cNvPr id="496" name="Google Shape;496;p22"/>
            <p:cNvSpPr txBox="1"/>
            <p:nvPr/>
          </p:nvSpPr>
          <p:spPr>
            <a:xfrm>
              <a:off x="3588206" y="2345935"/>
              <a:ext cx="2878778" cy="420500"/>
            </a:xfrm>
            <a:prstGeom prst="rect">
              <a:avLst/>
            </a:prstGeom>
            <a:blipFill rotWithShape="1">
              <a:blip r:embed="rId3">
                <a:alphaModFix/>
              </a:blip>
              <a:stretch>
                <a:fillRect b="-28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97" name="Google Shape;497;p22"/>
            <p:cNvSpPr txBox="1"/>
            <p:nvPr/>
          </p:nvSpPr>
          <p:spPr>
            <a:xfrm>
              <a:off x="730177" y="2847002"/>
              <a:ext cx="8594836" cy="62581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Số lần mà mỗi số hạng được nhân lên bởi một biến số được gọi là bậc của nó. </a:t>
              </a:r>
              <a:endParaRPr/>
            </a:p>
            <a:p>
              <a:pPr indent="0" lvl="0" marL="0" marR="0" rtl="0" algn="ctr">
                <a:spcBef>
                  <a:spcPts val="800"/>
                </a:spcBef>
                <a:spcAft>
                  <a:spcPts val="0"/>
                </a:spcAft>
                <a:buNone/>
              </a:pPr>
              <a:r>
                <a:rPr lang="en-US" sz="1400">
                  <a:solidFill>
                    <a:srgbClr val="262626"/>
                  </a:solidFill>
                  <a:latin typeface="Arial"/>
                  <a:ea typeface="Arial"/>
                  <a:cs typeface="Arial"/>
                  <a:sym typeface="Arial"/>
                </a:rPr>
                <a:t>Với mỗi số hạng, phần không chứa kí tự chữ cái ứng với biến số được gọi là Hệ số. </a:t>
              </a:r>
              <a:endParaRPr sz="1400">
                <a:solidFill>
                  <a:srgbClr val="262626"/>
                </a:solidFill>
                <a:latin typeface="Arial"/>
                <a:ea typeface="Arial"/>
                <a:cs typeface="Arial"/>
                <a:sym typeface="Arial"/>
              </a:endParaRPr>
            </a:p>
          </p:txBody>
        </p:sp>
      </p:grpSp>
      <p:grpSp>
        <p:nvGrpSpPr>
          <p:cNvPr id="498" name="Google Shape;498;p22"/>
          <p:cNvGrpSpPr/>
          <p:nvPr/>
        </p:nvGrpSpPr>
        <p:grpSpPr>
          <a:xfrm>
            <a:off x="559816" y="4031573"/>
            <a:ext cx="8908183" cy="621563"/>
            <a:chOff x="559816" y="4226262"/>
            <a:chExt cx="8908183" cy="621563"/>
          </a:xfrm>
        </p:grpSpPr>
        <p:sp>
          <p:nvSpPr>
            <p:cNvPr id="499" name="Google Shape;499;p22"/>
            <p:cNvSpPr txBox="1"/>
            <p:nvPr/>
          </p:nvSpPr>
          <p:spPr>
            <a:xfrm>
              <a:off x="559816" y="4226262"/>
              <a:ext cx="8908183" cy="292388"/>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Bậc của các số hạng là tích của 2 hay nhiều biến có thể được cộng dồn từ chỉ số của từng biến.</a:t>
              </a:r>
              <a:endParaRPr sz="1300">
                <a:solidFill>
                  <a:srgbClr val="262626"/>
                </a:solidFill>
                <a:latin typeface="Arial"/>
                <a:ea typeface="Arial"/>
                <a:cs typeface="Arial"/>
                <a:sym typeface="Arial"/>
              </a:endParaRPr>
            </a:p>
          </p:txBody>
        </p:sp>
        <p:grpSp>
          <p:nvGrpSpPr>
            <p:cNvPr id="500" name="Google Shape;500;p22"/>
            <p:cNvGrpSpPr/>
            <p:nvPr/>
          </p:nvGrpSpPr>
          <p:grpSpPr>
            <a:xfrm>
              <a:off x="846956" y="4555437"/>
              <a:ext cx="8208913" cy="292388"/>
              <a:chOff x="714658" y="2312349"/>
              <a:chExt cx="8208913" cy="292388"/>
            </a:xfrm>
          </p:grpSpPr>
          <p:sp>
            <p:nvSpPr>
              <p:cNvPr id="501" name="Google Shape;501;p22"/>
              <p:cNvSpPr txBox="1"/>
              <p:nvPr/>
            </p:nvSpPr>
            <p:spPr>
              <a:xfrm>
                <a:off x="1047548" y="2312349"/>
                <a:ext cx="7876023" cy="292388"/>
              </a:xfrm>
              <a:prstGeom prst="rect">
                <a:avLst/>
              </a:prstGeom>
              <a:blipFill rotWithShape="1">
                <a:blip r:embed="rId4">
                  <a:alphaModFix/>
                </a:blip>
                <a:stretch>
                  <a:fillRect b="-20832" l="-321" r="0" t="-416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2" name="Google Shape;502;p22"/>
              <p:cNvSpPr/>
              <p:nvPr/>
            </p:nvSpPr>
            <p:spPr>
              <a:xfrm>
                <a:off x="714658" y="2362268"/>
                <a:ext cx="330371" cy="169917"/>
              </a:xfrm>
              <a:prstGeom prst="roundRect">
                <a:avLst>
                  <a:gd fmla="val 16667"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Ex</a:t>
                </a:r>
                <a:endParaRPr b="1" sz="1000">
                  <a:solidFill>
                    <a:schemeClr val="lt1"/>
                  </a:solidFill>
                  <a:latin typeface="Arial"/>
                  <a:ea typeface="Arial"/>
                  <a:cs typeface="Arial"/>
                  <a:sym typeface="Arial"/>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3"/>
          <p:cNvSpPr/>
          <p:nvPr/>
        </p:nvSpPr>
        <p:spPr>
          <a:xfrm>
            <a:off x="3311946" y="2725812"/>
            <a:ext cx="3163352" cy="31717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09" name="Google Shape;509;p23"/>
          <p:cNvGrpSpPr/>
          <p:nvPr/>
        </p:nvGrpSpPr>
        <p:grpSpPr>
          <a:xfrm>
            <a:off x="559817" y="1428745"/>
            <a:ext cx="8783192" cy="215444"/>
            <a:chOff x="559817" y="2136914"/>
            <a:chExt cx="8783192" cy="215444"/>
          </a:xfrm>
        </p:grpSpPr>
        <p:sp>
          <p:nvSpPr>
            <p:cNvPr id="510" name="Google Shape;510;p2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1" name="Google Shape;511;p2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trình đa thức là gì?</a:t>
              </a:r>
              <a:endParaRPr/>
            </a:p>
          </p:txBody>
        </p:sp>
      </p:grpSp>
      <p:sp>
        <p:nvSpPr>
          <p:cNvPr id="512" name="Google Shape;512;p23"/>
          <p:cNvSpPr/>
          <p:nvPr/>
        </p:nvSpPr>
        <p:spPr>
          <a:xfrm>
            <a:off x="702940" y="1700808"/>
            <a:ext cx="8632825" cy="198693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là một phương trình bao gồm tổng lũy thừa với một hoặc nhiều ẩn số.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phương trình này, các ẩn số và chữ số ở cả hai bên dấu bằng đều cấu thành nên các đa thức.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Phương trình dưới đây là phương trình đa thức.</a:t>
            </a:r>
            <a:endParaRPr/>
          </a:p>
          <a:p>
            <a:pPr indent="0" lvl="0" marL="0" marR="0" rtl="0" algn="l">
              <a:spcBef>
                <a:spcPts val="1000"/>
              </a:spcBef>
              <a:spcAft>
                <a:spcPts val="0"/>
              </a:spcAft>
              <a:buNone/>
            </a:pPr>
            <a:r>
              <a:t/>
            </a:r>
            <a:endParaRPr sz="1300">
              <a:solidFill>
                <a:srgbClr val="262626"/>
              </a:solidFill>
              <a:latin typeface="Arial"/>
              <a:ea typeface="Arial"/>
              <a:cs typeface="Arial"/>
              <a:sym typeface="Arial"/>
            </a:endParaRPr>
          </a:p>
          <a:p>
            <a:pPr indent="0" lvl="0" marL="0" marR="0" rtl="0" algn="l">
              <a:spcBef>
                <a:spcPts val="10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10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số và bậc của phương trình.</a:t>
            </a:r>
            <a:endParaRPr/>
          </a:p>
        </p:txBody>
      </p:sp>
      <p:grpSp>
        <p:nvGrpSpPr>
          <p:cNvPr id="513" name="Google Shape;513;p23"/>
          <p:cNvGrpSpPr/>
          <p:nvPr/>
        </p:nvGrpSpPr>
        <p:grpSpPr>
          <a:xfrm>
            <a:off x="4003031" y="4027896"/>
            <a:ext cx="2748582" cy="160020"/>
            <a:chOff x="3871292" y="3909050"/>
            <a:chExt cx="2160240" cy="160020"/>
          </a:xfrm>
        </p:grpSpPr>
        <p:cxnSp>
          <p:nvCxnSpPr>
            <p:cNvPr id="514" name="Google Shape;514;p23"/>
            <p:cNvCxnSpPr/>
            <p:nvPr/>
          </p:nvCxnSpPr>
          <p:spPr>
            <a:xfrm>
              <a:off x="3871292" y="3909050"/>
              <a:ext cx="2160240" cy="0"/>
            </a:xfrm>
            <a:prstGeom prst="straightConnector1">
              <a:avLst/>
            </a:prstGeom>
            <a:noFill/>
            <a:ln cap="flat" cmpd="sng" w="9525">
              <a:solidFill>
                <a:schemeClr val="accent1"/>
              </a:solidFill>
              <a:prstDash val="solid"/>
              <a:miter lim="800000"/>
              <a:headEnd len="sm" w="sm" type="none"/>
              <a:tailEnd len="sm" w="sm" type="none"/>
            </a:ln>
          </p:spPr>
        </p:cxnSp>
        <p:cxnSp>
          <p:nvCxnSpPr>
            <p:cNvPr id="515" name="Google Shape;515;p23"/>
            <p:cNvCxnSpPr/>
            <p:nvPr/>
          </p:nvCxnSpPr>
          <p:spPr>
            <a:xfrm>
              <a:off x="3871292" y="3909050"/>
              <a:ext cx="0" cy="160020"/>
            </a:xfrm>
            <a:prstGeom prst="straightConnector1">
              <a:avLst/>
            </a:prstGeom>
            <a:noFill/>
            <a:ln cap="flat" cmpd="sng" w="9525">
              <a:solidFill>
                <a:schemeClr val="accent1"/>
              </a:solidFill>
              <a:prstDash val="solid"/>
              <a:miter lim="800000"/>
              <a:headEnd len="sm" w="sm" type="none"/>
              <a:tailEnd len="sm" w="sm" type="none"/>
            </a:ln>
          </p:spPr>
        </p:cxnSp>
        <p:cxnSp>
          <p:nvCxnSpPr>
            <p:cNvPr id="516" name="Google Shape;516;p23"/>
            <p:cNvCxnSpPr/>
            <p:nvPr/>
          </p:nvCxnSpPr>
          <p:spPr>
            <a:xfrm>
              <a:off x="4329633" y="3909050"/>
              <a:ext cx="0" cy="160020"/>
            </a:xfrm>
            <a:prstGeom prst="straightConnector1">
              <a:avLst/>
            </a:prstGeom>
            <a:noFill/>
            <a:ln cap="flat" cmpd="sng" w="9525">
              <a:solidFill>
                <a:schemeClr val="accent1"/>
              </a:solidFill>
              <a:prstDash val="solid"/>
              <a:miter lim="800000"/>
              <a:headEnd len="sm" w="sm" type="none"/>
              <a:tailEnd len="sm" w="sm" type="none"/>
            </a:ln>
          </p:spPr>
        </p:cxnSp>
        <p:cxnSp>
          <p:nvCxnSpPr>
            <p:cNvPr id="517" name="Google Shape;517;p23"/>
            <p:cNvCxnSpPr/>
            <p:nvPr/>
          </p:nvCxnSpPr>
          <p:spPr>
            <a:xfrm>
              <a:off x="5167436" y="3909050"/>
              <a:ext cx="0" cy="160020"/>
            </a:xfrm>
            <a:prstGeom prst="straightConnector1">
              <a:avLst/>
            </a:prstGeom>
            <a:noFill/>
            <a:ln cap="flat" cmpd="sng" w="9525">
              <a:solidFill>
                <a:schemeClr val="accent1"/>
              </a:solidFill>
              <a:prstDash val="solid"/>
              <a:miter lim="800000"/>
              <a:headEnd len="sm" w="sm" type="none"/>
              <a:tailEnd len="sm" w="sm" type="none"/>
            </a:ln>
          </p:spPr>
        </p:cxnSp>
        <p:cxnSp>
          <p:nvCxnSpPr>
            <p:cNvPr id="518" name="Google Shape;518;p23"/>
            <p:cNvCxnSpPr/>
            <p:nvPr/>
          </p:nvCxnSpPr>
          <p:spPr>
            <a:xfrm>
              <a:off x="6031532" y="3909050"/>
              <a:ext cx="0" cy="160020"/>
            </a:xfrm>
            <a:prstGeom prst="straightConnector1">
              <a:avLst/>
            </a:prstGeom>
            <a:noFill/>
            <a:ln cap="flat" cmpd="sng" w="9525">
              <a:solidFill>
                <a:schemeClr val="accent1"/>
              </a:solidFill>
              <a:prstDash val="solid"/>
              <a:miter lim="800000"/>
              <a:headEnd len="sm" w="sm" type="none"/>
              <a:tailEnd len="sm" w="sm" type="none"/>
            </a:ln>
          </p:spPr>
        </p:cxnSp>
      </p:grpSp>
      <p:sp>
        <p:nvSpPr>
          <p:cNvPr id="519" name="Google Shape;519;p23"/>
          <p:cNvSpPr txBox="1"/>
          <p:nvPr/>
        </p:nvSpPr>
        <p:spPr>
          <a:xfrm>
            <a:off x="4609317" y="3729480"/>
            <a:ext cx="15925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4 Số hạng</a:t>
            </a:r>
            <a:endParaRPr sz="1400">
              <a:solidFill>
                <a:srgbClr val="262626"/>
              </a:solidFill>
              <a:latin typeface="Arial"/>
              <a:ea typeface="Arial"/>
              <a:cs typeface="Arial"/>
              <a:sym typeface="Arial"/>
            </a:endParaRPr>
          </a:p>
        </p:txBody>
      </p:sp>
      <p:grpSp>
        <p:nvGrpSpPr>
          <p:cNvPr id="520" name="Google Shape;520;p23"/>
          <p:cNvGrpSpPr/>
          <p:nvPr/>
        </p:nvGrpSpPr>
        <p:grpSpPr>
          <a:xfrm>
            <a:off x="450000" y="450000"/>
            <a:ext cx="9018000" cy="276999"/>
            <a:chOff x="450000" y="450000"/>
            <a:chExt cx="9018000" cy="276999"/>
          </a:xfrm>
        </p:grpSpPr>
        <p:sp>
          <p:nvSpPr>
            <p:cNvPr id="521" name="Google Shape;521;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Đại số</a:t>
              </a:r>
              <a:endParaRPr b="1" sz="1800">
                <a:solidFill>
                  <a:schemeClr val="lt1"/>
                </a:solidFill>
                <a:latin typeface="Arial"/>
                <a:ea typeface="Arial"/>
                <a:cs typeface="Arial"/>
                <a:sym typeface="Arial"/>
              </a:endParaRPr>
            </a:p>
          </p:txBody>
        </p:sp>
        <p:sp>
          <p:nvSpPr>
            <p:cNvPr id="522" name="Google Shape;522;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aphicFrame>
        <p:nvGraphicFramePr>
          <p:cNvPr id="523" name="Google Shape;523;p23"/>
          <p:cNvGraphicFramePr/>
          <p:nvPr/>
        </p:nvGraphicFramePr>
        <p:xfrm>
          <a:off x="2647157" y="4267926"/>
          <a:ext cx="3000000" cy="3000000"/>
        </p:xfrm>
        <a:graphic>
          <a:graphicData uri="http://schemas.openxmlformats.org/drawingml/2006/table">
            <a:tbl>
              <a:tblPr bandRow="1" firstRow="1">
                <a:noFill/>
                <a:tableStyleId>{16CB43E7-59AA-4933-8ED0-0A7E239888A3}</a:tableStyleId>
              </a:tblPr>
              <a:tblGrid>
                <a:gridCol w="1080125"/>
                <a:gridCol w="1224125"/>
                <a:gridCol w="1152125"/>
                <a:gridCol w="1152125"/>
              </a:tblGrid>
              <a:tr h="348450">
                <a:tc>
                  <a:txBody>
                    <a:bodyPr/>
                    <a:lstStyle/>
                    <a:p>
                      <a:pPr indent="0" lvl="0" marL="0" marR="0" rtl="0" algn="ctr">
                        <a:spcBef>
                          <a:spcPts val="0"/>
                        </a:spcBef>
                        <a:spcAft>
                          <a:spcPts val="0"/>
                        </a:spcAft>
                        <a:buNone/>
                      </a:pPr>
                      <a:r>
                        <a:t/>
                      </a:r>
                      <a:endParaRPr b="1" sz="1400">
                        <a:solidFill>
                          <a:srgbClr val="FF0000"/>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329825">
                <a:tc>
                  <a:txBody>
                    <a:bodyPr/>
                    <a:lstStyle/>
                    <a:p>
                      <a:pPr indent="0" lvl="0" marL="0" marR="0" rtl="0" algn="ctr">
                        <a:spcBef>
                          <a:spcPts val="0"/>
                        </a:spcBef>
                        <a:spcAft>
                          <a:spcPts val="0"/>
                        </a:spcAft>
                        <a:buNone/>
                      </a:pPr>
                      <a:r>
                        <a:rPr b="0" i="0" lang="en-US" sz="1300" u="none" strike="noStrike">
                          <a:solidFill>
                            <a:srgbClr val="000000"/>
                          </a:solidFill>
                          <a:latin typeface="Arial"/>
                          <a:ea typeface="Arial"/>
                          <a:cs typeface="Arial"/>
                          <a:sym typeface="Arial"/>
                        </a:rPr>
                        <a:t>Hệ số</a:t>
                      </a:r>
                      <a:endParaRPr sz="1300">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300" u="none" strike="noStrike">
                          <a:solidFill>
                            <a:srgbClr val="000000"/>
                          </a:solidFill>
                          <a:latin typeface="Arial"/>
                          <a:ea typeface="Arial"/>
                          <a:cs typeface="Arial"/>
                          <a:sym typeface="Arial"/>
                        </a:rPr>
                        <a:t>4</a:t>
                      </a:r>
                      <a:r>
                        <a:rPr b="0" i="0" lang="en-US" sz="1300" u="none" strike="noStrike">
                          <a:solidFill>
                            <a:srgbClr val="000000"/>
                          </a:solidFill>
                          <a:latin typeface="Arial"/>
                          <a:ea typeface="Arial"/>
                          <a:cs typeface="Arial"/>
                          <a:sym typeface="Arial"/>
                        </a:rPr>
                        <a:t>            -3</a:t>
                      </a:r>
                      <a:endParaRPr sz="1300">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4</a:t>
                      </a:r>
                      <a:endParaRPr sz="1300">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6</a:t>
                      </a:r>
                      <a:endParaRPr sz="1300">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29825">
                <a:tc>
                  <a:txBody>
                    <a:bodyPr/>
                    <a:lstStyle/>
                    <a:p>
                      <a:pPr indent="0" lvl="0" marL="0" marR="0" rtl="0" algn="ctr">
                        <a:spcBef>
                          <a:spcPts val="0"/>
                        </a:spcBef>
                        <a:spcAft>
                          <a:spcPts val="0"/>
                        </a:spcAft>
                        <a:buNone/>
                      </a:pPr>
                      <a:r>
                        <a:rPr b="0" i="0" lang="en-US" sz="1300" u="none" strike="noStrike">
                          <a:solidFill>
                            <a:srgbClr val="000000"/>
                          </a:solidFill>
                          <a:latin typeface="Arial"/>
                          <a:ea typeface="Arial"/>
                          <a:cs typeface="Arial"/>
                          <a:sym typeface="Arial"/>
                        </a:rPr>
                        <a:t>Bậc</a:t>
                      </a:r>
                      <a:endParaRPr sz="1300">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300" u="none" strike="noStrike">
                          <a:solidFill>
                            <a:srgbClr val="000000"/>
                          </a:solidFill>
                          <a:latin typeface="Arial"/>
                          <a:ea typeface="Arial"/>
                          <a:cs typeface="Arial"/>
                          <a:sym typeface="Arial"/>
                        </a:rPr>
                        <a:t>1</a:t>
                      </a:r>
                      <a:r>
                        <a:rPr b="0" i="0" lang="en-US" sz="1300" u="none" strike="noStrike">
                          <a:solidFill>
                            <a:srgbClr val="000000"/>
                          </a:solidFill>
                          <a:latin typeface="Arial"/>
                          <a:ea typeface="Arial"/>
                          <a:cs typeface="Arial"/>
                          <a:sym typeface="Arial"/>
                        </a:rPr>
                        <a:t>              1</a:t>
                      </a:r>
                      <a:endParaRPr sz="1300">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3</a:t>
                      </a:r>
                      <a:endParaRPr sz="1300">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524" name="Google Shape;524;p23"/>
          <p:cNvSpPr txBox="1"/>
          <p:nvPr/>
        </p:nvSpPr>
        <p:spPr>
          <a:xfrm>
            <a:off x="3151218" y="2734412"/>
            <a:ext cx="3601960" cy="307777"/>
          </a:xfrm>
          <a:prstGeom prst="rect">
            <a:avLst/>
          </a:prstGeom>
          <a:blipFill rotWithShape="1">
            <a:blip r:embed="rId3">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pSp>
        <p:nvGrpSpPr>
          <p:cNvPr id="530" name="Google Shape;530;p24"/>
          <p:cNvGrpSpPr/>
          <p:nvPr/>
        </p:nvGrpSpPr>
        <p:grpSpPr>
          <a:xfrm>
            <a:off x="559817" y="1428745"/>
            <a:ext cx="8783192" cy="215444"/>
            <a:chOff x="559817" y="2136914"/>
            <a:chExt cx="8783192" cy="215444"/>
          </a:xfrm>
        </p:grpSpPr>
        <p:sp>
          <p:nvSpPr>
            <p:cNvPr id="531" name="Google Shape;531;p2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2" name="Google Shape;532;p2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trình bậc một</a:t>
              </a:r>
              <a:endParaRPr sz="1400">
                <a:solidFill>
                  <a:srgbClr val="262626"/>
                </a:solidFill>
                <a:latin typeface="Arial"/>
                <a:ea typeface="Arial"/>
                <a:cs typeface="Arial"/>
                <a:sym typeface="Arial"/>
              </a:endParaRPr>
            </a:p>
          </p:txBody>
        </p:sp>
      </p:grpSp>
      <p:sp>
        <p:nvSpPr>
          <p:cNvPr id="533" name="Google Shape;533;p24"/>
          <p:cNvSpPr/>
          <p:nvPr/>
        </p:nvSpPr>
        <p:spPr>
          <a:xfrm>
            <a:off x="702940" y="1608821"/>
            <a:ext cx="8632825" cy="82251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trình bậc một được biểu diễn bằng một đường thẳng và phương trình bậc hai được biểu diễn bằng đồ thị parabol.</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Dạng của đồ thị thay đổi tùy thuộc vào việc hệ số ở phía trước mức độ lớn nhất của n-độ là dương hay âm.</a:t>
            </a:r>
            <a:endParaRPr/>
          </a:p>
        </p:txBody>
      </p:sp>
      <p:grpSp>
        <p:nvGrpSpPr>
          <p:cNvPr id="534" name="Google Shape;534;p24"/>
          <p:cNvGrpSpPr/>
          <p:nvPr/>
        </p:nvGrpSpPr>
        <p:grpSpPr>
          <a:xfrm>
            <a:off x="450000" y="450000"/>
            <a:ext cx="9018000" cy="276999"/>
            <a:chOff x="450000" y="450000"/>
            <a:chExt cx="9018000" cy="276999"/>
          </a:xfrm>
        </p:grpSpPr>
        <p:sp>
          <p:nvSpPr>
            <p:cNvPr id="535" name="Google Shape;535;p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Đại số</a:t>
              </a:r>
              <a:endParaRPr b="1" sz="1800">
                <a:solidFill>
                  <a:schemeClr val="lt1"/>
                </a:solidFill>
                <a:latin typeface="Arial"/>
                <a:ea typeface="Arial"/>
                <a:cs typeface="Arial"/>
                <a:sym typeface="Arial"/>
              </a:endParaRPr>
            </a:p>
          </p:txBody>
        </p:sp>
        <p:sp>
          <p:nvSpPr>
            <p:cNvPr id="536" name="Google Shape;536;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537" name="Google Shape;537;p24"/>
          <p:cNvGrpSpPr/>
          <p:nvPr/>
        </p:nvGrpSpPr>
        <p:grpSpPr>
          <a:xfrm>
            <a:off x="703705" y="2708919"/>
            <a:ext cx="8641085" cy="2691755"/>
            <a:chOff x="703705" y="2708919"/>
            <a:chExt cx="8641085" cy="2691755"/>
          </a:xfrm>
        </p:grpSpPr>
        <p:sp>
          <p:nvSpPr>
            <p:cNvPr id="538" name="Google Shape;538;p24"/>
            <p:cNvSpPr/>
            <p:nvPr/>
          </p:nvSpPr>
          <p:spPr>
            <a:xfrm>
              <a:off x="703706" y="2708920"/>
              <a:ext cx="8641084" cy="276892"/>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F7F7F7"/>
                  </a:solidFill>
                  <a:latin typeface="Arial"/>
                  <a:ea typeface="Arial"/>
                  <a:cs typeface="Arial"/>
                  <a:sym typeface="Arial"/>
                </a:rPr>
                <a:t>Đồ thị của phương trình bậc một</a:t>
              </a:r>
              <a:endParaRPr b="1" sz="1400">
                <a:solidFill>
                  <a:srgbClr val="F7F7F7"/>
                </a:solidFill>
                <a:latin typeface="Arial"/>
                <a:ea typeface="Arial"/>
                <a:cs typeface="Arial"/>
                <a:sym typeface="Arial"/>
              </a:endParaRPr>
            </a:p>
          </p:txBody>
        </p:sp>
        <p:sp>
          <p:nvSpPr>
            <p:cNvPr id="539" name="Google Shape;539;p24"/>
            <p:cNvSpPr/>
            <p:nvPr/>
          </p:nvSpPr>
          <p:spPr>
            <a:xfrm>
              <a:off x="703705" y="2708919"/>
              <a:ext cx="8631843" cy="2691755"/>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24"/>
            <p:cNvSpPr/>
            <p:nvPr/>
          </p:nvSpPr>
          <p:spPr>
            <a:xfrm>
              <a:off x="786858" y="3498376"/>
              <a:ext cx="2452851" cy="523220"/>
            </a:xfrm>
            <a:prstGeom prst="rect">
              <a:avLst/>
            </a:prstGeom>
            <a:blipFill rotWithShape="1">
              <a:blip r:embed="rId3">
                <a:alphaModFix/>
              </a:blip>
              <a:stretch>
                <a:fillRect b="-9521" l="0" r="0" t="-23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541" name="Google Shape;541;p24"/>
            <p:cNvGrpSpPr/>
            <p:nvPr/>
          </p:nvGrpSpPr>
          <p:grpSpPr>
            <a:xfrm>
              <a:off x="3042234" y="3109147"/>
              <a:ext cx="2059124" cy="2168192"/>
              <a:chOff x="1279004" y="2916992"/>
              <a:chExt cx="2059124" cy="2168192"/>
            </a:xfrm>
          </p:grpSpPr>
          <p:cxnSp>
            <p:nvCxnSpPr>
              <p:cNvPr id="542" name="Google Shape;542;p24"/>
              <p:cNvCxnSpPr/>
              <p:nvPr/>
            </p:nvCxnSpPr>
            <p:spPr>
              <a:xfrm>
                <a:off x="1279004" y="4581246"/>
                <a:ext cx="2016224" cy="0"/>
              </a:xfrm>
              <a:prstGeom prst="straightConnector1">
                <a:avLst/>
              </a:prstGeom>
              <a:noFill/>
              <a:ln cap="flat" cmpd="sng" w="19050">
                <a:solidFill>
                  <a:schemeClr val="dk1"/>
                </a:solidFill>
                <a:prstDash val="solid"/>
                <a:miter lim="800000"/>
                <a:headEnd len="sm" w="sm" type="none"/>
                <a:tailEnd len="med" w="med" type="triangle"/>
              </a:ln>
            </p:spPr>
          </p:cxnSp>
          <p:cxnSp>
            <p:nvCxnSpPr>
              <p:cNvPr id="543" name="Google Shape;543;p24"/>
              <p:cNvCxnSpPr/>
              <p:nvPr/>
            </p:nvCxnSpPr>
            <p:spPr>
              <a:xfrm rot="10800000">
                <a:off x="2287116" y="2916992"/>
                <a:ext cx="0" cy="2168192"/>
              </a:xfrm>
              <a:prstGeom prst="straightConnector1">
                <a:avLst/>
              </a:prstGeom>
              <a:noFill/>
              <a:ln cap="flat" cmpd="sng" w="19050">
                <a:solidFill>
                  <a:schemeClr val="dk1"/>
                </a:solidFill>
                <a:prstDash val="solid"/>
                <a:miter lim="800000"/>
                <a:headEnd len="sm" w="sm" type="none"/>
                <a:tailEnd len="med" w="med" type="triangle"/>
              </a:ln>
            </p:spPr>
          </p:cxnSp>
          <p:sp>
            <p:nvSpPr>
              <p:cNvPr id="544" name="Google Shape;544;p24"/>
              <p:cNvSpPr txBox="1"/>
              <p:nvPr/>
            </p:nvSpPr>
            <p:spPr>
              <a:xfrm>
                <a:off x="2276636" y="2989660"/>
                <a:ext cx="370516" cy="338554"/>
              </a:xfrm>
              <a:prstGeom prst="rect">
                <a:avLst/>
              </a:prstGeom>
              <a:blipFill rotWithShape="1">
                <a:blip r:embed="rId4">
                  <a:alphaModFix/>
                </a:blip>
                <a:stretch>
                  <a:fillRect b="-53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45" name="Google Shape;545;p24"/>
              <p:cNvSpPr txBox="1"/>
              <p:nvPr/>
            </p:nvSpPr>
            <p:spPr>
              <a:xfrm>
                <a:off x="1402063" y="2989660"/>
                <a:ext cx="845621" cy="33855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46" name="Google Shape;546;p24"/>
              <p:cNvSpPr txBox="1"/>
              <p:nvPr/>
            </p:nvSpPr>
            <p:spPr>
              <a:xfrm>
                <a:off x="2019373" y="4595762"/>
                <a:ext cx="3705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0</a:t>
                </a:r>
                <a:endParaRPr i="1" sz="1600">
                  <a:solidFill>
                    <a:srgbClr val="000000"/>
                  </a:solidFill>
                  <a:latin typeface="Cambria Math"/>
                  <a:ea typeface="Cambria Math"/>
                  <a:cs typeface="Cambria Math"/>
                  <a:sym typeface="Cambria Math"/>
                </a:endParaRPr>
              </a:p>
            </p:txBody>
          </p:sp>
          <p:sp>
            <p:nvSpPr>
              <p:cNvPr id="547" name="Google Shape;547;p24"/>
              <p:cNvSpPr txBox="1"/>
              <p:nvPr/>
            </p:nvSpPr>
            <p:spPr>
              <a:xfrm>
                <a:off x="2967612" y="4521454"/>
                <a:ext cx="370516" cy="33855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48" name="Google Shape;548;p24"/>
              <p:cNvCxnSpPr/>
              <p:nvPr/>
            </p:nvCxnSpPr>
            <p:spPr>
              <a:xfrm flipH="1" rot="10800000">
                <a:off x="1652856" y="2989661"/>
                <a:ext cx="1642372" cy="1809758"/>
              </a:xfrm>
              <a:prstGeom prst="straightConnector1">
                <a:avLst/>
              </a:prstGeom>
              <a:noFill/>
              <a:ln cap="flat" cmpd="sng" w="19050">
                <a:solidFill>
                  <a:schemeClr val="accent1"/>
                </a:solidFill>
                <a:prstDash val="solid"/>
                <a:miter lim="800000"/>
                <a:headEnd len="sm" w="sm" type="none"/>
                <a:tailEnd len="sm" w="sm" type="none"/>
              </a:ln>
            </p:spPr>
          </p:cxnSp>
          <p:sp>
            <p:nvSpPr>
              <p:cNvPr id="549" name="Google Shape;549;p24"/>
              <p:cNvSpPr/>
              <p:nvPr/>
            </p:nvSpPr>
            <p:spPr>
              <a:xfrm>
                <a:off x="2204631" y="4015933"/>
                <a:ext cx="144010" cy="14401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50" name="Google Shape;550;p24"/>
              <p:cNvCxnSpPr/>
              <p:nvPr/>
            </p:nvCxnSpPr>
            <p:spPr>
              <a:xfrm>
                <a:off x="2503140" y="3861048"/>
                <a:ext cx="433763"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551" name="Google Shape;551;p24"/>
              <p:cNvCxnSpPr/>
              <p:nvPr/>
            </p:nvCxnSpPr>
            <p:spPr>
              <a:xfrm rot="10800000">
                <a:off x="2936903" y="3429000"/>
                <a:ext cx="0" cy="432048"/>
              </a:xfrm>
              <a:prstGeom prst="straightConnector1">
                <a:avLst/>
              </a:prstGeom>
              <a:noFill/>
              <a:ln cap="flat" cmpd="sng" w="19050">
                <a:solidFill>
                  <a:schemeClr val="accent1"/>
                </a:solidFill>
                <a:prstDash val="solid"/>
                <a:miter lim="800000"/>
                <a:headEnd len="sm" w="sm" type="none"/>
                <a:tailEnd len="med" w="med" type="triangle"/>
              </a:ln>
            </p:spPr>
          </p:cxnSp>
          <p:sp>
            <p:nvSpPr>
              <p:cNvPr id="552" name="Google Shape;552;p24"/>
              <p:cNvSpPr txBox="1"/>
              <p:nvPr/>
            </p:nvSpPr>
            <p:spPr>
              <a:xfrm>
                <a:off x="2967612" y="3498830"/>
                <a:ext cx="370516" cy="33855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3" name="Google Shape;553;p24"/>
              <p:cNvSpPr txBox="1"/>
              <p:nvPr/>
            </p:nvSpPr>
            <p:spPr>
              <a:xfrm>
                <a:off x="2307013" y="3939193"/>
                <a:ext cx="988214" cy="5386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giao điểm  </a:t>
                </a:r>
                <a:r>
                  <a:rPr i="1" lang="en-US" sz="1600">
                    <a:solidFill>
                      <a:srgbClr val="000000"/>
                    </a:solidFill>
                    <a:latin typeface="Cambria Math"/>
                    <a:ea typeface="Cambria Math"/>
                    <a:cs typeface="Cambria Math"/>
                    <a:sym typeface="Cambria Math"/>
                  </a:rPr>
                  <a:t>1</a:t>
                </a:r>
                <a:endParaRPr i="1" sz="1600">
                  <a:solidFill>
                    <a:srgbClr val="000000"/>
                  </a:solidFill>
                  <a:latin typeface="Cambria Math"/>
                  <a:ea typeface="Cambria Math"/>
                  <a:cs typeface="Cambria Math"/>
                  <a:sym typeface="Cambria Math"/>
                </a:endParaRPr>
              </a:p>
            </p:txBody>
          </p:sp>
          <p:sp>
            <p:nvSpPr>
              <p:cNvPr id="554" name="Google Shape;554;p24"/>
              <p:cNvSpPr txBox="1"/>
              <p:nvPr/>
            </p:nvSpPr>
            <p:spPr>
              <a:xfrm>
                <a:off x="1933575" y="3938743"/>
                <a:ext cx="314109" cy="338554"/>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555" name="Google Shape;555;p24"/>
            <p:cNvSpPr txBox="1"/>
            <p:nvPr/>
          </p:nvSpPr>
          <p:spPr>
            <a:xfrm>
              <a:off x="881971" y="4608489"/>
              <a:ext cx="1719463" cy="584775"/>
            </a:xfrm>
            <a:prstGeom prst="rect">
              <a:avLst/>
            </a:prstGeom>
            <a:blipFill rotWithShape="1">
              <a:blip r:embed="rId9">
                <a:alphaModFix/>
              </a:blip>
              <a:stretch>
                <a:fillRect b="-12765" l="0" r="0" t="-212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556" name="Google Shape;556;p24"/>
            <p:cNvGrpSpPr/>
            <p:nvPr/>
          </p:nvGrpSpPr>
          <p:grpSpPr>
            <a:xfrm>
              <a:off x="5802371" y="3084500"/>
              <a:ext cx="2172274" cy="2168192"/>
              <a:chOff x="1219574" y="2916992"/>
              <a:chExt cx="2172274" cy="2168192"/>
            </a:xfrm>
          </p:grpSpPr>
          <p:cxnSp>
            <p:nvCxnSpPr>
              <p:cNvPr id="557" name="Google Shape;557;p24"/>
              <p:cNvCxnSpPr/>
              <p:nvPr/>
            </p:nvCxnSpPr>
            <p:spPr>
              <a:xfrm>
                <a:off x="1279004" y="4581246"/>
                <a:ext cx="2016224" cy="0"/>
              </a:xfrm>
              <a:prstGeom prst="straightConnector1">
                <a:avLst/>
              </a:prstGeom>
              <a:noFill/>
              <a:ln cap="flat" cmpd="sng" w="19050">
                <a:solidFill>
                  <a:schemeClr val="dk1"/>
                </a:solidFill>
                <a:prstDash val="solid"/>
                <a:miter lim="800000"/>
                <a:headEnd len="sm" w="sm" type="none"/>
                <a:tailEnd len="med" w="med" type="triangle"/>
              </a:ln>
            </p:spPr>
          </p:cxnSp>
          <p:cxnSp>
            <p:nvCxnSpPr>
              <p:cNvPr id="558" name="Google Shape;558;p24"/>
              <p:cNvCxnSpPr/>
              <p:nvPr/>
            </p:nvCxnSpPr>
            <p:spPr>
              <a:xfrm rot="10800000">
                <a:off x="2287116" y="2916992"/>
                <a:ext cx="0" cy="2168192"/>
              </a:xfrm>
              <a:prstGeom prst="straightConnector1">
                <a:avLst/>
              </a:prstGeom>
              <a:noFill/>
              <a:ln cap="flat" cmpd="sng" w="19050">
                <a:solidFill>
                  <a:schemeClr val="dk1"/>
                </a:solidFill>
                <a:prstDash val="solid"/>
                <a:miter lim="800000"/>
                <a:headEnd len="sm" w="sm" type="none"/>
                <a:tailEnd len="med" w="med" type="triangle"/>
              </a:ln>
            </p:spPr>
          </p:cxnSp>
          <p:sp>
            <p:nvSpPr>
              <p:cNvPr id="559" name="Google Shape;559;p24"/>
              <p:cNvSpPr txBox="1"/>
              <p:nvPr/>
            </p:nvSpPr>
            <p:spPr>
              <a:xfrm>
                <a:off x="2276636" y="2989660"/>
                <a:ext cx="370516" cy="338554"/>
              </a:xfrm>
              <a:prstGeom prst="rect">
                <a:avLst/>
              </a:prstGeom>
              <a:blipFill rotWithShape="1">
                <a:blip r:embed="rId10">
                  <a:alphaModFix/>
                </a:blip>
                <a:stretch>
                  <a:fillRect b="-53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0" name="Google Shape;560;p24"/>
              <p:cNvSpPr txBox="1"/>
              <p:nvPr/>
            </p:nvSpPr>
            <p:spPr>
              <a:xfrm>
                <a:off x="1219574" y="3277820"/>
                <a:ext cx="840122" cy="338554"/>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1" name="Google Shape;561;p24"/>
              <p:cNvSpPr txBox="1"/>
              <p:nvPr/>
            </p:nvSpPr>
            <p:spPr>
              <a:xfrm>
                <a:off x="2019373" y="4595762"/>
                <a:ext cx="3705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0</a:t>
                </a:r>
                <a:endParaRPr i="1" sz="1600">
                  <a:solidFill>
                    <a:srgbClr val="000000"/>
                  </a:solidFill>
                  <a:latin typeface="Cambria Math"/>
                  <a:ea typeface="Cambria Math"/>
                  <a:cs typeface="Cambria Math"/>
                  <a:sym typeface="Cambria Math"/>
                </a:endParaRPr>
              </a:p>
            </p:txBody>
          </p:sp>
          <p:sp>
            <p:nvSpPr>
              <p:cNvPr id="562" name="Google Shape;562;p24"/>
              <p:cNvSpPr txBox="1"/>
              <p:nvPr/>
            </p:nvSpPr>
            <p:spPr>
              <a:xfrm>
                <a:off x="2913428" y="4523357"/>
                <a:ext cx="370516" cy="338554"/>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3" name="Google Shape;563;p24"/>
              <p:cNvCxnSpPr/>
              <p:nvPr/>
            </p:nvCxnSpPr>
            <p:spPr>
              <a:xfrm rot="10800000">
                <a:off x="1467466" y="3028195"/>
                <a:ext cx="1924382" cy="1686001"/>
              </a:xfrm>
              <a:prstGeom prst="straightConnector1">
                <a:avLst/>
              </a:prstGeom>
              <a:noFill/>
              <a:ln cap="flat" cmpd="sng" w="19050">
                <a:solidFill>
                  <a:schemeClr val="accent1"/>
                </a:solidFill>
                <a:prstDash val="solid"/>
                <a:miter lim="800000"/>
                <a:headEnd len="sm" w="sm" type="none"/>
                <a:tailEnd len="sm" w="sm" type="none"/>
              </a:ln>
            </p:spPr>
          </p:cxnSp>
          <p:sp>
            <p:nvSpPr>
              <p:cNvPr id="564" name="Google Shape;564;p24"/>
              <p:cNvSpPr/>
              <p:nvPr/>
            </p:nvSpPr>
            <p:spPr>
              <a:xfrm>
                <a:off x="2204631" y="4015933"/>
                <a:ext cx="144010" cy="14401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65" name="Google Shape;565;p24"/>
              <p:cNvCxnSpPr/>
              <p:nvPr/>
            </p:nvCxnSpPr>
            <p:spPr>
              <a:xfrm>
                <a:off x="2287116" y="3724424"/>
                <a:ext cx="468688"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566" name="Google Shape;566;p24"/>
              <p:cNvCxnSpPr/>
              <p:nvPr/>
            </p:nvCxnSpPr>
            <p:spPr>
              <a:xfrm>
                <a:off x="2755804" y="3724424"/>
                <a:ext cx="0" cy="432048"/>
              </a:xfrm>
              <a:prstGeom prst="straightConnector1">
                <a:avLst/>
              </a:prstGeom>
              <a:noFill/>
              <a:ln cap="flat" cmpd="sng" w="19050">
                <a:solidFill>
                  <a:schemeClr val="accent1"/>
                </a:solidFill>
                <a:prstDash val="solid"/>
                <a:miter lim="800000"/>
                <a:headEnd len="sm" w="sm" type="none"/>
                <a:tailEnd len="med" w="med" type="triangle"/>
              </a:ln>
            </p:spPr>
          </p:cxnSp>
          <p:sp>
            <p:nvSpPr>
              <p:cNvPr id="567" name="Google Shape;567;p24"/>
              <p:cNvSpPr txBox="1"/>
              <p:nvPr/>
            </p:nvSpPr>
            <p:spPr>
              <a:xfrm>
                <a:off x="2779886" y="3797282"/>
                <a:ext cx="370516" cy="338554"/>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8" name="Google Shape;568;p24"/>
              <p:cNvSpPr txBox="1"/>
              <p:nvPr/>
            </p:nvSpPr>
            <p:spPr>
              <a:xfrm>
                <a:off x="2231243" y="4152990"/>
                <a:ext cx="931971"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giao điểm</a:t>
                </a:r>
                <a:endParaRPr b="1" sz="1300">
                  <a:solidFill>
                    <a:srgbClr val="262626"/>
                  </a:solidFill>
                  <a:latin typeface="Arial"/>
                  <a:ea typeface="Arial"/>
                  <a:cs typeface="Arial"/>
                  <a:sym typeface="Arial"/>
                </a:endParaRPr>
              </a:p>
            </p:txBody>
          </p:sp>
          <p:sp>
            <p:nvSpPr>
              <p:cNvPr id="569" name="Google Shape;569;p24"/>
              <p:cNvSpPr txBox="1"/>
              <p:nvPr/>
            </p:nvSpPr>
            <p:spPr>
              <a:xfrm>
                <a:off x="1933575" y="3938743"/>
                <a:ext cx="3141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b</a:t>
                </a:r>
                <a:endParaRPr i="1" sz="1600">
                  <a:solidFill>
                    <a:srgbClr val="000000"/>
                  </a:solidFill>
                  <a:latin typeface="Cambria Math"/>
                  <a:ea typeface="Cambria Math"/>
                  <a:cs typeface="Cambria Math"/>
                  <a:sym typeface="Cambria Math"/>
                </a:endParaRPr>
              </a:p>
            </p:txBody>
          </p:sp>
          <p:sp>
            <p:nvSpPr>
              <p:cNvPr id="570" name="Google Shape;570;p24"/>
              <p:cNvSpPr txBox="1"/>
              <p:nvPr/>
            </p:nvSpPr>
            <p:spPr>
              <a:xfrm>
                <a:off x="2353976" y="3446904"/>
                <a:ext cx="3705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1</a:t>
                </a:r>
                <a:endParaRPr i="1" sz="1600">
                  <a:solidFill>
                    <a:srgbClr val="000000"/>
                  </a:solidFill>
                  <a:latin typeface="Cambria Math"/>
                  <a:ea typeface="Cambria Math"/>
                  <a:cs typeface="Cambria Math"/>
                  <a:sym typeface="Cambria Math"/>
                </a:endParaRPr>
              </a:p>
            </p:txBody>
          </p:sp>
        </p:grpSp>
      </p:grpSp>
      <p:sp>
        <p:nvSpPr>
          <p:cNvPr id="571" name="Google Shape;571;p24"/>
          <p:cNvSpPr txBox="1"/>
          <p:nvPr/>
        </p:nvSpPr>
        <p:spPr>
          <a:xfrm>
            <a:off x="594031" y="5498126"/>
            <a:ext cx="8741515" cy="769441"/>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và b được coi là hằng số. </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Bậc của số hạng ax là 1 còn bậc của số hạng b là 0 vì nó không chứa biến x, như vậy phương trình trên có dạng phương trình bậc một.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grpSp>
        <p:nvGrpSpPr>
          <p:cNvPr id="577" name="Google Shape;577;p25"/>
          <p:cNvGrpSpPr/>
          <p:nvPr/>
        </p:nvGrpSpPr>
        <p:grpSpPr>
          <a:xfrm>
            <a:off x="559817" y="1428745"/>
            <a:ext cx="8783192" cy="215444"/>
            <a:chOff x="559817" y="2136914"/>
            <a:chExt cx="8783192" cy="215444"/>
          </a:xfrm>
        </p:grpSpPr>
        <p:sp>
          <p:nvSpPr>
            <p:cNvPr id="578" name="Google Shape;578;p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79" name="Google Shape;579;p2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trình bậc hai</a:t>
              </a:r>
              <a:endParaRPr sz="1400">
                <a:solidFill>
                  <a:srgbClr val="262626"/>
                </a:solidFill>
                <a:latin typeface="Arial"/>
                <a:ea typeface="Arial"/>
                <a:cs typeface="Arial"/>
                <a:sym typeface="Arial"/>
              </a:endParaRPr>
            </a:p>
          </p:txBody>
        </p:sp>
      </p:grpSp>
      <p:sp>
        <p:nvSpPr>
          <p:cNvPr id="580" name="Google Shape;580;p25"/>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hệ số a là dương, đỉnh parabol sẽ hướng xuống dưới, và nếu a là âm, đỉnh parabol sẽ hướng lên trên.</a:t>
            </a:r>
            <a:endParaRPr/>
          </a:p>
        </p:txBody>
      </p:sp>
      <p:grpSp>
        <p:nvGrpSpPr>
          <p:cNvPr id="581" name="Google Shape;581;p25"/>
          <p:cNvGrpSpPr/>
          <p:nvPr/>
        </p:nvGrpSpPr>
        <p:grpSpPr>
          <a:xfrm>
            <a:off x="450000" y="450000"/>
            <a:ext cx="9018000" cy="276999"/>
            <a:chOff x="450000" y="450000"/>
            <a:chExt cx="9018000" cy="276999"/>
          </a:xfrm>
        </p:grpSpPr>
        <p:sp>
          <p:nvSpPr>
            <p:cNvPr id="582" name="Google Shape;582;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Đại số</a:t>
              </a:r>
              <a:endParaRPr b="1" sz="1800">
                <a:solidFill>
                  <a:schemeClr val="lt1"/>
                </a:solidFill>
                <a:latin typeface="Arial"/>
                <a:ea typeface="Arial"/>
                <a:cs typeface="Arial"/>
                <a:sym typeface="Arial"/>
              </a:endParaRPr>
            </a:p>
          </p:txBody>
        </p:sp>
        <p:sp>
          <p:nvSpPr>
            <p:cNvPr id="583" name="Google Shape;583;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584" name="Google Shape;584;p25"/>
          <p:cNvGrpSpPr/>
          <p:nvPr/>
        </p:nvGrpSpPr>
        <p:grpSpPr>
          <a:xfrm>
            <a:off x="712182" y="2301806"/>
            <a:ext cx="8641085" cy="3113782"/>
            <a:chOff x="712182" y="2282756"/>
            <a:chExt cx="8641085" cy="3113782"/>
          </a:xfrm>
        </p:grpSpPr>
        <p:sp>
          <p:nvSpPr>
            <p:cNvPr id="585" name="Google Shape;585;p25"/>
            <p:cNvSpPr/>
            <p:nvPr/>
          </p:nvSpPr>
          <p:spPr>
            <a:xfrm>
              <a:off x="712183" y="2282756"/>
              <a:ext cx="8641084" cy="276892"/>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F7F7F7"/>
                  </a:solidFill>
                  <a:latin typeface="Arial"/>
                  <a:ea typeface="Arial"/>
                  <a:cs typeface="Arial"/>
                  <a:sym typeface="Arial"/>
                </a:rPr>
                <a:t>Đồ thị của phương trình bậc hai</a:t>
              </a:r>
              <a:endParaRPr b="1" sz="1400">
                <a:solidFill>
                  <a:srgbClr val="F7F7F7"/>
                </a:solidFill>
                <a:latin typeface="Arial"/>
                <a:ea typeface="Arial"/>
                <a:cs typeface="Arial"/>
                <a:sym typeface="Arial"/>
              </a:endParaRPr>
            </a:p>
          </p:txBody>
        </p:sp>
        <p:sp>
          <p:nvSpPr>
            <p:cNvPr id="586" name="Google Shape;586;p25"/>
            <p:cNvSpPr/>
            <p:nvPr/>
          </p:nvSpPr>
          <p:spPr>
            <a:xfrm>
              <a:off x="712182" y="2282756"/>
              <a:ext cx="8631843" cy="3113782"/>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 name="Google Shape;587;p25"/>
            <p:cNvSpPr/>
            <p:nvPr/>
          </p:nvSpPr>
          <p:spPr>
            <a:xfrm>
              <a:off x="896562" y="2795352"/>
              <a:ext cx="1384077" cy="954107"/>
            </a:xfrm>
            <a:prstGeom prst="rect">
              <a:avLst/>
            </a:prstGeom>
            <a:blipFill rotWithShape="1">
              <a:blip r:embed="rId3">
                <a:alphaModFix/>
              </a:blip>
              <a:stretch>
                <a:fillRect b="-3946" l="-908" r="0" t="-13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8" name="Google Shape;588;p25"/>
            <p:cNvSpPr txBox="1"/>
            <p:nvPr/>
          </p:nvSpPr>
          <p:spPr>
            <a:xfrm>
              <a:off x="2624512" y="5032929"/>
              <a:ext cx="200372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Hướng xuống</a:t>
              </a:r>
              <a:endParaRPr sz="1300">
                <a:solidFill>
                  <a:srgbClr val="262626"/>
                </a:solidFill>
                <a:latin typeface="Arial"/>
                <a:ea typeface="Arial"/>
                <a:cs typeface="Arial"/>
                <a:sym typeface="Arial"/>
              </a:endParaRPr>
            </a:p>
          </p:txBody>
        </p:sp>
        <p:sp>
          <p:nvSpPr>
            <p:cNvPr id="589" name="Google Shape;589;p25"/>
            <p:cNvSpPr txBox="1"/>
            <p:nvPr/>
          </p:nvSpPr>
          <p:spPr>
            <a:xfrm>
              <a:off x="5891381" y="5013586"/>
              <a:ext cx="200372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Hướng lên</a:t>
              </a:r>
              <a:endParaRPr sz="1300">
                <a:solidFill>
                  <a:srgbClr val="262626"/>
                </a:solidFill>
                <a:latin typeface="Arial"/>
                <a:ea typeface="Arial"/>
                <a:cs typeface="Arial"/>
                <a:sym typeface="Arial"/>
              </a:endParaRPr>
            </a:p>
          </p:txBody>
        </p:sp>
        <p:grpSp>
          <p:nvGrpSpPr>
            <p:cNvPr id="590" name="Google Shape;590;p25"/>
            <p:cNvGrpSpPr/>
            <p:nvPr/>
          </p:nvGrpSpPr>
          <p:grpSpPr>
            <a:xfrm>
              <a:off x="2592231" y="2766659"/>
              <a:ext cx="2059124" cy="2216979"/>
              <a:chOff x="2592231" y="2595209"/>
              <a:chExt cx="2059124" cy="2216979"/>
            </a:xfrm>
          </p:grpSpPr>
          <p:sp>
            <p:nvSpPr>
              <p:cNvPr id="591" name="Google Shape;591;p25"/>
              <p:cNvSpPr txBox="1"/>
              <p:nvPr/>
            </p:nvSpPr>
            <p:spPr>
              <a:xfrm>
                <a:off x="3736651" y="4428593"/>
                <a:ext cx="3705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c</a:t>
                </a:r>
                <a:endParaRPr i="1" sz="1600">
                  <a:solidFill>
                    <a:srgbClr val="000000"/>
                  </a:solidFill>
                  <a:latin typeface="Cambria Math"/>
                  <a:ea typeface="Cambria Math"/>
                  <a:cs typeface="Cambria Math"/>
                  <a:sym typeface="Cambria Math"/>
                </a:endParaRPr>
              </a:p>
            </p:txBody>
          </p:sp>
          <p:cxnSp>
            <p:nvCxnSpPr>
              <p:cNvPr id="592" name="Google Shape;592;p25"/>
              <p:cNvCxnSpPr/>
              <p:nvPr/>
            </p:nvCxnSpPr>
            <p:spPr>
              <a:xfrm>
                <a:off x="2592231" y="4049252"/>
                <a:ext cx="2016224" cy="0"/>
              </a:xfrm>
              <a:prstGeom prst="straightConnector1">
                <a:avLst/>
              </a:prstGeom>
              <a:noFill/>
              <a:ln cap="flat" cmpd="sng" w="19050">
                <a:solidFill>
                  <a:schemeClr val="dk1"/>
                </a:solidFill>
                <a:prstDash val="solid"/>
                <a:miter lim="800000"/>
                <a:headEnd len="sm" w="sm" type="none"/>
                <a:tailEnd len="med" w="med" type="triangle"/>
              </a:ln>
            </p:spPr>
          </p:cxnSp>
          <p:cxnSp>
            <p:nvCxnSpPr>
              <p:cNvPr id="593" name="Google Shape;593;p25"/>
              <p:cNvCxnSpPr/>
              <p:nvPr/>
            </p:nvCxnSpPr>
            <p:spPr>
              <a:xfrm rot="10800000">
                <a:off x="3600343" y="2643996"/>
                <a:ext cx="0" cy="2168192"/>
              </a:xfrm>
              <a:prstGeom prst="straightConnector1">
                <a:avLst/>
              </a:prstGeom>
              <a:noFill/>
              <a:ln cap="flat" cmpd="sng" w="19050">
                <a:solidFill>
                  <a:schemeClr val="dk1"/>
                </a:solidFill>
                <a:prstDash val="solid"/>
                <a:miter lim="800000"/>
                <a:headEnd len="sm" w="sm" type="none"/>
                <a:tailEnd len="med" w="med" type="triangle"/>
              </a:ln>
            </p:spPr>
          </p:cxnSp>
          <p:sp>
            <p:nvSpPr>
              <p:cNvPr id="594" name="Google Shape;594;p25"/>
              <p:cNvSpPr txBox="1"/>
              <p:nvPr/>
            </p:nvSpPr>
            <p:spPr>
              <a:xfrm>
                <a:off x="3589863" y="2716664"/>
                <a:ext cx="370516" cy="338554"/>
              </a:xfrm>
              <a:prstGeom prst="rect">
                <a:avLst/>
              </a:prstGeom>
              <a:blipFill rotWithShape="1">
                <a:blip r:embed="rId4">
                  <a:alphaModFix/>
                </a:blip>
                <a:stretch>
                  <a:fillRect b="-545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5" name="Google Shape;595;p25"/>
              <p:cNvSpPr txBox="1"/>
              <p:nvPr/>
            </p:nvSpPr>
            <p:spPr>
              <a:xfrm>
                <a:off x="2804951" y="2595209"/>
                <a:ext cx="765874" cy="33855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6" name="Google Shape;596;p25"/>
              <p:cNvSpPr txBox="1"/>
              <p:nvPr/>
            </p:nvSpPr>
            <p:spPr>
              <a:xfrm>
                <a:off x="3332600" y="4322766"/>
                <a:ext cx="3705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0</a:t>
                </a:r>
                <a:endParaRPr i="1" sz="1600">
                  <a:solidFill>
                    <a:srgbClr val="000000"/>
                  </a:solidFill>
                  <a:latin typeface="Cambria Math"/>
                  <a:ea typeface="Cambria Math"/>
                  <a:cs typeface="Cambria Math"/>
                  <a:sym typeface="Cambria Math"/>
                </a:endParaRPr>
              </a:p>
            </p:txBody>
          </p:sp>
          <p:sp>
            <p:nvSpPr>
              <p:cNvPr id="597" name="Google Shape;597;p25"/>
              <p:cNvSpPr txBox="1"/>
              <p:nvPr/>
            </p:nvSpPr>
            <p:spPr>
              <a:xfrm>
                <a:off x="4280839" y="3710543"/>
                <a:ext cx="370516" cy="33855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8" name="Google Shape;598;p25"/>
              <p:cNvSpPr/>
              <p:nvPr/>
            </p:nvSpPr>
            <p:spPr>
              <a:xfrm>
                <a:off x="3009900" y="3193981"/>
                <a:ext cx="1190625" cy="1536008"/>
              </a:xfrm>
              <a:custGeom>
                <a:rect b="b" l="l" r="r" t="t"/>
                <a:pathLst>
                  <a:path extrusionOk="0" h="1536008" w="1190625">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9" name="Google Shape;599;p25"/>
            <p:cNvGrpSpPr/>
            <p:nvPr/>
          </p:nvGrpSpPr>
          <p:grpSpPr>
            <a:xfrm>
              <a:off x="5860404" y="2688529"/>
              <a:ext cx="2059124" cy="2295109"/>
              <a:chOff x="6264090" y="2547387"/>
              <a:chExt cx="2059124" cy="2295109"/>
            </a:xfrm>
          </p:grpSpPr>
          <p:cxnSp>
            <p:nvCxnSpPr>
              <p:cNvPr id="600" name="Google Shape;600;p25"/>
              <p:cNvCxnSpPr/>
              <p:nvPr/>
            </p:nvCxnSpPr>
            <p:spPr>
              <a:xfrm>
                <a:off x="6264090" y="4067991"/>
                <a:ext cx="2016224" cy="0"/>
              </a:xfrm>
              <a:prstGeom prst="straightConnector1">
                <a:avLst/>
              </a:prstGeom>
              <a:noFill/>
              <a:ln cap="flat" cmpd="sng" w="19050">
                <a:solidFill>
                  <a:schemeClr val="dk1"/>
                </a:solidFill>
                <a:prstDash val="solid"/>
                <a:miter lim="800000"/>
                <a:headEnd len="sm" w="sm" type="none"/>
                <a:tailEnd len="med" w="med" type="triangle"/>
              </a:ln>
            </p:spPr>
          </p:cxnSp>
          <p:cxnSp>
            <p:nvCxnSpPr>
              <p:cNvPr id="601" name="Google Shape;601;p25"/>
              <p:cNvCxnSpPr/>
              <p:nvPr/>
            </p:nvCxnSpPr>
            <p:spPr>
              <a:xfrm rot="10800000">
                <a:off x="7272202" y="2643996"/>
                <a:ext cx="0" cy="2168192"/>
              </a:xfrm>
              <a:prstGeom prst="straightConnector1">
                <a:avLst/>
              </a:prstGeom>
              <a:noFill/>
              <a:ln cap="flat" cmpd="sng" w="19050">
                <a:solidFill>
                  <a:schemeClr val="dk1"/>
                </a:solidFill>
                <a:prstDash val="solid"/>
                <a:miter lim="800000"/>
                <a:headEnd len="sm" w="sm" type="none"/>
                <a:tailEnd len="med" w="med" type="triangle"/>
              </a:ln>
            </p:spPr>
          </p:cxnSp>
          <p:sp>
            <p:nvSpPr>
              <p:cNvPr id="602" name="Google Shape;602;p25"/>
              <p:cNvSpPr txBox="1"/>
              <p:nvPr/>
            </p:nvSpPr>
            <p:spPr>
              <a:xfrm>
                <a:off x="7261722" y="2716664"/>
                <a:ext cx="370516" cy="338554"/>
              </a:xfrm>
              <a:prstGeom prst="rect">
                <a:avLst/>
              </a:prstGeom>
              <a:blipFill rotWithShape="1">
                <a:blip r:embed="rId7">
                  <a:alphaModFix/>
                </a:blip>
                <a:stretch>
                  <a:fillRect b="-545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03" name="Google Shape;603;p25"/>
              <p:cNvSpPr txBox="1"/>
              <p:nvPr/>
            </p:nvSpPr>
            <p:spPr>
              <a:xfrm>
                <a:off x="6599786" y="2547387"/>
                <a:ext cx="688610" cy="338554"/>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04" name="Google Shape;604;p25"/>
              <p:cNvSpPr txBox="1"/>
              <p:nvPr/>
            </p:nvSpPr>
            <p:spPr>
              <a:xfrm>
                <a:off x="7004459" y="4322766"/>
                <a:ext cx="3705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0</a:t>
                </a:r>
                <a:endParaRPr i="1" sz="1600">
                  <a:solidFill>
                    <a:srgbClr val="000000"/>
                  </a:solidFill>
                  <a:latin typeface="Cambria Math"/>
                  <a:ea typeface="Cambria Math"/>
                  <a:cs typeface="Cambria Math"/>
                  <a:sym typeface="Cambria Math"/>
                </a:endParaRPr>
              </a:p>
            </p:txBody>
          </p:sp>
          <p:sp>
            <p:nvSpPr>
              <p:cNvPr id="605" name="Google Shape;605;p25"/>
              <p:cNvSpPr txBox="1"/>
              <p:nvPr/>
            </p:nvSpPr>
            <p:spPr>
              <a:xfrm>
                <a:off x="7952698" y="3717235"/>
                <a:ext cx="370516"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06" name="Google Shape;606;p25"/>
              <p:cNvSpPr txBox="1"/>
              <p:nvPr/>
            </p:nvSpPr>
            <p:spPr>
              <a:xfrm>
                <a:off x="7279681" y="3066358"/>
                <a:ext cx="370516" cy="338554"/>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07" name="Google Shape;607;p25"/>
              <p:cNvSpPr/>
              <p:nvPr/>
            </p:nvSpPr>
            <p:spPr>
              <a:xfrm flipH="1" rot="10800000">
                <a:off x="6701619" y="3306488"/>
                <a:ext cx="1190625" cy="1536008"/>
              </a:xfrm>
              <a:custGeom>
                <a:rect b="b" l="l" r="r" t="t"/>
                <a:pathLst>
                  <a:path extrusionOk="0" h="1536008" w="1190625">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608" name="Google Shape;608;p25"/>
          <p:cNvSpPr txBox="1"/>
          <p:nvPr/>
        </p:nvSpPr>
        <p:spPr>
          <a:xfrm>
            <a:off x="609600" y="5561942"/>
            <a:ext cx="8726163" cy="492443"/>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 và b được coi là hằng số. Bậc của ax là 2, bậc của b là 1 và bậc c là 0 vì không chứa x, do đó phương trình này có dạng phương trình bậc hai.</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26"/>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Toán học cơ bản trong Khoa học dữ liệu</a:t>
            </a:r>
            <a:endParaRPr b="1" sz="3200">
              <a:solidFill>
                <a:srgbClr val="000000"/>
              </a:solidFill>
              <a:latin typeface="Arial"/>
              <a:ea typeface="Arial"/>
              <a:cs typeface="Arial"/>
              <a:sym typeface="Arial"/>
            </a:endParaRPr>
          </a:p>
        </p:txBody>
      </p:sp>
      <p:sp>
        <p:nvSpPr>
          <p:cNvPr id="615" name="Google Shape;615;p2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grpSp>
        <p:nvGrpSpPr>
          <p:cNvPr id="616" name="Google Shape;616;p26"/>
          <p:cNvGrpSpPr/>
          <p:nvPr/>
        </p:nvGrpSpPr>
        <p:grpSpPr>
          <a:xfrm>
            <a:off x="1054112" y="3870028"/>
            <a:ext cx="7817305" cy="2174185"/>
            <a:chOff x="1054112" y="3870028"/>
            <a:chExt cx="7817305" cy="2174185"/>
          </a:xfrm>
        </p:grpSpPr>
        <p:sp>
          <p:nvSpPr>
            <p:cNvPr id="617" name="Google Shape;617;p26"/>
            <p:cNvSpPr/>
            <p:nvPr/>
          </p:nvSpPr>
          <p:spPr>
            <a:xfrm>
              <a:off x="1054112" y="3870028"/>
              <a:ext cx="3969308" cy="217418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2.1. Đại số</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2.2. Dãy số</a:t>
              </a:r>
              <a:endParaRPr sz="1799">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2.3. Giá trị tuyệt đối và Khoảng cách Euclid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2.4. Tập hợp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2.5. Khái niệm Hàm số</a:t>
              </a:r>
              <a:endParaRPr sz="1799">
                <a:solidFill>
                  <a:srgbClr val="A5A5A5"/>
                </a:solidFill>
                <a:latin typeface="Arial"/>
                <a:ea typeface="Arial"/>
                <a:cs typeface="Arial"/>
                <a:sym typeface="Arial"/>
              </a:endParaRPr>
            </a:p>
          </p:txBody>
        </p:sp>
        <p:sp>
          <p:nvSpPr>
            <p:cNvPr id="618" name="Google Shape;618;p26"/>
            <p:cNvSpPr/>
            <p:nvPr/>
          </p:nvSpPr>
          <p:spPr>
            <a:xfrm>
              <a:off x="4902109" y="3879836"/>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2.6. Hàm mũ và Hàm Logarit</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2.7. Logarit tự nhiên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2.8. Hàm Sigmoid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2.9. Hàm lượng giác</a:t>
              </a:r>
              <a:endParaRPr sz="1799">
                <a:solidFill>
                  <a:srgbClr val="A5A5A5"/>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grpSp>
        <p:nvGrpSpPr>
          <p:cNvPr id="624" name="Google Shape;624;p27"/>
          <p:cNvGrpSpPr/>
          <p:nvPr/>
        </p:nvGrpSpPr>
        <p:grpSpPr>
          <a:xfrm>
            <a:off x="450000" y="450000"/>
            <a:ext cx="9018000" cy="276999"/>
            <a:chOff x="450000" y="450000"/>
            <a:chExt cx="9018000" cy="276999"/>
          </a:xfrm>
        </p:grpSpPr>
        <p:sp>
          <p:nvSpPr>
            <p:cNvPr id="625" name="Google Shape;625;p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Dãy số</a:t>
              </a:r>
              <a:endParaRPr b="1" sz="1800">
                <a:solidFill>
                  <a:schemeClr val="lt1"/>
                </a:solidFill>
                <a:latin typeface="Arial"/>
                <a:ea typeface="Arial"/>
                <a:cs typeface="Arial"/>
                <a:sym typeface="Arial"/>
              </a:endParaRPr>
            </a:p>
          </p:txBody>
        </p:sp>
        <p:sp>
          <p:nvSpPr>
            <p:cNvPr id="626" name="Google Shape;626;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627" name="Google Shape;627;p2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Dãy số</a:t>
            </a:r>
            <a:endParaRPr b="1" sz="2400">
              <a:solidFill>
                <a:srgbClr val="0C0C0C"/>
              </a:solidFill>
              <a:latin typeface="Arial"/>
              <a:ea typeface="Arial"/>
              <a:cs typeface="Arial"/>
              <a:sym typeface="Arial"/>
            </a:endParaRPr>
          </a:p>
        </p:txBody>
      </p:sp>
      <p:grpSp>
        <p:nvGrpSpPr>
          <p:cNvPr id="628" name="Google Shape;628;p27"/>
          <p:cNvGrpSpPr/>
          <p:nvPr/>
        </p:nvGrpSpPr>
        <p:grpSpPr>
          <a:xfrm>
            <a:off x="559817" y="1902381"/>
            <a:ext cx="8783192" cy="215444"/>
            <a:chOff x="559817" y="2136914"/>
            <a:chExt cx="8783192" cy="215444"/>
          </a:xfrm>
        </p:grpSpPr>
        <p:sp>
          <p:nvSpPr>
            <p:cNvPr id="629" name="Google Shape;629;p2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0" name="Google Shape;630;p2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Dãy số là gì?</a:t>
              </a:r>
              <a:endParaRPr sz="1400">
                <a:solidFill>
                  <a:srgbClr val="262626"/>
                </a:solidFill>
                <a:latin typeface="Arial"/>
                <a:ea typeface="Arial"/>
                <a:cs typeface="Arial"/>
                <a:sym typeface="Arial"/>
              </a:endParaRPr>
            </a:p>
          </p:txBody>
        </p:sp>
      </p:grpSp>
      <p:sp>
        <p:nvSpPr>
          <p:cNvPr id="631" name="Google Shape;631;p27"/>
          <p:cNvSpPr/>
          <p:nvPr/>
        </p:nvSpPr>
        <p:spPr>
          <a:xfrm>
            <a:off x="702940" y="2204864"/>
            <a:ext cx="8632825" cy="119184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Đó là danh sách các số thực sắp xếp theo một quy tắc kí hiệu thứ tự bởi các số tự nhiên.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Mỗi số được liệt kê được gọi là ”số hạng" của dãy và mỗi số hạng được phân biệt bằng dấu phẩy.</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Dãy thường được đặt trong ngoặc đơn {} để biểu diễn số hạng thứ n.</a:t>
            </a:r>
            <a:endParaRPr/>
          </a:p>
          <a:p>
            <a:pPr indent="-93663" lvl="0" marL="182563" marR="0" rtl="0" algn="l">
              <a:spcBef>
                <a:spcPts val="600"/>
              </a:spcBef>
              <a:spcAft>
                <a:spcPts val="0"/>
              </a:spcAft>
              <a:buClr>
                <a:srgbClr val="193EB0"/>
              </a:buClr>
              <a:buSzPts val="1400"/>
              <a:buFont typeface="Arial"/>
              <a:buNone/>
            </a:pPr>
            <a:r>
              <a:t/>
            </a:r>
            <a:endParaRPr sz="1400">
              <a:solidFill>
                <a:srgbClr val="000000"/>
              </a:solidFill>
              <a:latin typeface="Cambria Math"/>
              <a:ea typeface="Cambria Math"/>
              <a:cs typeface="Cambria Math"/>
              <a:sym typeface="Cambria Math"/>
            </a:endParaRPr>
          </a:p>
        </p:txBody>
      </p:sp>
      <p:grpSp>
        <p:nvGrpSpPr>
          <p:cNvPr id="632" name="Google Shape;632;p27"/>
          <p:cNvGrpSpPr/>
          <p:nvPr/>
        </p:nvGrpSpPr>
        <p:grpSpPr>
          <a:xfrm>
            <a:off x="887149" y="3140968"/>
            <a:ext cx="6076887" cy="292388"/>
            <a:chOff x="714658" y="2312349"/>
            <a:chExt cx="6076887" cy="292388"/>
          </a:xfrm>
        </p:grpSpPr>
        <p:sp>
          <p:nvSpPr>
            <p:cNvPr id="633" name="Google Shape;633;p27"/>
            <p:cNvSpPr txBox="1"/>
            <p:nvPr/>
          </p:nvSpPr>
          <p:spPr>
            <a:xfrm>
              <a:off x="1047548" y="2312349"/>
              <a:ext cx="5743997" cy="292388"/>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300" u="none" cap="none" strike="noStrike">
                  <a:solidFill>
                    <a:srgbClr val="262626"/>
                  </a:solidFill>
                  <a:latin typeface="Arial"/>
                  <a:ea typeface="Arial"/>
                  <a:cs typeface="Arial"/>
                  <a:sym typeface="Arial"/>
                </a:rPr>
                <a:t>Ví dụ về dãy số</a:t>
              </a:r>
              <a:endParaRPr b="0" i="0" sz="1300" u="none" cap="none" strike="noStrike">
                <a:solidFill>
                  <a:srgbClr val="262626"/>
                </a:solidFill>
                <a:latin typeface="Arial"/>
                <a:ea typeface="Arial"/>
                <a:cs typeface="Arial"/>
                <a:sym typeface="Arial"/>
              </a:endParaRPr>
            </a:p>
          </p:txBody>
        </p:sp>
        <p:sp>
          <p:nvSpPr>
            <p:cNvPr id="634" name="Google Shape;634;p27"/>
            <p:cNvSpPr/>
            <p:nvPr/>
          </p:nvSpPr>
          <p:spPr>
            <a:xfrm>
              <a:off x="714658" y="2362268"/>
              <a:ext cx="330371" cy="169917"/>
            </a:xfrm>
            <a:prstGeom prst="roundRect">
              <a:avLst>
                <a:gd fmla="val 16667"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Ex</a:t>
              </a:r>
              <a:endParaRPr b="1" sz="1000">
                <a:solidFill>
                  <a:schemeClr val="lt1"/>
                </a:solidFill>
                <a:latin typeface="Arial"/>
                <a:ea typeface="Arial"/>
                <a:cs typeface="Arial"/>
                <a:sym typeface="Arial"/>
              </a:endParaRPr>
            </a:p>
          </p:txBody>
        </p:sp>
      </p:grpSp>
      <p:sp>
        <p:nvSpPr>
          <p:cNvPr id="635" name="Google Shape;635;p27"/>
          <p:cNvSpPr txBox="1"/>
          <p:nvPr/>
        </p:nvSpPr>
        <p:spPr>
          <a:xfrm>
            <a:off x="1317505" y="3499962"/>
            <a:ext cx="1429044" cy="830997"/>
          </a:xfrm>
          <a:prstGeom prst="rect">
            <a:avLst/>
          </a:prstGeom>
          <a:blipFill rotWithShape="1">
            <a:blip r:embed="rId3">
              <a:alphaModFix/>
            </a:blip>
            <a:stretch>
              <a:fillRect b="0" l="0" r="0" t="-29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8"/>
          <p:cNvSpPr/>
          <p:nvPr/>
        </p:nvSpPr>
        <p:spPr>
          <a:xfrm>
            <a:off x="3513752" y="4344945"/>
            <a:ext cx="2875320" cy="88425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 name="Google Shape;642;p28"/>
          <p:cNvSpPr/>
          <p:nvPr/>
        </p:nvSpPr>
        <p:spPr>
          <a:xfrm>
            <a:off x="3513752" y="3264825"/>
            <a:ext cx="2875320" cy="88425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43" name="Google Shape;643;p28"/>
          <p:cNvGrpSpPr/>
          <p:nvPr/>
        </p:nvGrpSpPr>
        <p:grpSpPr>
          <a:xfrm>
            <a:off x="559817" y="1428745"/>
            <a:ext cx="8783192" cy="215444"/>
            <a:chOff x="559817" y="2136914"/>
            <a:chExt cx="8783192" cy="215444"/>
          </a:xfrm>
        </p:grpSpPr>
        <p:sp>
          <p:nvSpPr>
            <p:cNvPr id="644" name="Google Shape;644;p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45" name="Google Shape;645;p2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Tổng và tích của dãy</a:t>
              </a:r>
              <a:endParaRPr sz="1400">
                <a:solidFill>
                  <a:srgbClr val="262626"/>
                </a:solidFill>
                <a:latin typeface="Arial"/>
                <a:ea typeface="Arial"/>
                <a:cs typeface="Arial"/>
                <a:sym typeface="Arial"/>
              </a:endParaRPr>
            </a:p>
          </p:txBody>
        </p:sp>
      </p:grpSp>
      <p:sp>
        <p:nvSpPr>
          <p:cNvPr id="646" name="Google Shape;646;p28"/>
          <p:cNvSpPr/>
          <p:nvPr/>
        </p:nvSpPr>
        <p:spPr>
          <a:xfrm>
            <a:off x="702940" y="1700808"/>
            <a:ext cx="8765060" cy="359211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647" name="Google Shape;647;p28"/>
          <p:cNvGrpSpPr/>
          <p:nvPr/>
        </p:nvGrpSpPr>
        <p:grpSpPr>
          <a:xfrm>
            <a:off x="450000" y="450000"/>
            <a:ext cx="9018000" cy="276999"/>
            <a:chOff x="450000" y="450000"/>
            <a:chExt cx="9018000" cy="276999"/>
          </a:xfrm>
        </p:grpSpPr>
        <p:sp>
          <p:nvSpPr>
            <p:cNvPr id="648" name="Google Shape;648;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Dãy số</a:t>
              </a:r>
              <a:endParaRPr b="1" sz="1800">
                <a:solidFill>
                  <a:schemeClr val="lt1"/>
                </a:solidFill>
                <a:latin typeface="Arial"/>
                <a:ea typeface="Arial"/>
                <a:cs typeface="Arial"/>
                <a:sym typeface="Arial"/>
              </a:endParaRPr>
            </a:p>
          </p:txBody>
        </p:sp>
        <p:sp>
          <p:nvSpPr>
            <p:cNvPr id="649" name="Google Shape;649;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29"/>
          <p:cNvSpPr/>
          <p:nvPr/>
        </p:nvSpPr>
        <p:spPr>
          <a:xfrm>
            <a:off x="3528607" y="2420888"/>
            <a:ext cx="2811233" cy="50405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56" name="Google Shape;656;p29"/>
          <p:cNvGrpSpPr/>
          <p:nvPr/>
        </p:nvGrpSpPr>
        <p:grpSpPr>
          <a:xfrm>
            <a:off x="559817" y="1428745"/>
            <a:ext cx="8783192" cy="215444"/>
            <a:chOff x="559817" y="2136914"/>
            <a:chExt cx="8783192" cy="215444"/>
          </a:xfrm>
        </p:grpSpPr>
        <p:sp>
          <p:nvSpPr>
            <p:cNvPr id="657" name="Google Shape;657;p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8" name="Google Shape;658;p2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Cấp số cộng</a:t>
              </a:r>
              <a:endParaRPr sz="1400">
                <a:solidFill>
                  <a:srgbClr val="262626"/>
                </a:solidFill>
                <a:latin typeface="Arial"/>
                <a:ea typeface="Arial"/>
                <a:cs typeface="Arial"/>
                <a:sym typeface="Arial"/>
              </a:endParaRPr>
            </a:p>
          </p:txBody>
        </p:sp>
      </p:grpSp>
      <p:sp>
        <p:nvSpPr>
          <p:cNvPr id="659" name="Google Shape;659;p29"/>
          <p:cNvSpPr/>
          <p:nvPr/>
        </p:nvSpPr>
        <p:spPr>
          <a:xfrm>
            <a:off x="710184" y="1713506"/>
            <a:ext cx="8632825" cy="1792011"/>
          </a:xfrm>
          <a:prstGeom prst="rect">
            <a:avLst/>
          </a:prstGeom>
          <a:blipFill rotWithShape="1">
            <a:blip r:embed="rId3">
              <a:alphaModFix/>
            </a:blip>
            <a:stretch>
              <a:fillRect b="0" l="-14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660" name="Google Shape;660;p29"/>
          <p:cNvGrpSpPr/>
          <p:nvPr/>
        </p:nvGrpSpPr>
        <p:grpSpPr>
          <a:xfrm>
            <a:off x="450000" y="450000"/>
            <a:ext cx="9018000" cy="276999"/>
            <a:chOff x="450000" y="450000"/>
            <a:chExt cx="9018000" cy="276999"/>
          </a:xfrm>
        </p:grpSpPr>
        <p:sp>
          <p:nvSpPr>
            <p:cNvPr id="661" name="Google Shape;661;p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Dãy số</a:t>
              </a:r>
              <a:endParaRPr b="1" sz="1800">
                <a:solidFill>
                  <a:schemeClr val="lt1"/>
                </a:solidFill>
                <a:latin typeface="Arial"/>
                <a:ea typeface="Arial"/>
                <a:cs typeface="Arial"/>
                <a:sym typeface="Arial"/>
              </a:endParaRPr>
            </a:p>
          </p:txBody>
        </p:sp>
        <p:sp>
          <p:nvSpPr>
            <p:cNvPr id="662" name="Google Shape;662;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
          <p:cNvSpPr/>
          <p:nvPr/>
        </p:nvSpPr>
        <p:spPr>
          <a:xfrm>
            <a:off x="710975" y="1619179"/>
            <a:ext cx="8630058" cy="1598770"/>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Có thể cài đặt Anaconda để tìm hiểu khoa học dữ liệu. </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Có thể nhận biết các loại tập hợp số và ký hiệu toán học cần thiết cho khoa học dữ liệu. </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Có thể nhận biết các phương trình khác nhau trong toán học đại cương và đại số cần thiết cho khoa học dữ liệu. </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Tìm hiểu về trình tự, giá trị tuyệt đối, hàm, đồ thị, đại số tuyến tính (Vector và ma trận) và các đạo hàm để chuẩn bị cho các khái niệm và thực hành toán học cần thiết cho AI.</a:t>
            </a:r>
            <a:endParaRPr/>
          </a:p>
        </p:txBody>
      </p:sp>
      <p:grpSp>
        <p:nvGrpSpPr>
          <p:cNvPr id="172" name="Google Shape;172;p3"/>
          <p:cNvGrpSpPr/>
          <p:nvPr/>
        </p:nvGrpSpPr>
        <p:grpSpPr>
          <a:xfrm>
            <a:off x="441605" y="1288351"/>
            <a:ext cx="8899428" cy="233692"/>
            <a:chOff x="441747" y="1714333"/>
            <a:chExt cx="8902281" cy="233767"/>
          </a:xfrm>
        </p:grpSpPr>
        <p:sp>
          <p:nvSpPr>
            <p:cNvPr id="173" name="Google Shape;173;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u="none" cap="none" strike="noStrike">
                  <a:solidFill>
                    <a:srgbClr val="262626"/>
                  </a:solidFill>
                  <a:latin typeface="Arial"/>
                  <a:ea typeface="Arial"/>
                  <a:cs typeface="Arial"/>
                  <a:sym typeface="Arial"/>
                </a:rPr>
                <a:t>Mục tiêu</a:t>
              </a:r>
              <a:endParaRPr b="1" i="0" sz="1400" u="none" cap="none" strike="noStrike">
                <a:solidFill>
                  <a:srgbClr val="262626"/>
                </a:solidFill>
                <a:latin typeface="Arial"/>
                <a:ea typeface="Arial"/>
                <a:cs typeface="Arial"/>
                <a:sym typeface="Arial"/>
              </a:endParaRPr>
            </a:p>
          </p:txBody>
        </p:sp>
        <p:sp>
          <p:nvSpPr>
            <p:cNvPr id="174" name="Google Shape;174;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grpSp>
        <p:nvGrpSpPr>
          <p:cNvPr id="175" name="Google Shape;175;p3"/>
          <p:cNvGrpSpPr/>
          <p:nvPr/>
        </p:nvGrpSpPr>
        <p:grpSpPr>
          <a:xfrm>
            <a:off x="449856" y="3439077"/>
            <a:ext cx="8899428" cy="2006147"/>
            <a:chOff x="449856" y="3389180"/>
            <a:chExt cx="8899428" cy="2006147"/>
          </a:xfrm>
        </p:grpSpPr>
        <p:grpSp>
          <p:nvGrpSpPr>
            <p:cNvPr id="176" name="Google Shape;176;p3"/>
            <p:cNvGrpSpPr/>
            <p:nvPr/>
          </p:nvGrpSpPr>
          <p:grpSpPr>
            <a:xfrm>
              <a:off x="449856" y="3389180"/>
              <a:ext cx="8899428" cy="233692"/>
              <a:chOff x="441747" y="1714333"/>
              <a:chExt cx="8902281" cy="233767"/>
            </a:xfrm>
          </p:grpSpPr>
          <p:sp>
            <p:nvSpPr>
              <p:cNvPr id="177" name="Google Shape;177;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Nội dung</a:t>
                </a:r>
                <a:endParaRPr b="1" sz="1400">
                  <a:solidFill>
                    <a:srgbClr val="262626"/>
                  </a:solidFill>
                  <a:latin typeface="Arial"/>
                  <a:ea typeface="Arial"/>
                  <a:cs typeface="Arial"/>
                  <a:sym typeface="Arial"/>
                </a:endParaRPr>
              </a:p>
            </p:txBody>
          </p:sp>
          <p:sp>
            <p:nvSpPr>
              <p:cNvPr id="178" name="Google Shape;178;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sp>
          <p:nvSpPr>
            <p:cNvPr id="179" name="Google Shape;179;p3"/>
            <p:cNvSpPr/>
            <p:nvPr/>
          </p:nvSpPr>
          <p:spPr>
            <a:xfrm>
              <a:off x="710974" y="3693965"/>
              <a:ext cx="8630058" cy="1701362"/>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750" lvl="0" marL="285750"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1. Tổng quan</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2. Toán học cơ bản trong Khoa học dữ liệu</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3. Tìm hiểu về Khoa học dữ liệu: Vector</a:t>
              </a:r>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4. Tìm hiểu về Khoa học dữ liệu: Ma trận</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5. Tìm hiểu về Học sâu: Đạo hàm</a:t>
              </a:r>
              <a:endParaRPr sz="1300">
                <a:solidFill>
                  <a:srgbClr val="262626"/>
                </a:solidFill>
                <a:latin typeface="Arial"/>
                <a:ea typeface="Arial"/>
                <a:cs typeface="Arial"/>
                <a:sym typeface="Arial"/>
              </a:endParaRPr>
            </a:p>
          </p:txBody>
        </p:sp>
      </p:grpSp>
      <p:grpSp>
        <p:nvGrpSpPr>
          <p:cNvPr id="180" name="Google Shape;180;p3"/>
          <p:cNvGrpSpPr/>
          <p:nvPr/>
        </p:nvGrpSpPr>
        <p:grpSpPr>
          <a:xfrm>
            <a:off x="449856" y="450955"/>
            <a:ext cx="8999458" cy="369214"/>
            <a:chOff x="450000" y="450000"/>
            <a:chExt cx="9002343" cy="369332"/>
          </a:xfrm>
        </p:grpSpPr>
        <p:sp>
          <p:nvSpPr>
            <p:cNvPr id="181" name="Google Shape;181;p3"/>
            <p:cNvSpPr/>
            <p:nvPr/>
          </p:nvSpPr>
          <p:spPr>
            <a:xfrm>
              <a:off x="450000" y="450000"/>
              <a:ext cx="878522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399">
                  <a:solidFill>
                    <a:srgbClr val="002F8E"/>
                  </a:solidFill>
                  <a:latin typeface="Arial"/>
                  <a:ea typeface="Arial"/>
                  <a:cs typeface="Arial"/>
                  <a:sym typeface="Arial"/>
                </a:rPr>
                <a:t>Mô tả chương học</a:t>
              </a:r>
              <a:endParaRPr b="1" sz="2399">
                <a:solidFill>
                  <a:srgbClr val="002F8E"/>
                </a:solidFill>
                <a:latin typeface="Arial"/>
                <a:ea typeface="Arial"/>
                <a:cs typeface="Arial"/>
                <a:sym typeface="Arial"/>
              </a:endParaRPr>
            </a:p>
          </p:txBody>
        </p:sp>
        <p:cxnSp>
          <p:nvCxnSpPr>
            <p:cNvPr id="182" name="Google Shape;182;p3"/>
            <p:cNvCxnSpPr/>
            <p:nvPr/>
          </p:nvCxnSpPr>
          <p:spPr>
            <a:xfrm>
              <a:off x="3617843" y="630000"/>
              <a:ext cx="5834500" cy="0"/>
            </a:xfrm>
            <a:prstGeom prst="straightConnector1">
              <a:avLst/>
            </a:prstGeom>
            <a:noFill/>
            <a:ln cap="flat" cmpd="sng" w="12700">
              <a:solidFill>
                <a:srgbClr val="1428A0"/>
              </a:solidFill>
              <a:prstDash val="solid"/>
              <a:miter lim="800000"/>
              <a:headEnd len="sm" w="sm" type="none"/>
              <a:tailEnd len="sm" w="sm"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0"/>
          <p:cNvSpPr/>
          <p:nvPr/>
        </p:nvSpPr>
        <p:spPr>
          <a:xfrm>
            <a:off x="3168476" y="2319776"/>
            <a:ext cx="3608244" cy="86462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69" name="Google Shape;669;p30"/>
          <p:cNvGrpSpPr/>
          <p:nvPr/>
        </p:nvGrpSpPr>
        <p:grpSpPr>
          <a:xfrm>
            <a:off x="559817" y="1428745"/>
            <a:ext cx="8783192" cy="215444"/>
            <a:chOff x="559817" y="2136914"/>
            <a:chExt cx="8783192" cy="215444"/>
          </a:xfrm>
        </p:grpSpPr>
        <p:sp>
          <p:nvSpPr>
            <p:cNvPr id="670" name="Google Shape;670;p3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71" name="Google Shape;671;p3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Tổng các phần tử trong cấp số cộng</a:t>
              </a:r>
              <a:endParaRPr sz="1400">
                <a:solidFill>
                  <a:srgbClr val="262626"/>
                </a:solidFill>
                <a:latin typeface="Arial"/>
                <a:ea typeface="Arial"/>
                <a:cs typeface="Arial"/>
                <a:sym typeface="Arial"/>
              </a:endParaRPr>
            </a:p>
          </p:txBody>
        </p:sp>
      </p:grpSp>
      <p:grpSp>
        <p:nvGrpSpPr>
          <p:cNvPr id="672" name="Google Shape;672;p30"/>
          <p:cNvGrpSpPr/>
          <p:nvPr/>
        </p:nvGrpSpPr>
        <p:grpSpPr>
          <a:xfrm>
            <a:off x="450000" y="450000"/>
            <a:ext cx="9018000" cy="276999"/>
            <a:chOff x="450000" y="450000"/>
            <a:chExt cx="9018000" cy="276999"/>
          </a:xfrm>
        </p:grpSpPr>
        <p:sp>
          <p:nvSpPr>
            <p:cNvPr id="673" name="Google Shape;673;p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Dãy số</a:t>
              </a:r>
              <a:endParaRPr b="1" sz="1800">
                <a:solidFill>
                  <a:schemeClr val="lt1"/>
                </a:solidFill>
                <a:latin typeface="Arial"/>
                <a:ea typeface="Arial"/>
                <a:cs typeface="Arial"/>
                <a:sym typeface="Arial"/>
              </a:endParaRPr>
            </a:p>
          </p:txBody>
        </p:sp>
        <p:sp>
          <p:nvSpPr>
            <p:cNvPr id="674" name="Google Shape;674;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675" name="Google Shape;675;p30"/>
          <p:cNvSpPr/>
          <p:nvPr/>
        </p:nvSpPr>
        <p:spPr>
          <a:xfrm>
            <a:off x="702940" y="1700808"/>
            <a:ext cx="8632825" cy="137574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grpSp>
        <p:nvGrpSpPr>
          <p:cNvPr id="681" name="Google Shape;681;p31"/>
          <p:cNvGrpSpPr/>
          <p:nvPr/>
        </p:nvGrpSpPr>
        <p:grpSpPr>
          <a:xfrm>
            <a:off x="559817" y="1428745"/>
            <a:ext cx="8783192" cy="215444"/>
            <a:chOff x="559817" y="2136914"/>
            <a:chExt cx="8783192" cy="215444"/>
          </a:xfrm>
        </p:grpSpPr>
        <p:sp>
          <p:nvSpPr>
            <p:cNvPr id="682" name="Google Shape;682;p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83" name="Google Shape;683;p31"/>
            <p:cNvSpPr/>
            <p:nvPr/>
          </p:nvSpPr>
          <p:spPr>
            <a:xfrm>
              <a:off x="712182" y="2136914"/>
              <a:ext cx="8630827" cy="215444"/>
            </a:xfrm>
            <a:prstGeom prst="rect">
              <a:avLst/>
            </a:prstGeom>
            <a:blipFill rotWithShape="1">
              <a:blip r:embed="rId3">
                <a:alphaModFix/>
              </a:blip>
              <a:stretch>
                <a:fillRect b="0" l="-14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684" name="Google Shape;684;p31"/>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hạng đầu tiên là 5, và công sai là 3.</a:t>
            </a:r>
            <a:endParaRPr sz="1300">
              <a:solidFill>
                <a:srgbClr val="262626"/>
              </a:solidFill>
              <a:latin typeface="Arial"/>
              <a:ea typeface="Arial"/>
              <a:cs typeface="Arial"/>
              <a:sym typeface="Arial"/>
            </a:endParaRPr>
          </a:p>
        </p:txBody>
      </p:sp>
      <p:grpSp>
        <p:nvGrpSpPr>
          <p:cNvPr id="685" name="Google Shape;685;p31"/>
          <p:cNvGrpSpPr/>
          <p:nvPr/>
        </p:nvGrpSpPr>
        <p:grpSpPr>
          <a:xfrm>
            <a:off x="558396" y="2132856"/>
            <a:ext cx="8782050" cy="2304256"/>
            <a:chOff x="558396" y="2132856"/>
            <a:chExt cx="8782050" cy="2304256"/>
          </a:xfrm>
        </p:grpSpPr>
        <p:sp>
          <p:nvSpPr>
            <p:cNvPr id="686" name="Google Shape;686;p31"/>
            <p:cNvSpPr/>
            <p:nvPr/>
          </p:nvSpPr>
          <p:spPr>
            <a:xfrm>
              <a:off x="558396" y="2132856"/>
              <a:ext cx="8782050" cy="23042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87" name="Google Shape;687;p31"/>
            <p:cNvPicPr preferRelativeResize="0"/>
            <p:nvPr/>
          </p:nvPicPr>
          <p:blipFill rotWithShape="1">
            <a:blip r:embed="rId4">
              <a:alphaModFix/>
            </a:blip>
            <a:srcRect b="0" l="1858" r="23661" t="0"/>
            <a:stretch/>
          </p:blipFill>
          <p:spPr>
            <a:xfrm>
              <a:off x="609599" y="2200860"/>
              <a:ext cx="8726166" cy="2112331"/>
            </a:xfrm>
            <a:prstGeom prst="rect">
              <a:avLst/>
            </a:prstGeom>
            <a:noFill/>
            <a:ln>
              <a:noFill/>
            </a:ln>
          </p:spPr>
        </p:pic>
      </p:grpSp>
      <p:grpSp>
        <p:nvGrpSpPr>
          <p:cNvPr id="688" name="Google Shape;688;p31"/>
          <p:cNvGrpSpPr/>
          <p:nvPr/>
        </p:nvGrpSpPr>
        <p:grpSpPr>
          <a:xfrm>
            <a:off x="450000" y="450000"/>
            <a:ext cx="9018000" cy="276999"/>
            <a:chOff x="450000" y="450000"/>
            <a:chExt cx="9018000" cy="276999"/>
          </a:xfrm>
        </p:grpSpPr>
        <p:sp>
          <p:nvSpPr>
            <p:cNvPr id="689" name="Google Shape;689;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Dãy số</a:t>
              </a:r>
              <a:endParaRPr b="1" sz="1800">
                <a:solidFill>
                  <a:schemeClr val="lt1"/>
                </a:solidFill>
                <a:latin typeface="Arial"/>
                <a:ea typeface="Arial"/>
                <a:cs typeface="Arial"/>
                <a:sym typeface="Arial"/>
              </a:endParaRPr>
            </a:p>
          </p:txBody>
        </p:sp>
        <p:sp>
          <p:nvSpPr>
            <p:cNvPr id="690" name="Google Shape;690;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32"/>
          <p:cNvSpPr/>
          <p:nvPr/>
        </p:nvSpPr>
        <p:spPr>
          <a:xfrm>
            <a:off x="3495040" y="2370318"/>
            <a:ext cx="2824524" cy="57900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97" name="Google Shape;697;p32"/>
          <p:cNvGrpSpPr/>
          <p:nvPr/>
        </p:nvGrpSpPr>
        <p:grpSpPr>
          <a:xfrm>
            <a:off x="559817" y="1428745"/>
            <a:ext cx="8783192" cy="215444"/>
            <a:chOff x="559817" y="2136914"/>
            <a:chExt cx="8783192" cy="215444"/>
          </a:xfrm>
        </p:grpSpPr>
        <p:sp>
          <p:nvSpPr>
            <p:cNvPr id="698" name="Google Shape;698;p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99" name="Google Shape;699;p3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Cấp số nhân</a:t>
              </a:r>
              <a:endParaRPr sz="1400">
                <a:solidFill>
                  <a:srgbClr val="262626"/>
                </a:solidFill>
                <a:latin typeface="Arial"/>
                <a:ea typeface="Arial"/>
                <a:cs typeface="Arial"/>
                <a:sym typeface="Arial"/>
              </a:endParaRPr>
            </a:p>
          </p:txBody>
        </p:sp>
      </p:grpSp>
      <p:sp>
        <p:nvSpPr>
          <p:cNvPr id="700" name="Google Shape;700;p32"/>
          <p:cNvSpPr/>
          <p:nvPr/>
        </p:nvSpPr>
        <p:spPr>
          <a:xfrm>
            <a:off x="702940" y="1700808"/>
            <a:ext cx="8632825" cy="169967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701" name="Google Shape;701;p32"/>
          <p:cNvGrpSpPr/>
          <p:nvPr/>
        </p:nvGrpSpPr>
        <p:grpSpPr>
          <a:xfrm>
            <a:off x="450000" y="450000"/>
            <a:ext cx="9018000" cy="276999"/>
            <a:chOff x="450000" y="450000"/>
            <a:chExt cx="9018000" cy="276999"/>
          </a:xfrm>
        </p:grpSpPr>
        <p:sp>
          <p:nvSpPr>
            <p:cNvPr id="702" name="Google Shape;702;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Dãy số</a:t>
              </a:r>
              <a:endParaRPr b="1" sz="1800">
                <a:solidFill>
                  <a:schemeClr val="lt1"/>
                </a:solidFill>
                <a:latin typeface="Arial"/>
                <a:ea typeface="Arial"/>
                <a:cs typeface="Arial"/>
                <a:sym typeface="Arial"/>
              </a:endParaRPr>
            </a:p>
          </p:txBody>
        </p:sp>
        <p:sp>
          <p:nvSpPr>
            <p:cNvPr id="703" name="Google Shape;703;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33"/>
          <p:cNvSpPr/>
          <p:nvPr/>
        </p:nvSpPr>
        <p:spPr>
          <a:xfrm>
            <a:off x="3228220" y="2379360"/>
            <a:ext cx="3599300" cy="93838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10" name="Google Shape;710;p33"/>
          <p:cNvGrpSpPr/>
          <p:nvPr/>
        </p:nvGrpSpPr>
        <p:grpSpPr>
          <a:xfrm>
            <a:off x="559817" y="1428745"/>
            <a:ext cx="8783192" cy="215444"/>
            <a:chOff x="559817" y="2136914"/>
            <a:chExt cx="8783192" cy="215444"/>
          </a:xfrm>
        </p:grpSpPr>
        <p:sp>
          <p:nvSpPr>
            <p:cNvPr id="711" name="Google Shape;711;p3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12" name="Google Shape;712;p3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Tổng các phần tử trong cấp số nhân </a:t>
              </a:r>
              <a:endParaRPr/>
            </a:p>
          </p:txBody>
        </p:sp>
      </p:grpSp>
      <p:grpSp>
        <p:nvGrpSpPr>
          <p:cNvPr id="713" name="Google Shape;713;p33"/>
          <p:cNvGrpSpPr/>
          <p:nvPr/>
        </p:nvGrpSpPr>
        <p:grpSpPr>
          <a:xfrm>
            <a:off x="450000" y="450000"/>
            <a:ext cx="9018000" cy="276999"/>
            <a:chOff x="450000" y="450000"/>
            <a:chExt cx="9018000" cy="276999"/>
          </a:xfrm>
        </p:grpSpPr>
        <p:sp>
          <p:nvSpPr>
            <p:cNvPr id="714" name="Google Shape;714;p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Dãy số</a:t>
              </a:r>
              <a:endParaRPr b="1" sz="1800">
                <a:solidFill>
                  <a:schemeClr val="lt1"/>
                </a:solidFill>
                <a:latin typeface="Arial"/>
                <a:ea typeface="Arial"/>
                <a:cs typeface="Arial"/>
                <a:sym typeface="Arial"/>
              </a:endParaRPr>
            </a:p>
          </p:txBody>
        </p:sp>
        <p:sp>
          <p:nvSpPr>
            <p:cNvPr id="715" name="Google Shape;715;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716" name="Google Shape;716;p33"/>
          <p:cNvSpPr/>
          <p:nvPr/>
        </p:nvSpPr>
        <p:spPr>
          <a:xfrm>
            <a:off x="702940" y="1700808"/>
            <a:ext cx="8632825" cy="80712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17" name="Google Shape;717;p33"/>
          <p:cNvSpPr txBox="1"/>
          <p:nvPr/>
        </p:nvSpPr>
        <p:spPr>
          <a:xfrm>
            <a:off x="2476099" y="2386369"/>
            <a:ext cx="4952198" cy="87844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grpSp>
        <p:nvGrpSpPr>
          <p:cNvPr id="723" name="Google Shape;723;p34"/>
          <p:cNvGrpSpPr/>
          <p:nvPr/>
        </p:nvGrpSpPr>
        <p:grpSpPr>
          <a:xfrm>
            <a:off x="559817" y="1428745"/>
            <a:ext cx="8783192" cy="215444"/>
            <a:chOff x="559817" y="2136914"/>
            <a:chExt cx="8783192" cy="215444"/>
          </a:xfrm>
        </p:grpSpPr>
        <p:sp>
          <p:nvSpPr>
            <p:cNvPr id="724" name="Google Shape;724;p3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5" name="Google Shape;725;p3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Tính chất của Σ</a:t>
              </a:r>
              <a:endParaRPr sz="1400">
                <a:solidFill>
                  <a:srgbClr val="262626"/>
                </a:solidFill>
                <a:latin typeface="Arial"/>
                <a:ea typeface="Arial"/>
                <a:cs typeface="Arial"/>
                <a:sym typeface="Arial"/>
              </a:endParaRPr>
            </a:p>
          </p:txBody>
        </p:sp>
      </p:grpSp>
      <p:sp>
        <p:nvSpPr>
          <p:cNvPr id="726" name="Google Shape;726;p34"/>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Ký hiệu tổng các số hạng của chuỗi, Σ, có các tính chất như dưới đây.</a:t>
            </a:r>
            <a:endParaRPr/>
          </a:p>
        </p:txBody>
      </p:sp>
      <p:grpSp>
        <p:nvGrpSpPr>
          <p:cNvPr id="727" name="Google Shape;727;p34"/>
          <p:cNvGrpSpPr/>
          <p:nvPr/>
        </p:nvGrpSpPr>
        <p:grpSpPr>
          <a:xfrm>
            <a:off x="450000" y="450000"/>
            <a:ext cx="9018000" cy="276999"/>
            <a:chOff x="450000" y="450000"/>
            <a:chExt cx="9018000" cy="276999"/>
          </a:xfrm>
        </p:grpSpPr>
        <p:sp>
          <p:nvSpPr>
            <p:cNvPr id="728" name="Google Shape;728;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Dãy số</a:t>
              </a:r>
              <a:endParaRPr b="1" sz="1800">
                <a:solidFill>
                  <a:schemeClr val="lt1"/>
                </a:solidFill>
                <a:latin typeface="Arial"/>
                <a:ea typeface="Arial"/>
                <a:cs typeface="Arial"/>
                <a:sym typeface="Arial"/>
              </a:endParaRPr>
            </a:p>
          </p:txBody>
        </p:sp>
        <p:sp>
          <p:nvSpPr>
            <p:cNvPr id="729" name="Google Shape;729;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730" name="Google Shape;730;p34"/>
          <p:cNvSpPr/>
          <p:nvPr/>
        </p:nvSpPr>
        <p:spPr>
          <a:xfrm>
            <a:off x="695879" y="2119924"/>
            <a:ext cx="8539347" cy="264511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 name="Google Shape;731;p34"/>
          <p:cNvSpPr txBox="1"/>
          <p:nvPr/>
        </p:nvSpPr>
        <p:spPr>
          <a:xfrm>
            <a:off x="1942391" y="2345481"/>
            <a:ext cx="6139822" cy="307777"/>
          </a:xfrm>
          <a:prstGeom prst="rect">
            <a:avLst/>
          </a:prstGeom>
          <a:noFill/>
          <a:ln>
            <a:noFill/>
          </a:ln>
        </p:spPr>
        <p:txBody>
          <a:bodyPr anchorCtr="0" anchor="t" bIns="45700" lIns="91425" spcFirstLastPara="1" rIns="91425" wrap="square" tIns="45700">
            <a:spAutoFit/>
          </a:bodyPr>
          <a:lstStyle/>
          <a:p>
            <a:pPr indent="0" lvl="1" marL="180975" marR="0" rtl="0" algn="ctr">
              <a:spcBef>
                <a:spcPts val="0"/>
              </a:spcBef>
              <a:spcAft>
                <a:spcPts val="0"/>
              </a:spcAft>
              <a:buNone/>
            </a:pPr>
            <a:r>
              <a:rPr b="0" i="0" lang="en-US" sz="1400" u="none" cap="none" strike="noStrike">
                <a:solidFill>
                  <a:srgbClr val="262626"/>
                </a:solidFill>
                <a:latin typeface="Arial"/>
                <a:ea typeface="Arial"/>
                <a:cs typeface="Arial"/>
                <a:sym typeface="Arial"/>
              </a:rPr>
              <a:t>Cho các chuỗi {a</a:t>
            </a:r>
            <a:r>
              <a:rPr b="0" baseline="-25000" i="0" lang="en-US" sz="1400" u="none" cap="none" strike="noStrike">
                <a:solidFill>
                  <a:srgbClr val="262626"/>
                </a:solidFill>
                <a:latin typeface="Arial"/>
                <a:ea typeface="Arial"/>
                <a:cs typeface="Arial"/>
                <a:sym typeface="Arial"/>
              </a:rPr>
              <a:t>n</a:t>
            </a:r>
            <a:r>
              <a:rPr b="0" i="0" lang="en-US" sz="1400" u="none" cap="none" strike="noStrike">
                <a:solidFill>
                  <a:srgbClr val="262626"/>
                </a:solidFill>
                <a:latin typeface="Arial"/>
                <a:ea typeface="Arial"/>
                <a:cs typeface="Arial"/>
                <a:sym typeface="Arial"/>
              </a:rPr>
              <a:t>}, {b</a:t>
            </a:r>
            <a:r>
              <a:rPr b="0" baseline="-25000" i="0" lang="en-US" sz="1400" u="none" cap="none" strike="noStrike">
                <a:solidFill>
                  <a:srgbClr val="262626"/>
                </a:solidFill>
                <a:latin typeface="Arial"/>
                <a:ea typeface="Arial"/>
                <a:cs typeface="Arial"/>
                <a:sym typeface="Arial"/>
              </a:rPr>
              <a:t>n</a:t>
            </a:r>
            <a:r>
              <a:rPr b="0" i="0" lang="en-US" sz="1400" u="none" cap="none" strike="noStrike">
                <a:solidFill>
                  <a:srgbClr val="262626"/>
                </a:solidFill>
                <a:latin typeface="Arial"/>
                <a:ea typeface="Arial"/>
                <a:cs typeface="Arial"/>
                <a:sym typeface="Arial"/>
              </a:rPr>
              <a:t>} và hằng số c, ký hiệu Σ thỏa mãn các tính chất sau.</a:t>
            </a:r>
            <a:endParaRPr b="0" i="0" sz="1400" u="none" cap="none" strike="noStrike">
              <a:solidFill>
                <a:srgbClr val="262626"/>
              </a:solidFill>
              <a:latin typeface="Arial"/>
              <a:ea typeface="Arial"/>
              <a:cs typeface="Arial"/>
              <a:sym typeface="Arial"/>
            </a:endParaRPr>
          </a:p>
        </p:txBody>
      </p:sp>
      <p:grpSp>
        <p:nvGrpSpPr>
          <p:cNvPr id="732" name="Google Shape;732;p34"/>
          <p:cNvGrpSpPr/>
          <p:nvPr/>
        </p:nvGrpSpPr>
        <p:grpSpPr>
          <a:xfrm>
            <a:off x="1422505" y="2827246"/>
            <a:ext cx="7057813" cy="1709935"/>
            <a:chOff x="1062980" y="2401684"/>
            <a:chExt cx="7057813" cy="1709935"/>
          </a:xfrm>
        </p:grpSpPr>
        <p:sp>
          <p:nvSpPr>
            <p:cNvPr id="733" name="Google Shape;733;p34"/>
            <p:cNvSpPr txBox="1"/>
            <p:nvPr/>
          </p:nvSpPr>
          <p:spPr>
            <a:xfrm>
              <a:off x="1062980" y="2401684"/>
              <a:ext cx="3168352" cy="76322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34" name="Google Shape;734;p34"/>
            <p:cNvSpPr txBox="1"/>
            <p:nvPr/>
          </p:nvSpPr>
          <p:spPr>
            <a:xfrm>
              <a:off x="4952441" y="2401684"/>
              <a:ext cx="3168352" cy="76322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35" name="Google Shape;735;p34"/>
            <p:cNvSpPr txBox="1"/>
            <p:nvPr/>
          </p:nvSpPr>
          <p:spPr>
            <a:xfrm>
              <a:off x="1062980" y="3342819"/>
              <a:ext cx="3168352" cy="7688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36" name="Google Shape;736;p34"/>
            <p:cNvSpPr txBox="1"/>
            <p:nvPr/>
          </p:nvSpPr>
          <p:spPr>
            <a:xfrm>
              <a:off x="4944265" y="3342819"/>
              <a:ext cx="3168352" cy="7688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35"/>
          <p:cNvSpPr/>
          <p:nvPr/>
        </p:nvSpPr>
        <p:spPr>
          <a:xfrm>
            <a:off x="882476" y="2356094"/>
            <a:ext cx="2876724" cy="164897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43" name="Google Shape;743;p35"/>
          <p:cNvGrpSpPr/>
          <p:nvPr/>
        </p:nvGrpSpPr>
        <p:grpSpPr>
          <a:xfrm>
            <a:off x="559817" y="1428745"/>
            <a:ext cx="8783192" cy="215444"/>
            <a:chOff x="559817" y="2136914"/>
            <a:chExt cx="8783192" cy="215444"/>
          </a:xfrm>
        </p:grpSpPr>
        <p:sp>
          <p:nvSpPr>
            <p:cNvPr id="744" name="Google Shape;744;p3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45" name="Google Shape;745;p3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Tổng lũy thừa của các số tự nhiên</a:t>
              </a:r>
              <a:endParaRPr sz="1400">
                <a:solidFill>
                  <a:srgbClr val="262626"/>
                </a:solidFill>
                <a:latin typeface="Arial"/>
                <a:ea typeface="Arial"/>
                <a:cs typeface="Arial"/>
                <a:sym typeface="Arial"/>
              </a:endParaRPr>
            </a:p>
          </p:txBody>
        </p:sp>
      </p:grpSp>
      <p:sp>
        <p:nvSpPr>
          <p:cNvPr id="746" name="Google Shape;746;p35"/>
          <p:cNvSpPr/>
          <p:nvPr/>
        </p:nvSpPr>
        <p:spPr>
          <a:xfrm>
            <a:off x="702940" y="1700808"/>
            <a:ext cx="8632800" cy="27549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747" name="Google Shape;747;p35"/>
          <p:cNvGrpSpPr/>
          <p:nvPr/>
        </p:nvGrpSpPr>
        <p:grpSpPr>
          <a:xfrm>
            <a:off x="450000" y="450000"/>
            <a:ext cx="9018000" cy="276999"/>
            <a:chOff x="450000" y="450000"/>
            <a:chExt cx="9018000" cy="276999"/>
          </a:xfrm>
        </p:grpSpPr>
        <p:sp>
          <p:nvSpPr>
            <p:cNvPr id="748" name="Google Shape;748;p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Dãy số</a:t>
              </a:r>
              <a:endParaRPr b="1" sz="1800">
                <a:solidFill>
                  <a:schemeClr val="lt1"/>
                </a:solidFill>
                <a:latin typeface="Arial"/>
                <a:ea typeface="Arial"/>
                <a:cs typeface="Arial"/>
                <a:sym typeface="Arial"/>
              </a:endParaRPr>
            </a:p>
          </p:txBody>
        </p:sp>
        <p:sp>
          <p:nvSpPr>
            <p:cNvPr id="749" name="Google Shape;749;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36"/>
          <p:cNvSpPr/>
          <p:nvPr/>
        </p:nvSpPr>
        <p:spPr>
          <a:xfrm>
            <a:off x="568555" y="1762656"/>
            <a:ext cx="1544725" cy="99070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56" name="Google Shape;756;p36"/>
          <p:cNvGrpSpPr/>
          <p:nvPr/>
        </p:nvGrpSpPr>
        <p:grpSpPr>
          <a:xfrm>
            <a:off x="559817" y="1428745"/>
            <a:ext cx="8783192" cy="215444"/>
            <a:chOff x="559817" y="2136914"/>
            <a:chExt cx="8783192" cy="215444"/>
          </a:xfrm>
        </p:grpSpPr>
        <p:sp>
          <p:nvSpPr>
            <p:cNvPr id="757" name="Google Shape;757;p3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58" name="Google Shape;758;p3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tổng dưới đây.</a:t>
              </a:r>
              <a:endParaRPr/>
            </a:p>
          </p:txBody>
        </p:sp>
      </p:grpSp>
      <p:sp>
        <p:nvSpPr>
          <p:cNvPr id="759" name="Google Shape;759;p36"/>
          <p:cNvSpPr/>
          <p:nvPr/>
        </p:nvSpPr>
        <p:spPr>
          <a:xfrm>
            <a:off x="653817" y="1772816"/>
            <a:ext cx="1360051" cy="87107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60" name="Google Shape;760;p36"/>
          <p:cNvSpPr/>
          <p:nvPr/>
        </p:nvSpPr>
        <p:spPr>
          <a:xfrm>
            <a:off x="558396" y="2852936"/>
            <a:ext cx="8782050" cy="19425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61" name="Google Shape;761;p36"/>
          <p:cNvPicPr preferRelativeResize="0"/>
          <p:nvPr/>
        </p:nvPicPr>
        <p:blipFill rotWithShape="1">
          <a:blip r:embed="rId4">
            <a:alphaModFix/>
          </a:blip>
          <a:srcRect b="0" l="1115" r="25857" t="0"/>
          <a:stretch/>
        </p:blipFill>
        <p:spPr>
          <a:xfrm>
            <a:off x="568555" y="2954919"/>
            <a:ext cx="8771891" cy="1814905"/>
          </a:xfrm>
          <a:prstGeom prst="rect">
            <a:avLst/>
          </a:prstGeom>
          <a:noFill/>
          <a:ln>
            <a:noFill/>
          </a:ln>
        </p:spPr>
      </p:pic>
      <p:grpSp>
        <p:nvGrpSpPr>
          <p:cNvPr id="762" name="Google Shape;762;p36"/>
          <p:cNvGrpSpPr/>
          <p:nvPr/>
        </p:nvGrpSpPr>
        <p:grpSpPr>
          <a:xfrm>
            <a:off x="450000" y="450000"/>
            <a:ext cx="9018000" cy="276999"/>
            <a:chOff x="450000" y="450000"/>
            <a:chExt cx="9018000" cy="276999"/>
          </a:xfrm>
        </p:grpSpPr>
        <p:sp>
          <p:nvSpPr>
            <p:cNvPr id="763" name="Google Shape;763;p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Dãy số</a:t>
              </a:r>
              <a:endParaRPr b="1" sz="1800">
                <a:solidFill>
                  <a:schemeClr val="lt1"/>
                </a:solidFill>
                <a:latin typeface="Arial"/>
                <a:ea typeface="Arial"/>
                <a:cs typeface="Arial"/>
                <a:sym typeface="Arial"/>
              </a:endParaRPr>
            </a:p>
          </p:txBody>
        </p:sp>
        <p:sp>
          <p:nvSpPr>
            <p:cNvPr id="764" name="Google Shape;764;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7"/>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Toán học cơ bản trong Khoa học dữ liệu</a:t>
            </a:r>
            <a:endParaRPr b="1" sz="3200">
              <a:solidFill>
                <a:srgbClr val="000000"/>
              </a:solidFill>
              <a:latin typeface="Arial"/>
              <a:ea typeface="Arial"/>
              <a:cs typeface="Arial"/>
              <a:sym typeface="Arial"/>
            </a:endParaRPr>
          </a:p>
        </p:txBody>
      </p:sp>
      <p:sp>
        <p:nvSpPr>
          <p:cNvPr id="771" name="Google Shape;771;p3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grpSp>
        <p:nvGrpSpPr>
          <p:cNvPr id="772" name="Google Shape;772;p37"/>
          <p:cNvGrpSpPr/>
          <p:nvPr/>
        </p:nvGrpSpPr>
        <p:grpSpPr>
          <a:xfrm>
            <a:off x="1054112" y="3870028"/>
            <a:ext cx="7817305" cy="2174185"/>
            <a:chOff x="1054112" y="3870028"/>
            <a:chExt cx="7817305" cy="2174185"/>
          </a:xfrm>
        </p:grpSpPr>
        <p:sp>
          <p:nvSpPr>
            <p:cNvPr id="773" name="Google Shape;773;p37"/>
            <p:cNvSpPr/>
            <p:nvPr/>
          </p:nvSpPr>
          <p:spPr>
            <a:xfrm>
              <a:off x="1054112" y="3870028"/>
              <a:ext cx="3969308" cy="217418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2.1. Đại số</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2.2. Dãy số</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2.3. Giá trị tuyệt đối và Khoảng cách Euclid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2.4. Tập hợp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2.5. Khái niệm Hàm số</a:t>
              </a:r>
              <a:endParaRPr sz="1799">
                <a:solidFill>
                  <a:srgbClr val="A5A5A5"/>
                </a:solidFill>
                <a:latin typeface="Arial"/>
                <a:ea typeface="Arial"/>
                <a:cs typeface="Arial"/>
                <a:sym typeface="Arial"/>
              </a:endParaRPr>
            </a:p>
          </p:txBody>
        </p:sp>
        <p:sp>
          <p:nvSpPr>
            <p:cNvPr id="774" name="Google Shape;774;p37"/>
            <p:cNvSpPr/>
            <p:nvPr/>
          </p:nvSpPr>
          <p:spPr>
            <a:xfrm>
              <a:off x="4902109" y="3879836"/>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2.6. Hàm mũ và Hàm Logarit</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2.7. Logarit tự nhiên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2.8. Hàm Sigmoid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2.9. Hàm lượng giác</a:t>
              </a:r>
              <a:endParaRPr sz="1799">
                <a:solidFill>
                  <a:srgbClr val="A5A5A5"/>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grpSp>
        <p:nvGrpSpPr>
          <p:cNvPr id="780" name="Google Shape;780;p38"/>
          <p:cNvGrpSpPr/>
          <p:nvPr/>
        </p:nvGrpSpPr>
        <p:grpSpPr>
          <a:xfrm>
            <a:off x="450000" y="450000"/>
            <a:ext cx="9018000" cy="276999"/>
            <a:chOff x="450000" y="450000"/>
            <a:chExt cx="9018000" cy="276999"/>
          </a:xfrm>
        </p:grpSpPr>
        <p:sp>
          <p:nvSpPr>
            <p:cNvPr id="781" name="Google Shape;781;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Giá trị tuyệt đối và Khoảng cách Euclid</a:t>
              </a:r>
              <a:endParaRPr b="1" sz="1800">
                <a:solidFill>
                  <a:schemeClr val="lt1"/>
                </a:solidFill>
                <a:latin typeface="Arial"/>
                <a:ea typeface="Arial"/>
                <a:cs typeface="Arial"/>
                <a:sym typeface="Arial"/>
              </a:endParaRPr>
            </a:p>
          </p:txBody>
        </p:sp>
        <p:sp>
          <p:nvSpPr>
            <p:cNvPr id="782" name="Google Shape;782;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783" name="Google Shape;783;p38"/>
          <p:cNvGrpSpPr/>
          <p:nvPr/>
        </p:nvGrpSpPr>
        <p:grpSpPr>
          <a:xfrm>
            <a:off x="559817" y="1934660"/>
            <a:ext cx="8783192" cy="215444"/>
            <a:chOff x="559817" y="2136914"/>
            <a:chExt cx="8783192" cy="215444"/>
          </a:xfrm>
        </p:grpSpPr>
        <p:sp>
          <p:nvSpPr>
            <p:cNvPr id="784" name="Google Shape;784;p3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85" name="Google Shape;785;p3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Giá trị tuyệt đối</a:t>
              </a:r>
              <a:endParaRPr sz="1400">
                <a:solidFill>
                  <a:srgbClr val="262626"/>
                </a:solidFill>
                <a:latin typeface="Arial"/>
                <a:ea typeface="Arial"/>
                <a:cs typeface="Arial"/>
                <a:sym typeface="Arial"/>
              </a:endParaRPr>
            </a:p>
          </p:txBody>
        </p:sp>
      </p:grpSp>
      <p:graphicFrame>
        <p:nvGraphicFramePr>
          <p:cNvPr id="786" name="Google Shape;786;p38"/>
          <p:cNvGraphicFramePr/>
          <p:nvPr/>
        </p:nvGraphicFramePr>
        <p:xfrm>
          <a:off x="1943557" y="3443736"/>
          <a:ext cx="3000000" cy="3000000"/>
        </p:xfrm>
        <a:graphic>
          <a:graphicData uri="http://schemas.openxmlformats.org/drawingml/2006/table">
            <a:tbl>
              <a:tblPr bandRow="1" firstRow="1">
                <a:noFill/>
                <a:tableStyleId>{2D806ADB-B888-4CDF-AFBA-31ED1E22A364}</a:tableStyleId>
              </a:tblPr>
              <a:tblGrid>
                <a:gridCol w="733550"/>
                <a:gridCol w="733550"/>
                <a:gridCol w="733550"/>
                <a:gridCol w="733550"/>
                <a:gridCol w="733550"/>
                <a:gridCol w="733550"/>
                <a:gridCol w="733550"/>
                <a:gridCol w="733550"/>
                <a:gridCol w="733550"/>
              </a:tblGrid>
              <a:tr h="152400">
                <a:tc>
                  <a:txBody>
                    <a:bodyPr/>
                    <a:lstStyle/>
                    <a:p>
                      <a:pPr indent="0" lvl="0" marL="0" marR="0" rtl="0" algn="l">
                        <a:spcBef>
                          <a:spcPts val="0"/>
                        </a:spcBef>
                        <a:spcAft>
                          <a:spcPts val="0"/>
                        </a:spcAft>
                        <a:buNone/>
                      </a:pPr>
                      <a:r>
                        <a:t/>
                      </a:r>
                      <a:endParaRPr sz="200"/>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787" name="Google Shape;787;p38"/>
          <p:cNvGraphicFramePr/>
          <p:nvPr/>
        </p:nvGraphicFramePr>
        <p:xfrm>
          <a:off x="1943557" y="3596135"/>
          <a:ext cx="3000000" cy="3000000"/>
        </p:xfrm>
        <a:graphic>
          <a:graphicData uri="http://schemas.openxmlformats.org/drawingml/2006/table">
            <a:tbl>
              <a:tblPr bandRow="1" firstRow="1">
                <a:noFill/>
                <a:tableStyleId>{2D806ADB-B888-4CDF-AFBA-31ED1E22A364}</a:tableStyleId>
              </a:tblPr>
              <a:tblGrid>
                <a:gridCol w="733550"/>
                <a:gridCol w="733550"/>
                <a:gridCol w="733550"/>
                <a:gridCol w="733550"/>
                <a:gridCol w="733550"/>
                <a:gridCol w="733550"/>
                <a:gridCol w="733550"/>
                <a:gridCol w="733550"/>
                <a:gridCol w="733550"/>
              </a:tblGrid>
              <a:tr h="152400">
                <a:tc>
                  <a:txBody>
                    <a:bodyPr/>
                    <a:lstStyle/>
                    <a:p>
                      <a:pPr indent="0" lvl="0" marL="0" marR="0" rtl="0" algn="l">
                        <a:spcBef>
                          <a:spcPts val="0"/>
                        </a:spcBef>
                        <a:spcAft>
                          <a:spcPts val="0"/>
                        </a:spcAft>
                        <a:buNone/>
                      </a:pPr>
                      <a:r>
                        <a:t/>
                      </a:r>
                      <a:endParaRPr sz="200"/>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88" name="Google Shape;788;p38"/>
          <p:cNvSpPr txBox="1"/>
          <p:nvPr/>
        </p:nvSpPr>
        <p:spPr>
          <a:xfrm>
            <a:off x="2489200" y="3770128"/>
            <a:ext cx="41148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-3</a:t>
            </a:r>
            <a:endParaRPr b="1" sz="1300">
              <a:solidFill>
                <a:schemeClr val="dk1"/>
              </a:solidFill>
              <a:latin typeface="Arial"/>
              <a:ea typeface="Arial"/>
              <a:cs typeface="Arial"/>
              <a:sym typeface="Arial"/>
            </a:endParaRPr>
          </a:p>
        </p:txBody>
      </p:sp>
      <p:sp>
        <p:nvSpPr>
          <p:cNvPr id="789" name="Google Shape;789;p38"/>
          <p:cNvSpPr txBox="1"/>
          <p:nvPr/>
        </p:nvSpPr>
        <p:spPr>
          <a:xfrm>
            <a:off x="3213100" y="3770128"/>
            <a:ext cx="41148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-2</a:t>
            </a:r>
            <a:endParaRPr b="1" sz="1300">
              <a:solidFill>
                <a:schemeClr val="dk1"/>
              </a:solidFill>
              <a:latin typeface="Arial"/>
              <a:ea typeface="Arial"/>
              <a:cs typeface="Arial"/>
              <a:sym typeface="Arial"/>
            </a:endParaRPr>
          </a:p>
        </p:txBody>
      </p:sp>
      <p:sp>
        <p:nvSpPr>
          <p:cNvPr id="790" name="Google Shape;790;p38"/>
          <p:cNvSpPr txBox="1"/>
          <p:nvPr/>
        </p:nvSpPr>
        <p:spPr>
          <a:xfrm>
            <a:off x="3937000" y="3770128"/>
            <a:ext cx="41148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-1</a:t>
            </a:r>
            <a:endParaRPr b="1" sz="1300">
              <a:solidFill>
                <a:schemeClr val="dk1"/>
              </a:solidFill>
              <a:latin typeface="Arial"/>
              <a:ea typeface="Arial"/>
              <a:cs typeface="Arial"/>
              <a:sym typeface="Arial"/>
            </a:endParaRPr>
          </a:p>
        </p:txBody>
      </p:sp>
      <p:sp>
        <p:nvSpPr>
          <p:cNvPr id="791" name="Google Shape;791;p38"/>
          <p:cNvSpPr txBox="1"/>
          <p:nvPr/>
        </p:nvSpPr>
        <p:spPr>
          <a:xfrm>
            <a:off x="4660900" y="3770128"/>
            <a:ext cx="41148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0</a:t>
            </a:r>
            <a:endParaRPr b="1" sz="1300">
              <a:solidFill>
                <a:schemeClr val="dk1"/>
              </a:solidFill>
              <a:latin typeface="Arial"/>
              <a:ea typeface="Arial"/>
              <a:cs typeface="Arial"/>
              <a:sym typeface="Arial"/>
            </a:endParaRPr>
          </a:p>
        </p:txBody>
      </p:sp>
      <p:sp>
        <p:nvSpPr>
          <p:cNvPr id="792" name="Google Shape;792;p38"/>
          <p:cNvSpPr txBox="1"/>
          <p:nvPr/>
        </p:nvSpPr>
        <p:spPr>
          <a:xfrm>
            <a:off x="5384800" y="3770128"/>
            <a:ext cx="41148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1</a:t>
            </a:r>
            <a:endParaRPr b="1" sz="1300">
              <a:solidFill>
                <a:schemeClr val="dk1"/>
              </a:solidFill>
              <a:latin typeface="Arial"/>
              <a:ea typeface="Arial"/>
              <a:cs typeface="Arial"/>
              <a:sym typeface="Arial"/>
            </a:endParaRPr>
          </a:p>
        </p:txBody>
      </p:sp>
      <p:sp>
        <p:nvSpPr>
          <p:cNvPr id="793" name="Google Shape;793;p38"/>
          <p:cNvSpPr txBox="1"/>
          <p:nvPr/>
        </p:nvSpPr>
        <p:spPr>
          <a:xfrm>
            <a:off x="6108700" y="3770128"/>
            <a:ext cx="41148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2</a:t>
            </a:r>
            <a:endParaRPr b="1" sz="1300">
              <a:solidFill>
                <a:schemeClr val="dk1"/>
              </a:solidFill>
              <a:latin typeface="Arial"/>
              <a:ea typeface="Arial"/>
              <a:cs typeface="Arial"/>
              <a:sym typeface="Arial"/>
            </a:endParaRPr>
          </a:p>
        </p:txBody>
      </p:sp>
      <p:sp>
        <p:nvSpPr>
          <p:cNvPr id="794" name="Google Shape;794;p38"/>
          <p:cNvSpPr txBox="1"/>
          <p:nvPr/>
        </p:nvSpPr>
        <p:spPr>
          <a:xfrm>
            <a:off x="6832600" y="3770128"/>
            <a:ext cx="41148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3</a:t>
            </a:r>
            <a:endParaRPr b="1" sz="1300">
              <a:solidFill>
                <a:schemeClr val="dk1"/>
              </a:solidFill>
              <a:latin typeface="Arial"/>
              <a:ea typeface="Arial"/>
              <a:cs typeface="Arial"/>
              <a:sym typeface="Arial"/>
            </a:endParaRPr>
          </a:p>
        </p:txBody>
      </p:sp>
      <p:sp>
        <p:nvSpPr>
          <p:cNvPr id="795" name="Google Shape;795;p38"/>
          <p:cNvSpPr txBox="1"/>
          <p:nvPr/>
        </p:nvSpPr>
        <p:spPr>
          <a:xfrm>
            <a:off x="7625080" y="3770128"/>
            <a:ext cx="41148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4</a:t>
            </a:r>
            <a:endParaRPr b="1" sz="1300">
              <a:solidFill>
                <a:schemeClr val="dk1"/>
              </a:solidFill>
              <a:latin typeface="Arial"/>
              <a:ea typeface="Arial"/>
              <a:cs typeface="Arial"/>
              <a:sym typeface="Arial"/>
            </a:endParaRPr>
          </a:p>
        </p:txBody>
      </p:sp>
      <p:sp>
        <p:nvSpPr>
          <p:cNvPr id="796" name="Google Shape;796;p38"/>
          <p:cNvSpPr/>
          <p:nvPr/>
        </p:nvSpPr>
        <p:spPr>
          <a:xfrm>
            <a:off x="2717800" y="3123676"/>
            <a:ext cx="2164080" cy="472459"/>
          </a:xfrm>
          <a:custGeom>
            <a:rect b="b" l="l" r="r" t="t"/>
            <a:pathLst>
              <a:path extrusionOk="0" h="464841" w="2209800">
                <a:moveTo>
                  <a:pt x="0" y="449601"/>
                </a:moveTo>
                <a:cubicBezTo>
                  <a:pt x="326390" y="223541"/>
                  <a:pt x="652780" y="-2519"/>
                  <a:pt x="1021080" y="21"/>
                </a:cubicBezTo>
                <a:cubicBezTo>
                  <a:pt x="1389380" y="2561"/>
                  <a:pt x="1799590" y="233701"/>
                  <a:pt x="2209800" y="464841"/>
                </a:cubicBezTo>
              </a:path>
            </a:pathLst>
          </a:cu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300">
              <a:solidFill>
                <a:schemeClr val="lt1"/>
              </a:solidFill>
              <a:latin typeface="Calibri"/>
              <a:ea typeface="Calibri"/>
              <a:cs typeface="Calibri"/>
              <a:sym typeface="Calibri"/>
            </a:endParaRPr>
          </a:p>
        </p:txBody>
      </p:sp>
      <p:sp>
        <p:nvSpPr>
          <p:cNvPr id="797" name="Google Shape;797;p38"/>
          <p:cNvSpPr/>
          <p:nvPr/>
        </p:nvSpPr>
        <p:spPr>
          <a:xfrm>
            <a:off x="4912360" y="3123676"/>
            <a:ext cx="2156460" cy="464841"/>
          </a:xfrm>
          <a:custGeom>
            <a:rect b="b" l="l" r="r" t="t"/>
            <a:pathLst>
              <a:path extrusionOk="0" h="464841" w="2209800">
                <a:moveTo>
                  <a:pt x="0" y="449601"/>
                </a:moveTo>
                <a:cubicBezTo>
                  <a:pt x="326390" y="223541"/>
                  <a:pt x="652780" y="-2519"/>
                  <a:pt x="1021080" y="21"/>
                </a:cubicBezTo>
                <a:cubicBezTo>
                  <a:pt x="1389380" y="2561"/>
                  <a:pt x="1799590" y="233701"/>
                  <a:pt x="2209800" y="464841"/>
                </a:cubicBezTo>
              </a:path>
            </a:pathLst>
          </a:cu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300">
              <a:solidFill>
                <a:schemeClr val="lt1"/>
              </a:solidFill>
              <a:latin typeface="Calibri"/>
              <a:ea typeface="Calibri"/>
              <a:cs typeface="Calibri"/>
              <a:sym typeface="Calibri"/>
            </a:endParaRPr>
          </a:p>
        </p:txBody>
      </p:sp>
      <p:sp>
        <p:nvSpPr>
          <p:cNvPr id="798" name="Google Shape;798;p38"/>
          <p:cNvSpPr txBox="1"/>
          <p:nvPr/>
        </p:nvSpPr>
        <p:spPr>
          <a:xfrm>
            <a:off x="2984500" y="2804295"/>
            <a:ext cx="16306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Khoảng giá trị = 3</a:t>
            </a:r>
            <a:endParaRPr b="1" sz="1400">
              <a:solidFill>
                <a:srgbClr val="262626"/>
              </a:solidFill>
              <a:latin typeface="Arial"/>
              <a:ea typeface="Arial"/>
              <a:cs typeface="Arial"/>
              <a:sym typeface="Arial"/>
            </a:endParaRPr>
          </a:p>
        </p:txBody>
      </p:sp>
      <p:sp>
        <p:nvSpPr>
          <p:cNvPr id="799" name="Google Shape;799;p38"/>
          <p:cNvSpPr txBox="1"/>
          <p:nvPr/>
        </p:nvSpPr>
        <p:spPr>
          <a:xfrm>
            <a:off x="5175250" y="2804295"/>
            <a:ext cx="16306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Khoảng giá trị = 3</a:t>
            </a:r>
            <a:endParaRPr sz="1400">
              <a:solidFill>
                <a:srgbClr val="262626"/>
              </a:solidFill>
              <a:latin typeface="Arial"/>
              <a:ea typeface="Arial"/>
              <a:cs typeface="Arial"/>
              <a:sym typeface="Arial"/>
            </a:endParaRPr>
          </a:p>
        </p:txBody>
      </p:sp>
      <p:sp>
        <p:nvSpPr>
          <p:cNvPr id="800" name="Google Shape;800;p38"/>
          <p:cNvSpPr/>
          <p:nvPr/>
        </p:nvSpPr>
        <p:spPr>
          <a:xfrm>
            <a:off x="707620" y="2649748"/>
            <a:ext cx="8628000" cy="1550700"/>
          </a:xfrm>
          <a:prstGeom prst="roundRect">
            <a:avLst>
              <a:gd fmla="val 0"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1" name="Google Shape;801;p38"/>
          <p:cNvSpPr/>
          <p:nvPr/>
        </p:nvSpPr>
        <p:spPr>
          <a:xfrm>
            <a:off x="702940" y="2205784"/>
            <a:ext cx="8632825" cy="345461"/>
          </a:xfrm>
          <a:prstGeom prst="rect">
            <a:avLst/>
          </a:prstGeom>
          <a:noFill/>
          <a:ln>
            <a:noFill/>
          </a:ln>
        </p:spPr>
        <p:txBody>
          <a:bodyPr anchorCtr="0" anchor="t" bIns="72000" lIns="0" spcFirstLastPara="1" rIns="144000" wrap="square" tIns="72000">
            <a:spAutoFit/>
          </a:bodyPr>
          <a:lstStyle/>
          <a:p>
            <a:pPr indent="-182562" lvl="0" marL="182562"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 trị tuyệt đối của một số là khoảng giá trị </a:t>
            </a:r>
            <a:endParaRPr sz="1300">
              <a:solidFill>
                <a:srgbClr val="262626"/>
              </a:solidFill>
              <a:latin typeface="Arial"/>
              <a:ea typeface="Arial"/>
              <a:cs typeface="Arial"/>
              <a:sym typeface="Arial"/>
            </a:endParaRPr>
          </a:p>
          <a:p>
            <a:pPr indent="-182562" lvl="0" marL="182562" marR="0" rtl="0" algn="l">
              <a:spcBef>
                <a:spcPts val="0"/>
              </a:spcBef>
              <a:spcAft>
                <a:spcPts val="0"/>
              </a:spcAft>
              <a:buClr>
                <a:srgbClr val="193EB0"/>
              </a:buClr>
              <a:buSzPts val="1300"/>
              <a:buFont typeface="Arial"/>
              <a:buChar char="‣"/>
            </a:pPr>
            <a:r>
              <a:t/>
            </a:r>
            <a:endParaRPr sz="1300">
              <a:solidFill>
                <a:srgbClr val="262626"/>
              </a:solidFill>
            </a:endParaRPr>
          </a:p>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giữa số đó và số 0 trên một trục toạ độ thẳng. </a:t>
            </a:r>
            <a:endParaRPr/>
          </a:p>
        </p:txBody>
      </p:sp>
      <p:sp>
        <p:nvSpPr>
          <p:cNvPr id="802" name="Google Shape;802;p3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nghĩa Giá trị tuyệt đối</a:t>
            </a:r>
            <a:endParaRPr b="1" sz="2400">
              <a:solidFill>
                <a:srgbClr val="0C0C0C"/>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grpSp>
        <p:nvGrpSpPr>
          <p:cNvPr id="808" name="Google Shape;808;p39"/>
          <p:cNvGrpSpPr/>
          <p:nvPr/>
        </p:nvGrpSpPr>
        <p:grpSpPr>
          <a:xfrm>
            <a:off x="450000" y="450000"/>
            <a:ext cx="9018000" cy="276999"/>
            <a:chOff x="450000" y="450000"/>
            <a:chExt cx="9018000" cy="276999"/>
          </a:xfrm>
        </p:grpSpPr>
        <p:sp>
          <p:nvSpPr>
            <p:cNvPr id="809" name="Google Shape;809;p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Giá trị tuyệt đối và Khoảng cách Euclid</a:t>
              </a:r>
              <a:endParaRPr b="1" sz="1800">
                <a:solidFill>
                  <a:schemeClr val="lt1"/>
                </a:solidFill>
                <a:latin typeface="Arial"/>
                <a:ea typeface="Arial"/>
                <a:cs typeface="Arial"/>
                <a:sym typeface="Arial"/>
              </a:endParaRPr>
            </a:p>
          </p:txBody>
        </p:sp>
        <p:sp>
          <p:nvSpPr>
            <p:cNvPr id="810" name="Google Shape;810;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811" name="Google Shape;811;p3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nghĩa Khoảng cách Euclide</a:t>
            </a:r>
            <a:endParaRPr b="1" sz="2400">
              <a:solidFill>
                <a:srgbClr val="0C0C0C"/>
              </a:solidFill>
              <a:latin typeface="Arial"/>
              <a:ea typeface="Arial"/>
              <a:cs typeface="Arial"/>
              <a:sym typeface="Arial"/>
            </a:endParaRPr>
          </a:p>
        </p:txBody>
      </p:sp>
      <p:sp>
        <p:nvSpPr>
          <p:cNvPr id="812" name="Google Shape;812;p39"/>
          <p:cNvSpPr/>
          <p:nvPr/>
        </p:nvSpPr>
        <p:spPr>
          <a:xfrm>
            <a:off x="2143100" y="3424037"/>
            <a:ext cx="5472608" cy="50815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13" name="Google Shape;813;p39"/>
          <p:cNvGrpSpPr/>
          <p:nvPr/>
        </p:nvGrpSpPr>
        <p:grpSpPr>
          <a:xfrm>
            <a:off x="559817" y="1927838"/>
            <a:ext cx="8783192" cy="215444"/>
            <a:chOff x="559817" y="2136914"/>
            <a:chExt cx="8783192" cy="215444"/>
          </a:xfrm>
        </p:grpSpPr>
        <p:sp>
          <p:nvSpPr>
            <p:cNvPr id="814" name="Google Shape;814;p3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15" name="Google Shape;815;p3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Khoảng cách Euclide</a:t>
              </a:r>
              <a:endParaRPr sz="1400">
                <a:solidFill>
                  <a:srgbClr val="262626"/>
                </a:solidFill>
                <a:latin typeface="Arial"/>
                <a:ea typeface="Arial"/>
                <a:cs typeface="Arial"/>
                <a:sym typeface="Arial"/>
              </a:endParaRPr>
            </a:p>
          </p:txBody>
        </p:sp>
      </p:grpSp>
      <p:sp>
        <p:nvSpPr>
          <p:cNvPr id="816" name="Google Shape;816;p39"/>
          <p:cNvSpPr/>
          <p:nvPr/>
        </p:nvSpPr>
        <p:spPr>
          <a:xfrm>
            <a:off x="642590" y="2326701"/>
            <a:ext cx="8632800" cy="24588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17" name="Google Shape;817;p39"/>
          <p:cNvSpPr txBox="1"/>
          <p:nvPr/>
        </p:nvSpPr>
        <p:spPr>
          <a:xfrm>
            <a:off x="2295876" y="3529034"/>
            <a:ext cx="5167056" cy="298159"/>
          </a:xfrm>
          <a:prstGeom prst="rect">
            <a:avLst/>
          </a:prstGeom>
          <a:blipFill rotWithShape="1">
            <a:blip r:embed="rId4">
              <a:alphaModFix/>
            </a:blip>
            <a:stretch>
              <a:fillRect b="-38772" l="-1652" r="-353" t="-61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Tổng quan</a:t>
            </a:r>
            <a:endParaRPr b="1" sz="3200">
              <a:solidFill>
                <a:srgbClr val="000000"/>
              </a:solidFill>
              <a:latin typeface="Arial"/>
              <a:ea typeface="Arial"/>
              <a:cs typeface="Arial"/>
              <a:sym typeface="Arial"/>
            </a:endParaRPr>
          </a:p>
        </p:txBody>
      </p:sp>
      <p:sp>
        <p:nvSpPr>
          <p:cNvPr id="189" name="Google Shape;189;p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sp>
        <p:nvSpPr>
          <p:cNvPr id="190" name="Google Shape;190;p4"/>
          <p:cNvSpPr/>
          <p:nvPr/>
        </p:nvSpPr>
        <p:spPr>
          <a:xfrm>
            <a:off x="1054112" y="3870028"/>
            <a:ext cx="3969308" cy="108722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1.1. Cài đặt Anaconda cho Python</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1.2. Nhập môn Toán học</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1.3. Ký hiệu Toán học</a:t>
            </a:r>
            <a:endParaRPr sz="1799">
              <a:solidFill>
                <a:srgbClr val="A5A5A5"/>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grpSp>
        <p:nvGrpSpPr>
          <p:cNvPr id="823" name="Google Shape;823;p40"/>
          <p:cNvGrpSpPr/>
          <p:nvPr/>
        </p:nvGrpSpPr>
        <p:grpSpPr>
          <a:xfrm>
            <a:off x="559817" y="1428745"/>
            <a:ext cx="8783192" cy="215444"/>
            <a:chOff x="559817" y="2136914"/>
            <a:chExt cx="8783192" cy="215444"/>
          </a:xfrm>
        </p:grpSpPr>
        <p:sp>
          <p:nvSpPr>
            <p:cNvPr id="824" name="Google Shape;824;p4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25" name="Google Shape;825;p4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Khoảng cách Euclide</a:t>
              </a:r>
              <a:endParaRPr sz="1400">
                <a:solidFill>
                  <a:srgbClr val="262626"/>
                </a:solidFill>
                <a:latin typeface="Arial"/>
                <a:ea typeface="Arial"/>
                <a:cs typeface="Arial"/>
                <a:sym typeface="Arial"/>
              </a:endParaRPr>
            </a:p>
          </p:txBody>
        </p:sp>
      </p:grpSp>
      <p:sp>
        <p:nvSpPr>
          <p:cNvPr id="826" name="Google Shape;826;p40"/>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hình dưới đây, chiều dài của cạnh huyền (đoạn AB) được tính bằng Định lý Pythagore.</a:t>
            </a:r>
            <a:endParaRPr/>
          </a:p>
        </p:txBody>
      </p:sp>
      <p:grpSp>
        <p:nvGrpSpPr>
          <p:cNvPr id="827" name="Google Shape;827;p40"/>
          <p:cNvGrpSpPr/>
          <p:nvPr/>
        </p:nvGrpSpPr>
        <p:grpSpPr>
          <a:xfrm>
            <a:off x="450000" y="450000"/>
            <a:ext cx="9018000" cy="276999"/>
            <a:chOff x="450000" y="450000"/>
            <a:chExt cx="9018000" cy="276999"/>
          </a:xfrm>
        </p:grpSpPr>
        <p:sp>
          <p:nvSpPr>
            <p:cNvPr id="828" name="Google Shape;828;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Giá trị tuyệt đối và Khoảng cách Euclid</a:t>
              </a:r>
              <a:endParaRPr b="1" sz="1800">
                <a:solidFill>
                  <a:schemeClr val="lt1"/>
                </a:solidFill>
                <a:latin typeface="Arial"/>
                <a:ea typeface="Arial"/>
                <a:cs typeface="Arial"/>
                <a:sym typeface="Arial"/>
              </a:endParaRPr>
            </a:p>
          </p:txBody>
        </p:sp>
        <p:sp>
          <p:nvSpPr>
            <p:cNvPr id="829" name="Google Shape;829;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830" name="Google Shape;830;p40"/>
          <p:cNvGrpSpPr/>
          <p:nvPr/>
        </p:nvGrpSpPr>
        <p:grpSpPr>
          <a:xfrm>
            <a:off x="869421" y="2305156"/>
            <a:ext cx="8103022" cy="2160240"/>
            <a:chOff x="869421" y="2102376"/>
            <a:chExt cx="8103022" cy="2160240"/>
          </a:xfrm>
        </p:grpSpPr>
        <p:grpSp>
          <p:nvGrpSpPr>
            <p:cNvPr id="831" name="Google Shape;831;p40"/>
            <p:cNvGrpSpPr/>
            <p:nvPr/>
          </p:nvGrpSpPr>
          <p:grpSpPr>
            <a:xfrm>
              <a:off x="869421" y="2102376"/>
              <a:ext cx="8103022" cy="2160240"/>
              <a:chOff x="1134987" y="3788527"/>
              <a:chExt cx="6624737" cy="1766134"/>
            </a:xfrm>
          </p:grpSpPr>
          <p:sp>
            <p:nvSpPr>
              <p:cNvPr id="832" name="Google Shape;832;p40"/>
              <p:cNvSpPr/>
              <p:nvPr/>
            </p:nvSpPr>
            <p:spPr>
              <a:xfrm>
                <a:off x="1134987" y="3798565"/>
                <a:ext cx="6624737" cy="1756096"/>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nvGrpSpPr>
              <p:cNvPr id="833" name="Google Shape;833;p40"/>
              <p:cNvGrpSpPr/>
              <p:nvPr/>
            </p:nvGrpSpPr>
            <p:grpSpPr>
              <a:xfrm>
                <a:off x="2903125" y="3788527"/>
                <a:ext cx="3973531" cy="1665019"/>
                <a:chOff x="846957" y="3779002"/>
                <a:chExt cx="3973531" cy="1665019"/>
              </a:xfrm>
            </p:grpSpPr>
            <p:cxnSp>
              <p:nvCxnSpPr>
                <p:cNvPr id="834" name="Google Shape;834;p40"/>
                <p:cNvCxnSpPr/>
                <p:nvPr/>
              </p:nvCxnSpPr>
              <p:spPr>
                <a:xfrm>
                  <a:off x="990972" y="5157192"/>
                  <a:ext cx="1440160" cy="0"/>
                </a:xfrm>
                <a:prstGeom prst="straightConnector1">
                  <a:avLst/>
                </a:prstGeom>
                <a:noFill/>
                <a:ln cap="flat" cmpd="sng" w="19050">
                  <a:solidFill>
                    <a:schemeClr val="dk1"/>
                  </a:solidFill>
                  <a:prstDash val="solid"/>
                  <a:miter lim="800000"/>
                  <a:headEnd len="sm" w="sm" type="none"/>
                  <a:tailEnd len="med" w="med" type="triangle"/>
                </a:ln>
              </p:spPr>
            </p:cxnSp>
            <p:cxnSp>
              <p:nvCxnSpPr>
                <p:cNvPr id="835" name="Google Shape;835;p40"/>
                <p:cNvCxnSpPr/>
                <p:nvPr/>
              </p:nvCxnSpPr>
              <p:spPr>
                <a:xfrm rot="10800000">
                  <a:off x="1206996" y="4005064"/>
                  <a:ext cx="0" cy="1419219"/>
                </a:xfrm>
                <a:prstGeom prst="straightConnector1">
                  <a:avLst/>
                </a:prstGeom>
                <a:noFill/>
                <a:ln cap="flat" cmpd="sng" w="19050">
                  <a:solidFill>
                    <a:schemeClr val="dk1"/>
                  </a:solidFill>
                  <a:prstDash val="solid"/>
                  <a:miter lim="800000"/>
                  <a:headEnd len="sm" w="sm" type="none"/>
                  <a:tailEnd len="med" w="med" type="triangle"/>
                </a:ln>
              </p:spPr>
            </p:cxnSp>
            <p:sp>
              <p:nvSpPr>
                <p:cNvPr id="836" name="Google Shape;836;p40"/>
                <p:cNvSpPr txBox="1"/>
                <p:nvPr/>
              </p:nvSpPr>
              <p:spPr>
                <a:xfrm>
                  <a:off x="990972" y="3779002"/>
                  <a:ext cx="288032" cy="2767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y</a:t>
                  </a:r>
                  <a:endParaRPr i="1" sz="1600">
                    <a:solidFill>
                      <a:srgbClr val="000000"/>
                    </a:solidFill>
                    <a:latin typeface="Cambria Math"/>
                    <a:ea typeface="Cambria Math"/>
                    <a:cs typeface="Cambria Math"/>
                    <a:sym typeface="Cambria Math"/>
                  </a:endParaRPr>
                </a:p>
              </p:txBody>
            </p:sp>
            <p:sp>
              <p:nvSpPr>
                <p:cNvPr id="837" name="Google Shape;837;p40"/>
                <p:cNvSpPr txBox="1"/>
                <p:nvPr/>
              </p:nvSpPr>
              <p:spPr>
                <a:xfrm>
                  <a:off x="846957" y="4066039"/>
                  <a:ext cx="360039" cy="2767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a</a:t>
                  </a:r>
                  <a:r>
                    <a:rPr baseline="-25000" i="1" lang="en-US" sz="1600">
                      <a:solidFill>
                        <a:srgbClr val="000000"/>
                      </a:solidFill>
                      <a:latin typeface="Cambria Math"/>
                      <a:ea typeface="Cambria Math"/>
                      <a:cs typeface="Cambria Math"/>
                      <a:sym typeface="Cambria Math"/>
                    </a:rPr>
                    <a:t>2</a:t>
                  </a:r>
                  <a:endParaRPr baseline="-25000" i="1" sz="1600">
                    <a:solidFill>
                      <a:srgbClr val="000000"/>
                    </a:solidFill>
                    <a:latin typeface="Cambria Math"/>
                    <a:ea typeface="Cambria Math"/>
                    <a:cs typeface="Cambria Math"/>
                    <a:sym typeface="Cambria Math"/>
                  </a:endParaRPr>
                </a:p>
              </p:txBody>
            </p:sp>
            <p:sp>
              <p:nvSpPr>
                <p:cNvPr id="838" name="Google Shape;838;p40"/>
                <p:cNvSpPr txBox="1"/>
                <p:nvPr/>
              </p:nvSpPr>
              <p:spPr>
                <a:xfrm>
                  <a:off x="846957" y="4481537"/>
                  <a:ext cx="360039" cy="2767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b</a:t>
                  </a:r>
                  <a:r>
                    <a:rPr baseline="-25000" i="1" lang="en-US" sz="1600">
                      <a:solidFill>
                        <a:srgbClr val="000000"/>
                      </a:solidFill>
                      <a:latin typeface="Cambria Math"/>
                      <a:ea typeface="Cambria Math"/>
                      <a:cs typeface="Cambria Math"/>
                      <a:sym typeface="Cambria Math"/>
                    </a:rPr>
                    <a:t>2</a:t>
                  </a:r>
                  <a:endParaRPr baseline="-25000" i="1" sz="1600">
                    <a:solidFill>
                      <a:srgbClr val="000000"/>
                    </a:solidFill>
                    <a:latin typeface="Cambria Math"/>
                    <a:ea typeface="Cambria Math"/>
                    <a:cs typeface="Cambria Math"/>
                    <a:sym typeface="Cambria Math"/>
                  </a:endParaRPr>
                </a:p>
              </p:txBody>
            </p:sp>
            <p:sp>
              <p:nvSpPr>
                <p:cNvPr id="839" name="Google Shape;839;p40"/>
                <p:cNvSpPr txBox="1"/>
                <p:nvPr/>
              </p:nvSpPr>
              <p:spPr>
                <a:xfrm>
                  <a:off x="1315009" y="5167231"/>
                  <a:ext cx="360039" cy="2767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b</a:t>
                  </a:r>
                  <a:r>
                    <a:rPr baseline="-25000" i="1" lang="en-US" sz="1600">
                      <a:solidFill>
                        <a:srgbClr val="000000"/>
                      </a:solidFill>
                      <a:latin typeface="Cambria Math"/>
                      <a:ea typeface="Cambria Math"/>
                      <a:cs typeface="Cambria Math"/>
                      <a:sym typeface="Cambria Math"/>
                    </a:rPr>
                    <a:t>1</a:t>
                  </a:r>
                  <a:endParaRPr baseline="-25000" i="1" sz="1600">
                    <a:solidFill>
                      <a:srgbClr val="000000"/>
                    </a:solidFill>
                    <a:latin typeface="Cambria Math"/>
                    <a:ea typeface="Cambria Math"/>
                    <a:cs typeface="Cambria Math"/>
                    <a:sym typeface="Cambria Math"/>
                  </a:endParaRPr>
                </a:p>
              </p:txBody>
            </p:sp>
            <p:sp>
              <p:nvSpPr>
                <p:cNvPr id="840" name="Google Shape;840;p40"/>
                <p:cNvSpPr txBox="1"/>
                <p:nvPr/>
              </p:nvSpPr>
              <p:spPr>
                <a:xfrm>
                  <a:off x="952780" y="5147284"/>
                  <a:ext cx="360039" cy="2767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0</a:t>
                  </a:r>
                  <a:endParaRPr baseline="-25000" i="1" sz="1600">
                    <a:solidFill>
                      <a:srgbClr val="000000"/>
                    </a:solidFill>
                    <a:latin typeface="Cambria Math"/>
                    <a:ea typeface="Cambria Math"/>
                    <a:cs typeface="Cambria Math"/>
                    <a:sym typeface="Cambria Math"/>
                  </a:endParaRPr>
                </a:p>
              </p:txBody>
            </p:sp>
            <p:sp>
              <p:nvSpPr>
                <p:cNvPr id="841" name="Google Shape;841;p40"/>
                <p:cNvSpPr txBox="1"/>
                <p:nvPr/>
              </p:nvSpPr>
              <p:spPr>
                <a:xfrm>
                  <a:off x="1783060" y="5167231"/>
                  <a:ext cx="360039" cy="2767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a</a:t>
                  </a:r>
                  <a:r>
                    <a:rPr baseline="-25000" i="1" lang="en-US" sz="1600">
                      <a:solidFill>
                        <a:srgbClr val="000000"/>
                      </a:solidFill>
                      <a:latin typeface="Cambria Math"/>
                      <a:ea typeface="Cambria Math"/>
                      <a:cs typeface="Cambria Math"/>
                      <a:sym typeface="Cambria Math"/>
                    </a:rPr>
                    <a:t>1</a:t>
                  </a:r>
                  <a:endParaRPr baseline="-25000" i="1" sz="1600">
                    <a:solidFill>
                      <a:srgbClr val="000000"/>
                    </a:solidFill>
                    <a:latin typeface="Cambria Math"/>
                    <a:ea typeface="Cambria Math"/>
                    <a:cs typeface="Cambria Math"/>
                    <a:sym typeface="Cambria Math"/>
                  </a:endParaRPr>
                </a:p>
              </p:txBody>
            </p:sp>
            <p:sp>
              <p:nvSpPr>
                <p:cNvPr id="842" name="Google Shape;842;p40"/>
                <p:cNvSpPr txBox="1"/>
                <p:nvPr/>
              </p:nvSpPr>
              <p:spPr>
                <a:xfrm>
                  <a:off x="2426406" y="5018692"/>
                  <a:ext cx="360039" cy="2767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x</a:t>
                  </a:r>
                  <a:endParaRPr baseline="-25000" i="1" sz="1600">
                    <a:solidFill>
                      <a:srgbClr val="000000"/>
                    </a:solidFill>
                    <a:latin typeface="Cambria Math"/>
                    <a:ea typeface="Cambria Math"/>
                    <a:cs typeface="Cambria Math"/>
                    <a:sym typeface="Cambria Math"/>
                  </a:endParaRPr>
                </a:p>
              </p:txBody>
            </p:sp>
            <p:cxnSp>
              <p:nvCxnSpPr>
                <p:cNvPr id="843" name="Google Shape;843;p40"/>
                <p:cNvCxnSpPr/>
                <p:nvPr/>
              </p:nvCxnSpPr>
              <p:spPr>
                <a:xfrm>
                  <a:off x="1209187" y="4229900"/>
                  <a:ext cx="749167" cy="0"/>
                </a:xfrm>
                <a:prstGeom prst="straightConnector1">
                  <a:avLst/>
                </a:prstGeom>
                <a:noFill/>
                <a:ln cap="flat" cmpd="sng" w="19050">
                  <a:solidFill>
                    <a:srgbClr val="1429A0"/>
                  </a:solidFill>
                  <a:prstDash val="dot"/>
                  <a:miter lim="800000"/>
                  <a:headEnd len="sm" w="sm" type="none"/>
                  <a:tailEnd len="sm" w="sm" type="none"/>
                </a:ln>
              </p:spPr>
            </p:cxnSp>
            <p:cxnSp>
              <p:nvCxnSpPr>
                <p:cNvPr id="844" name="Google Shape;844;p40"/>
                <p:cNvCxnSpPr>
                  <a:endCxn id="841" idx="0"/>
                </p:cNvCxnSpPr>
                <p:nvPr/>
              </p:nvCxnSpPr>
              <p:spPr>
                <a:xfrm>
                  <a:off x="1958280" y="4219831"/>
                  <a:ext cx="4800" cy="947400"/>
                </a:xfrm>
                <a:prstGeom prst="straightConnector1">
                  <a:avLst/>
                </a:prstGeom>
                <a:noFill/>
                <a:ln cap="flat" cmpd="sng" w="19050">
                  <a:solidFill>
                    <a:srgbClr val="1429A0"/>
                  </a:solidFill>
                  <a:prstDash val="dot"/>
                  <a:miter lim="800000"/>
                  <a:headEnd len="sm" w="sm" type="none"/>
                  <a:tailEnd len="sm" w="sm" type="none"/>
                </a:ln>
              </p:spPr>
            </p:cxnSp>
            <p:cxnSp>
              <p:nvCxnSpPr>
                <p:cNvPr id="845" name="Google Shape;845;p40"/>
                <p:cNvCxnSpPr/>
                <p:nvPr/>
              </p:nvCxnSpPr>
              <p:spPr>
                <a:xfrm>
                  <a:off x="1209187" y="4620036"/>
                  <a:ext cx="285841" cy="0"/>
                </a:xfrm>
                <a:prstGeom prst="straightConnector1">
                  <a:avLst/>
                </a:prstGeom>
                <a:noFill/>
                <a:ln cap="flat" cmpd="sng" w="19050">
                  <a:solidFill>
                    <a:srgbClr val="1429A0"/>
                  </a:solidFill>
                  <a:prstDash val="dot"/>
                  <a:miter lim="800000"/>
                  <a:headEnd len="sm" w="sm" type="none"/>
                  <a:tailEnd len="sm" w="sm" type="none"/>
                </a:ln>
              </p:spPr>
            </p:cxnSp>
            <p:cxnSp>
              <p:nvCxnSpPr>
                <p:cNvPr id="846" name="Google Shape;846;p40"/>
                <p:cNvCxnSpPr/>
                <p:nvPr/>
              </p:nvCxnSpPr>
              <p:spPr>
                <a:xfrm>
                  <a:off x="1487938" y="4620036"/>
                  <a:ext cx="0" cy="547195"/>
                </a:xfrm>
                <a:prstGeom prst="straightConnector1">
                  <a:avLst/>
                </a:prstGeom>
                <a:noFill/>
                <a:ln cap="flat" cmpd="sng" w="19050">
                  <a:solidFill>
                    <a:srgbClr val="1429A0"/>
                  </a:solidFill>
                  <a:prstDash val="dot"/>
                  <a:miter lim="800000"/>
                  <a:headEnd len="sm" w="sm" type="none"/>
                  <a:tailEnd len="sm" w="sm" type="none"/>
                </a:ln>
              </p:spPr>
            </p:cxnSp>
            <p:cxnSp>
              <p:nvCxnSpPr>
                <p:cNvPr id="847" name="Google Shape;847;p40"/>
                <p:cNvCxnSpPr/>
                <p:nvPr/>
              </p:nvCxnSpPr>
              <p:spPr>
                <a:xfrm flipH="1" rot="10800000">
                  <a:off x="1487938" y="4229900"/>
                  <a:ext cx="470416" cy="390136"/>
                </a:xfrm>
                <a:prstGeom prst="straightConnector1">
                  <a:avLst/>
                </a:prstGeom>
                <a:noFill/>
                <a:ln cap="flat" cmpd="sng" w="19050">
                  <a:solidFill>
                    <a:srgbClr val="1429A0"/>
                  </a:solidFill>
                  <a:prstDash val="solid"/>
                  <a:miter lim="800000"/>
                  <a:headEnd len="sm" w="sm" type="none"/>
                  <a:tailEnd len="sm" w="sm" type="none"/>
                </a:ln>
              </p:spPr>
            </p:cxnSp>
            <p:sp>
              <p:nvSpPr>
                <p:cNvPr id="848" name="Google Shape;848;p40"/>
                <p:cNvSpPr txBox="1"/>
                <p:nvPr/>
              </p:nvSpPr>
              <p:spPr>
                <a:xfrm>
                  <a:off x="1213842" y="4620088"/>
                  <a:ext cx="360039" cy="2767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B</a:t>
                  </a:r>
                  <a:endParaRPr baseline="-25000" i="1" sz="1600">
                    <a:solidFill>
                      <a:srgbClr val="000000"/>
                    </a:solidFill>
                    <a:latin typeface="Cambria Math"/>
                    <a:ea typeface="Cambria Math"/>
                    <a:cs typeface="Cambria Math"/>
                    <a:sym typeface="Cambria Math"/>
                  </a:endParaRPr>
                </a:p>
              </p:txBody>
            </p:sp>
            <p:sp>
              <p:nvSpPr>
                <p:cNvPr id="849" name="Google Shape;849;p40"/>
                <p:cNvSpPr txBox="1"/>
                <p:nvPr/>
              </p:nvSpPr>
              <p:spPr>
                <a:xfrm>
                  <a:off x="1927077" y="4018318"/>
                  <a:ext cx="360039" cy="2767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A</a:t>
                  </a:r>
                  <a:endParaRPr baseline="-25000" i="1" sz="1600">
                    <a:solidFill>
                      <a:srgbClr val="000000"/>
                    </a:solidFill>
                    <a:latin typeface="Cambria Math"/>
                    <a:ea typeface="Cambria Math"/>
                    <a:cs typeface="Cambria Math"/>
                    <a:sym typeface="Cambria Math"/>
                  </a:endParaRPr>
                </a:p>
              </p:txBody>
            </p:sp>
            <p:sp>
              <p:nvSpPr>
                <p:cNvPr id="850" name="Google Shape;850;p40"/>
                <p:cNvSpPr txBox="1"/>
                <p:nvPr/>
              </p:nvSpPr>
              <p:spPr>
                <a:xfrm>
                  <a:off x="1385012" y="4615842"/>
                  <a:ext cx="605154" cy="2767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(b</a:t>
                  </a:r>
                  <a:r>
                    <a:rPr baseline="-25000" i="1" lang="en-US" sz="1600">
                      <a:solidFill>
                        <a:srgbClr val="000000"/>
                      </a:solidFill>
                      <a:latin typeface="Cambria Math"/>
                      <a:ea typeface="Cambria Math"/>
                      <a:cs typeface="Cambria Math"/>
                      <a:sym typeface="Cambria Math"/>
                    </a:rPr>
                    <a:t>1</a:t>
                  </a:r>
                  <a:r>
                    <a:rPr i="1" lang="en-US" sz="1600">
                      <a:solidFill>
                        <a:srgbClr val="000000"/>
                      </a:solidFill>
                      <a:latin typeface="Cambria Math"/>
                      <a:ea typeface="Cambria Math"/>
                      <a:cs typeface="Cambria Math"/>
                      <a:sym typeface="Cambria Math"/>
                    </a:rPr>
                    <a:t>, b</a:t>
                  </a:r>
                  <a:r>
                    <a:rPr baseline="-25000" i="1" lang="en-US" sz="1600">
                      <a:solidFill>
                        <a:srgbClr val="000000"/>
                      </a:solidFill>
                      <a:latin typeface="Cambria Math"/>
                      <a:ea typeface="Cambria Math"/>
                      <a:cs typeface="Cambria Math"/>
                      <a:sym typeface="Cambria Math"/>
                    </a:rPr>
                    <a:t>2</a:t>
                  </a:r>
                  <a:r>
                    <a:rPr i="1" lang="en-US" sz="1600">
                      <a:solidFill>
                        <a:srgbClr val="000000"/>
                      </a:solidFill>
                      <a:latin typeface="Cambria Math"/>
                      <a:ea typeface="Cambria Math"/>
                      <a:cs typeface="Cambria Math"/>
                      <a:sym typeface="Cambria Math"/>
                    </a:rPr>
                    <a:t>)</a:t>
                  </a:r>
                  <a:endParaRPr baseline="-25000" i="1" sz="1600">
                    <a:solidFill>
                      <a:srgbClr val="000000"/>
                    </a:solidFill>
                    <a:latin typeface="Cambria Math"/>
                    <a:ea typeface="Cambria Math"/>
                    <a:cs typeface="Cambria Math"/>
                    <a:sym typeface="Cambria Math"/>
                  </a:endParaRPr>
                </a:p>
              </p:txBody>
            </p:sp>
            <p:sp>
              <p:nvSpPr>
                <p:cNvPr id="851" name="Google Shape;851;p40"/>
                <p:cNvSpPr txBox="1"/>
                <p:nvPr/>
              </p:nvSpPr>
              <p:spPr>
                <a:xfrm>
                  <a:off x="2025094" y="4002986"/>
                  <a:ext cx="605154" cy="2767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(a</a:t>
                  </a:r>
                  <a:r>
                    <a:rPr baseline="-25000" i="1" lang="en-US" sz="1600">
                      <a:solidFill>
                        <a:srgbClr val="000000"/>
                      </a:solidFill>
                      <a:latin typeface="Cambria Math"/>
                      <a:ea typeface="Cambria Math"/>
                      <a:cs typeface="Cambria Math"/>
                      <a:sym typeface="Cambria Math"/>
                    </a:rPr>
                    <a:t>1</a:t>
                  </a:r>
                  <a:r>
                    <a:rPr i="1" lang="en-US" sz="1600">
                      <a:solidFill>
                        <a:srgbClr val="000000"/>
                      </a:solidFill>
                      <a:latin typeface="Cambria Math"/>
                      <a:ea typeface="Cambria Math"/>
                      <a:cs typeface="Cambria Math"/>
                      <a:sym typeface="Cambria Math"/>
                    </a:rPr>
                    <a:t>, a</a:t>
                  </a:r>
                  <a:r>
                    <a:rPr baseline="-25000" i="1" lang="en-US" sz="1600">
                      <a:solidFill>
                        <a:srgbClr val="000000"/>
                      </a:solidFill>
                      <a:latin typeface="Cambria Math"/>
                      <a:ea typeface="Cambria Math"/>
                      <a:cs typeface="Cambria Math"/>
                      <a:sym typeface="Cambria Math"/>
                    </a:rPr>
                    <a:t>2</a:t>
                  </a:r>
                  <a:r>
                    <a:rPr i="1" lang="en-US" sz="1600">
                      <a:solidFill>
                        <a:srgbClr val="000000"/>
                      </a:solidFill>
                      <a:latin typeface="Cambria Math"/>
                      <a:ea typeface="Cambria Math"/>
                      <a:cs typeface="Cambria Math"/>
                      <a:sym typeface="Cambria Math"/>
                    </a:rPr>
                    <a:t>)</a:t>
                  </a:r>
                  <a:endParaRPr baseline="-25000" i="1" sz="1600">
                    <a:solidFill>
                      <a:srgbClr val="000000"/>
                    </a:solidFill>
                    <a:latin typeface="Cambria Math"/>
                    <a:ea typeface="Cambria Math"/>
                    <a:cs typeface="Cambria Math"/>
                    <a:sym typeface="Cambria Math"/>
                  </a:endParaRPr>
                </a:p>
              </p:txBody>
            </p:sp>
            <p:sp>
              <p:nvSpPr>
                <p:cNvPr id="852" name="Google Shape;852;p40"/>
                <p:cNvSpPr txBox="1"/>
                <p:nvPr/>
              </p:nvSpPr>
              <p:spPr>
                <a:xfrm>
                  <a:off x="2836045" y="5015331"/>
                  <a:ext cx="360039" cy="2767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B</a:t>
                  </a:r>
                  <a:endParaRPr baseline="-25000" i="1" sz="1600">
                    <a:solidFill>
                      <a:srgbClr val="000000"/>
                    </a:solidFill>
                    <a:latin typeface="Cambria Math"/>
                    <a:ea typeface="Cambria Math"/>
                    <a:cs typeface="Cambria Math"/>
                    <a:sym typeface="Cambria Math"/>
                  </a:endParaRPr>
                </a:p>
              </p:txBody>
            </p:sp>
            <p:sp>
              <p:nvSpPr>
                <p:cNvPr id="853" name="Google Shape;853;p40"/>
                <p:cNvSpPr txBox="1"/>
                <p:nvPr/>
              </p:nvSpPr>
              <p:spPr>
                <a:xfrm>
                  <a:off x="4460449" y="4006466"/>
                  <a:ext cx="360039" cy="2767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A</a:t>
                  </a:r>
                  <a:endParaRPr baseline="-25000" i="1" sz="1600">
                    <a:solidFill>
                      <a:srgbClr val="000000"/>
                    </a:solidFill>
                    <a:latin typeface="Cambria Math"/>
                    <a:ea typeface="Cambria Math"/>
                    <a:cs typeface="Cambria Math"/>
                    <a:sym typeface="Cambria Math"/>
                  </a:endParaRPr>
                </a:p>
              </p:txBody>
            </p:sp>
          </p:grpSp>
          <p:sp>
            <p:nvSpPr>
              <p:cNvPr id="854" name="Google Shape;854;p40"/>
              <p:cNvSpPr txBox="1"/>
              <p:nvPr/>
            </p:nvSpPr>
            <p:spPr>
              <a:xfrm>
                <a:off x="1377917" y="3918985"/>
                <a:ext cx="1508246" cy="6039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Độ dài của đoạn AB là khoảng cách giữa điểm A và điểm B.</a:t>
                </a:r>
                <a:endParaRPr sz="1400">
                  <a:solidFill>
                    <a:srgbClr val="262626"/>
                  </a:solidFill>
                  <a:latin typeface="Arial"/>
                  <a:ea typeface="Arial"/>
                  <a:cs typeface="Arial"/>
                  <a:sym typeface="Arial"/>
                </a:endParaRPr>
              </a:p>
            </p:txBody>
          </p:sp>
          <p:grpSp>
            <p:nvGrpSpPr>
              <p:cNvPr id="855" name="Google Shape;855;p40"/>
              <p:cNvGrpSpPr/>
              <p:nvPr/>
            </p:nvGrpSpPr>
            <p:grpSpPr>
              <a:xfrm flipH="1">
                <a:off x="5189114" y="4229452"/>
                <a:ext cx="1368151" cy="933904"/>
                <a:chOff x="4951413" y="4219927"/>
                <a:chExt cx="1368151" cy="933904"/>
              </a:xfrm>
            </p:grpSpPr>
            <p:sp>
              <p:nvSpPr>
                <p:cNvPr id="856" name="Google Shape;856;p40"/>
                <p:cNvSpPr/>
                <p:nvPr/>
              </p:nvSpPr>
              <p:spPr>
                <a:xfrm>
                  <a:off x="4951413" y="4219927"/>
                  <a:ext cx="1368151" cy="933904"/>
                </a:xfrm>
                <a:prstGeom prst="rtTriangl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857" name="Google Shape;857;p40"/>
                <p:cNvSpPr/>
                <p:nvPr/>
              </p:nvSpPr>
              <p:spPr>
                <a:xfrm>
                  <a:off x="4951413" y="5002078"/>
                  <a:ext cx="152933" cy="145177"/>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sp>
            <p:nvSpPr>
              <p:cNvPr id="858" name="Google Shape;858;p40"/>
              <p:cNvSpPr/>
              <p:nvPr/>
            </p:nvSpPr>
            <p:spPr>
              <a:xfrm>
                <a:off x="6585589" y="4239425"/>
                <a:ext cx="93268" cy="917384"/>
              </a:xfrm>
              <a:prstGeom prst="rightBracket">
                <a:avLst>
                  <a:gd fmla="val 156143"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859" name="Google Shape;859;p40"/>
              <p:cNvSpPr txBox="1"/>
              <p:nvPr/>
            </p:nvSpPr>
            <p:spPr>
              <a:xfrm>
                <a:off x="6735714" y="4548940"/>
                <a:ext cx="799226" cy="276789"/>
              </a:xfrm>
              <a:prstGeom prst="rect">
                <a:avLst/>
              </a:prstGeom>
              <a:blipFill rotWithShape="1">
                <a:blip r:embed="rId3">
                  <a:alphaModFix/>
                </a:blip>
                <a:stretch>
                  <a:fillRect b="-19642" l="-3104" r="0" t="-714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60" name="Google Shape;860;p40"/>
              <p:cNvSpPr txBox="1"/>
              <p:nvPr/>
            </p:nvSpPr>
            <p:spPr>
              <a:xfrm>
                <a:off x="5541068" y="5248852"/>
                <a:ext cx="799226" cy="276789"/>
              </a:xfrm>
              <a:prstGeom prst="rect">
                <a:avLst/>
              </a:prstGeom>
              <a:blipFill rotWithShape="1">
                <a:blip r:embed="rId4">
                  <a:alphaModFix/>
                </a:blip>
                <a:stretch>
                  <a:fillRect b="-21816" l="-3749" r="0" t="-72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61" name="Google Shape;861;p40"/>
              <p:cNvSpPr/>
              <p:nvPr/>
            </p:nvSpPr>
            <p:spPr>
              <a:xfrm rot="5400000">
                <a:off x="5835000" y="4536625"/>
                <a:ext cx="95535" cy="1348994"/>
              </a:xfrm>
              <a:prstGeom prst="rightBracket">
                <a:avLst>
                  <a:gd fmla="val 156143"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pic>
            <p:nvPicPr>
              <p:cNvPr id="862" name="Google Shape;862;p40"/>
              <p:cNvPicPr preferRelativeResize="0"/>
              <p:nvPr/>
            </p:nvPicPr>
            <p:blipFill rotWithShape="1">
              <a:blip r:embed="rId5">
                <a:alphaModFix/>
              </a:blip>
              <a:srcRect b="0" l="0" r="0" t="0"/>
              <a:stretch/>
            </p:blipFill>
            <p:spPr>
              <a:xfrm rot="10800000">
                <a:off x="4579425" y="4434493"/>
                <a:ext cx="542486" cy="542486"/>
              </a:xfrm>
              <a:prstGeom prst="rect">
                <a:avLst/>
              </a:prstGeom>
              <a:noFill/>
              <a:ln>
                <a:noFill/>
              </a:ln>
            </p:spPr>
          </p:pic>
        </p:grpSp>
        <p:cxnSp>
          <p:nvCxnSpPr>
            <p:cNvPr id="863" name="Google Shape;863;p40"/>
            <p:cNvCxnSpPr/>
            <p:nvPr/>
          </p:nvCxnSpPr>
          <p:spPr>
            <a:xfrm>
              <a:off x="2791172" y="2871529"/>
              <a:ext cx="1331381" cy="0"/>
            </a:xfrm>
            <a:prstGeom prst="straightConnector1">
              <a:avLst/>
            </a:prstGeom>
            <a:noFill/>
            <a:ln cap="flat" cmpd="sng" w="9525">
              <a:solidFill>
                <a:srgbClr val="F25E3D"/>
              </a:solidFill>
              <a:prstDash val="solid"/>
              <a:miter lim="800000"/>
              <a:headEnd len="sm" w="sm" type="none"/>
              <a:tailEnd len="med" w="med" type="triangle"/>
            </a:ln>
          </p:spPr>
        </p:cxn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41"/>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Toán học cơ bản trong Khoa học dữ liệu</a:t>
            </a:r>
            <a:endParaRPr b="1" sz="3200">
              <a:solidFill>
                <a:srgbClr val="000000"/>
              </a:solidFill>
              <a:latin typeface="Arial"/>
              <a:ea typeface="Arial"/>
              <a:cs typeface="Arial"/>
              <a:sym typeface="Arial"/>
            </a:endParaRPr>
          </a:p>
        </p:txBody>
      </p:sp>
      <p:sp>
        <p:nvSpPr>
          <p:cNvPr id="870" name="Google Shape;870;p41"/>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grpSp>
        <p:nvGrpSpPr>
          <p:cNvPr id="871" name="Google Shape;871;p41"/>
          <p:cNvGrpSpPr/>
          <p:nvPr/>
        </p:nvGrpSpPr>
        <p:grpSpPr>
          <a:xfrm>
            <a:off x="1054112" y="3870028"/>
            <a:ext cx="7817305" cy="2174185"/>
            <a:chOff x="1054112" y="3870028"/>
            <a:chExt cx="7817305" cy="2174185"/>
          </a:xfrm>
        </p:grpSpPr>
        <p:sp>
          <p:nvSpPr>
            <p:cNvPr id="872" name="Google Shape;872;p41"/>
            <p:cNvSpPr/>
            <p:nvPr/>
          </p:nvSpPr>
          <p:spPr>
            <a:xfrm>
              <a:off x="1054112" y="3870028"/>
              <a:ext cx="3969308" cy="217418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2.1. Đại số</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2.2. Dãy số</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2.3. Giá trị tuyệt đối và Khoảng cách Euclid</a:t>
              </a:r>
              <a:endParaRPr/>
            </a:p>
            <a:p>
              <a:pPr indent="-176213" lvl="0" marL="176213"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2.4. Tập hợp</a:t>
              </a:r>
              <a:endParaRPr sz="1799">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2.5. Khái niệm Hàm số</a:t>
              </a:r>
              <a:endParaRPr sz="1799">
                <a:solidFill>
                  <a:srgbClr val="A5A5A5"/>
                </a:solidFill>
                <a:latin typeface="Arial"/>
                <a:ea typeface="Arial"/>
                <a:cs typeface="Arial"/>
                <a:sym typeface="Arial"/>
              </a:endParaRPr>
            </a:p>
          </p:txBody>
        </p:sp>
        <p:sp>
          <p:nvSpPr>
            <p:cNvPr id="873" name="Google Shape;873;p41"/>
            <p:cNvSpPr/>
            <p:nvPr/>
          </p:nvSpPr>
          <p:spPr>
            <a:xfrm>
              <a:off x="4902109" y="3879836"/>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2.6. Hàm mũ và Hàm Logarit</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2.7. Logarit tự nhiên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2.8. Hàm Sigmoid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2.9. Hàm lượng giác</a:t>
              </a:r>
              <a:endParaRPr sz="1799">
                <a:solidFill>
                  <a:srgbClr val="A5A5A5"/>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grpSp>
        <p:nvGrpSpPr>
          <p:cNvPr id="879" name="Google Shape;879;p42"/>
          <p:cNvGrpSpPr/>
          <p:nvPr/>
        </p:nvGrpSpPr>
        <p:grpSpPr>
          <a:xfrm>
            <a:off x="450000" y="450000"/>
            <a:ext cx="9018000" cy="276999"/>
            <a:chOff x="450000" y="450000"/>
            <a:chExt cx="9018000" cy="276999"/>
          </a:xfrm>
        </p:grpSpPr>
        <p:sp>
          <p:nvSpPr>
            <p:cNvPr id="880" name="Google Shape;880;p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Tập hợp</a:t>
              </a:r>
              <a:endParaRPr b="1" sz="1800">
                <a:solidFill>
                  <a:schemeClr val="lt1"/>
                </a:solidFill>
                <a:latin typeface="Arial"/>
                <a:ea typeface="Arial"/>
                <a:cs typeface="Arial"/>
                <a:sym typeface="Arial"/>
              </a:endParaRPr>
            </a:p>
          </p:txBody>
        </p:sp>
        <p:sp>
          <p:nvSpPr>
            <p:cNvPr id="881" name="Google Shape;881;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882" name="Google Shape;882;p42"/>
          <p:cNvGrpSpPr/>
          <p:nvPr/>
        </p:nvGrpSpPr>
        <p:grpSpPr>
          <a:xfrm>
            <a:off x="559817" y="1916832"/>
            <a:ext cx="8783192" cy="215444"/>
            <a:chOff x="559817" y="2136914"/>
            <a:chExt cx="8783192" cy="215444"/>
          </a:xfrm>
        </p:grpSpPr>
        <p:sp>
          <p:nvSpPr>
            <p:cNvPr id="883" name="Google Shape;883;p4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84" name="Google Shape;884;p4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Tập hợp và Phần tử</a:t>
              </a:r>
              <a:endParaRPr sz="1400">
                <a:solidFill>
                  <a:srgbClr val="262626"/>
                </a:solidFill>
                <a:latin typeface="Arial"/>
                <a:ea typeface="Arial"/>
                <a:cs typeface="Arial"/>
                <a:sym typeface="Arial"/>
              </a:endParaRPr>
            </a:p>
          </p:txBody>
        </p:sp>
      </p:grpSp>
      <p:grpSp>
        <p:nvGrpSpPr>
          <p:cNvPr id="885" name="Google Shape;885;p42"/>
          <p:cNvGrpSpPr/>
          <p:nvPr/>
        </p:nvGrpSpPr>
        <p:grpSpPr>
          <a:xfrm>
            <a:off x="554427" y="3642144"/>
            <a:ext cx="8783192" cy="215444"/>
            <a:chOff x="559817" y="2136914"/>
            <a:chExt cx="8783192" cy="215444"/>
          </a:xfrm>
        </p:grpSpPr>
        <p:sp>
          <p:nvSpPr>
            <p:cNvPr id="886" name="Google Shape;886;p4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87" name="Google Shape;887;p4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thể hiện một tập hợp</a:t>
              </a:r>
              <a:endParaRPr sz="1400">
                <a:solidFill>
                  <a:srgbClr val="262626"/>
                </a:solidFill>
                <a:latin typeface="Arial"/>
                <a:ea typeface="Arial"/>
                <a:cs typeface="Arial"/>
                <a:sym typeface="Arial"/>
              </a:endParaRPr>
            </a:p>
          </p:txBody>
        </p:sp>
      </p:grpSp>
      <p:sp>
        <p:nvSpPr>
          <p:cNvPr id="888" name="Google Shape;888;p42"/>
          <p:cNvSpPr/>
          <p:nvPr/>
        </p:nvSpPr>
        <p:spPr>
          <a:xfrm>
            <a:off x="702940" y="2198420"/>
            <a:ext cx="8632825"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Tập hợp: Một tổ hợp với các tiêu chí được xác định rõ ràng bởi quy luật cho trước.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Phần tử: Đối tượng tạo nên tập hợp.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A là một tập hợp các thừa số của 5, thì 1 và 5 là các phần tử cho tập hợp A. Trong trường hợp này, các phần tử 1 và 5 thuộc tập hợp A và được ký hiệu bằng các ký hiệu 1∈A và 5∈A. Các số như 2, 3 và 4 không phải là các phần tử vì chúng không thuộc tập hợp A. Trong trường hợp này, chúng được ký hiệu bằng biểu tượng ∈ với dấu gạch chéo. </a:t>
            </a:r>
            <a:endParaRPr/>
          </a:p>
        </p:txBody>
      </p:sp>
      <p:grpSp>
        <p:nvGrpSpPr>
          <p:cNvPr id="889" name="Google Shape;889;p42"/>
          <p:cNvGrpSpPr/>
          <p:nvPr/>
        </p:nvGrpSpPr>
        <p:grpSpPr>
          <a:xfrm>
            <a:off x="702939" y="3884045"/>
            <a:ext cx="8632825" cy="1020895"/>
            <a:chOff x="702939" y="3479800"/>
            <a:chExt cx="8632825" cy="1020895"/>
          </a:xfrm>
        </p:grpSpPr>
        <p:sp>
          <p:nvSpPr>
            <p:cNvPr id="890" name="Google Shape;890;p42"/>
            <p:cNvSpPr/>
            <p:nvPr/>
          </p:nvSpPr>
          <p:spPr>
            <a:xfrm>
              <a:off x="702939" y="3479800"/>
              <a:ext cx="863282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Liệt kê: Phương pháp biểu diễn một tập hợp bằng cách liệt kê tất cả các phần tử thuộc tập hợp trong { } (Khi biểu diễn một tập hợp trong một bảng liệt kê, mỗi phần tử chỉ được viết một lần bất kể thứ tự. Nếu có quá nhiều phần tử và chúng có một quy tắc cụ thể theo thứ tự, một số trong số chúng có thể được bỏ qua bằng cách sử dụng “….”</a:t>
              </a:r>
              <a:endParaRPr/>
            </a:p>
          </p:txBody>
        </p:sp>
        <p:grpSp>
          <p:nvGrpSpPr>
            <p:cNvPr id="891" name="Google Shape;891;p42"/>
            <p:cNvGrpSpPr/>
            <p:nvPr/>
          </p:nvGrpSpPr>
          <p:grpSpPr>
            <a:xfrm>
              <a:off x="846956" y="4208307"/>
              <a:ext cx="6076887" cy="292388"/>
              <a:chOff x="714658" y="2312349"/>
              <a:chExt cx="6076887" cy="292388"/>
            </a:xfrm>
          </p:grpSpPr>
          <p:sp>
            <p:nvSpPr>
              <p:cNvPr id="892" name="Google Shape;892;p42"/>
              <p:cNvSpPr txBox="1"/>
              <p:nvPr/>
            </p:nvSpPr>
            <p:spPr>
              <a:xfrm>
                <a:off x="1047548" y="2312349"/>
                <a:ext cx="5743997" cy="292388"/>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300" u="none" cap="none" strike="noStrike">
                    <a:solidFill>
                      <a:srgbClr val="262626"/>
                    </a:solidFill>
                    <a:latin typeface="Arial"/>
                    <a:ea typeface="Arial"/>
                    <a:cs typeface="Arial"/>
                    <a:sym typeface="Arial"/>
                  </a:rPr>
                  <a:t>{1, 2, 3}</a:t>
                </a:r>
                <a:endParaRPr/>
              </a:p>
            </p:txBody>
          </p:sp>
          <p:sp>
            <p:nvSpPr>
              <p:cNvPr id="893" name="Google Shape;893;p42"/>
              <p:cNvSpPr/>
              <p:nvPr/>
            </p:nvSpPr>
            <p:spPr>
              <a:xfrm>
                <a:off x="714658" y="2362268"/>
                <a:ext cx="330371" cy="169917"/>
              </a:xfrm>
              <a:prstGeom prst="roundRect">
                <a:avLst>
                  <a:gd fmla="val 16667"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Ex</a:t>
                </a:r>
                <a:endParaRPr b="1" sz="1000">
                  <a:solidFill>
                    <a:schemeClr val="lt1"/>
                  </a:solidFill>
                  <a:latin typeface="Arial"/>
                  <a:ea typeface="Arial"/>
                  <a:cs typeface="Arial"/>
                  <a:sym typeface="Arial"/>
                </a:endParaRPr>
              </a:p>
            </p:txBody>
          </p:sp>
        </p:grpSp>
      </p:grpSp>
      <p:grpSp>
        <p:nvGrpSpPr>
          <p:cNvPr id="894" name="Google Shape;894;p42"/>
          <p:cNvGrpSpPr/>
          <p:nvPr/>
        </p:nvGrpSpPr>
        <p:grpSpPr>
          <a:xfrm>
            <a:off x="712182" y="4941168"/>
            <a:ext cx="8632825" cy="648072"/>
            <a:chOff x="712182" y="4453081"/>
            <a:chExt cx="8632825" cy="648072"/>
          </a:xfrm>
        </p:grpSpPr>
        <p:sp>
          <p:nvSpPr>
            <p:cNvPr id="895" name="Google Shape;895;p42"/>
            <p:cNvSpPr/>
            <p:nvPr/>
          </p:nvSpPr>
          <p:spPr>
            <a:xfrm>
              <a:off x="712182" y="4453081"/>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Ký hiệu tạo tập hợp (Set-Builder): Phương pháp thể hiện các thuộc tính chung của các phần tử thuộc tập hợp.</a:t>
              </a:r>
              <a:endParaRPr/>
            </a:p>
          </p:txBody>
        </p:sp>
        <p:grpSp>
          <p:nvGrpSpPr>
            <p:cNvPr id="896" name="Google Shape;896;p42"/>
            <p:cNvGrpSpPr/>
            <p:nvPr/>
          </p:nvGrpSpPr>
          <p:grpSpPr>
            <a:xfrm>
              <a:off x="856481" y="4808765"/>
              <a:ext cx="6076887" cy="292388"/>
              <a:chOff x="724183" y="2236145"/>
              <a:chExt cx="6076887" cy="292388"/>
            </a:xfrm>
          </p:grpSpPr>
          <p:sp>
            <p:nvSpPr>
              <p:cNvPr id="897" name="Google Shape;897;p42"/>
              <p:cNvSpPr txBox="1"/>
              <p:nvPr/>
            </p:nvSpPr>
            <p:spPr>
              <a:xfrm>
                <a:off x="1057073" y="2236145"/>
                <a:ext cx="5743997" cy="292388"/>
              </a:xfrm>
              <a:prstGeom prst="rect">
                <a:avLst/>
              </a:prstGeom>
              <a:blipFill rotWithShape="1">
                <a:blip r:embed="rId3">
                  <a:alphaModFix/>
                </a:blip>
                <a:stretch>
                  <a:fillRect b="-162488" l="-1061" r="0" t="-10416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98" name="Google Shape;898;p42"/>
              <p:cNvSpPr/>
              <p:nvPr/>
            </p:nvSpPr>
            <p:spPr>
              <a:xfrm>
                <a:off x="724183" y="2286064"/>
                <a:ext cx="330371" cy="169917"/>
              </a:xfrm>
              <a:prstGeom prst="roundRect">
                <a:avLst>
                  <a:gd fmla="val 16667"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Ex</a:t>
                </a:r>
                <a:endParaRPr b="1" sz="1000">
                  <a:solidFill>
                    <a:schemeClr val="lt1"/>
                  </a:solidFill>
                  <a:latin typeface="Arial"/>
                  <a:ea typeface="Arial"/>
                  <a:cs typeface="Arial"/>
                  <a:sym typeface="Arial"/>
                </a:endParaRPr>
              </a:p>
            </p:txBody>
          </p:sp>
        </p:grpSp>
      </p:grpSp>
      <p:sp>
        <p:nvSpPr>
          <p:cNvPr id="899" name="Google Shape;899;p42"/>
          <p:cNvSpPr/>
          <p:nvPr/>
        </p:nvSpPr>
        <p:spPr>
          <a:xfrm>
            <a:off x="702938" y="566124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Biểu đồ Venn: Phương pháp biểu diễn một tập hợp dưới dạng hình vẽ, chẳng hạn như hình tròn, hình chữ nhật, v.v.. </a:t>
            </a:r>
            <a:endParaRPr/>
          </a:p>
        </p:txBody>
      </p:sp>
      <p:sp>
        <p:nvSpPr>
          <p:cNvPr id="900" name="Google Shape;900;p4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về Tập hợp</a:t>
            </a:r>
            <a:endParaRPr b="1" sz="2400">
              <a:solidFill>
                <a:srgbClr val="0C0C0C"/>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grpSp>
        <p:nvGrpSpPr>
          <p:cNvPr id="906" name="Google Shape;906;p43"/>
          <p:cNvGrpSpPr/>
          <p:nvPr/>
        </p:nvGrpSpPr>
        <p:grpSpPr>
          <a:xfrm>
            <a:off x="559817" y="1428745"/>
            <a:ext cx="8783192" cy="215444"/>
            <a:chOff x="559817" y="2136914"/>
            <a:chExt cx="8783192" cy="215444"/>
          </a:xfrm>
        </p:grpSpPr>
        <p:sp>
          <p:nvSpPr>
            <p:cNvPr id="907" name="Google Shape;907;p4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08" name="Google Shape;908;p4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Mối quan hệ giữa các tập hợp</a:t>
              </a:r>
              <a:endParaRPr sz="1400">
                <a:solidFill>
                  <a:schemeClr val="dk1"/>
                </a:solidFill>
                <a:latin typeface="Arial"/>
                <a:ea typeface="Arial"/>
                <a:cs typeface="Arial"/>
                <a:sym typeface="Arial"/>
              </a:endParaRPr>
            </a:p>
          </p:txBody>
        </p:sp>
      </p:grpSp>
      <p:sp>
        <p:nvSpPr>
          <p:cNvPr id="909" name="Google Shape;909;p43"/>
          <p:cNvSpPr/>
          <p:nvPr/>
        </p:nvSpPr>
        <p:spPr>
          <a:xfrm>
            <a:off x="2431132" y="2420888"/>
            <a:ext cx="504056" cy="360040"/>
          </a:xfrm>
          <a:prstGeom prst="rect">
            <a:avLst/>
          </a:prstGeom>
          <a:solidFill>
            <a:srgbClr val="FFF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10" name="Google Shape;910;p43"/>
          <p:cNvGrpSpPr/>
          <p:nvPr/>
        </p:nvGrpSpPr>
        <p:grpSpPr>
          <a:xfrm>
            <a:off x="450000" y="450000"/>
            <a:ext cx="9018000" cy="276999"/>
            <a:chOff x="450000" y="450000"/>
            <a:chExt cx="9018000" cy="276999"/>
          </a:xfrm>
        </p:grpSpPr>
        <p:sp>
          <p:nvSpPr>
            <p:cNvPr id="911" name="Google Shape;911;p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Tập hợp</a:t>
              </a:r>
              <a:endParaRPr b="1" sz="1800">
                <a:solidFill>
                  <a:schemeClr val="lt1"/>
                </a:solidFill>
                <a:latin typeface="Arial"/>
                <a:ea typeface="Arial"/>
                <a:cs typeface="Arial"/>
                <a:sym typeface="Arial"/>
              </a:endParaRPr>
            </a:p>
          </p:txBody>
        </p:sp>
        <p:sp>
          <p:nvSpPr>
            <p:cNvPr id="912" name="Google Shape;912;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913" name="Google Shape;913;p43"/>
          <p:cNvSpPr/>
          <p:nvPr/>
        </p:nvSpPr>
        <p:spPr>
          <a:xfrm>
            <a:off x="702940" y="1710333"/>
            <a:ext cx="8632825" cy="318726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có hai tập hợp, A và B. Nếu tất cả các phần tử trong tập hợp B thuộc tập hợp A, thì tập hợp B được cho là một tập con của tập hợp A. Trường hợp này được biểu diễn là B⊂A, có nghĩa là "Tập hợp B được bao gồm trong Tập hợp A" hoặc "Tập hợp A chứa Tập hợp B”.</a:t>
            </a:r>
            <a:endParaRPr sz="1300">
              <a:solidFill>
                <a:srgbClr val="262626"/>
              </a:solidFill>
              <a:latin typeface="Arial"/>
              <a:ea typeface="Arial"/>
              <a:cs typeface="Arial"/>
              <a:sym typeface="Arial"/>
            </a:endParaRPr>
          </a:p>
          <a:p>
            <a:pPr indent="-182563" lvl="0" marL="182563" marR="0" rtl="0" algn="l">
              <a:spcBef>
                <a:spcPts val="10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Mỗi tập hợp là một tập con của chính nó và một tập hợp trống là một tập con của tất cả các tập hợp khác.</a:t>
            </a:r>
            <a:endParaRPr/>
          </a:p>
          <a:p>
            <a:pPr indent="-182563" lvl="0" marL="182563" marR="0" rtl="0" algn="l">
              <a:spcBef>
                <a:spcPts val="10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tập hợp B không phải là tập con của tập hợp A, nó được ký hiệu bằng một dấu gạch chéo duy nhất trong ký hiệu ⊂.</a:t>
            </a:r>
            <a:endParaRPr/>
          </a:p>
          <a:p>
            <a:pPr indent="-182563" lvl="0" marL="182563" marR="0" rtl="0" algn="l">
              <a:spcBef>
                <a:spcPts val="10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các phần tử trong tập hợp A và B giống hệt nhau, tập hợp A và B được cho là trùng nhau (tức là A = B). Trong trường hợp này, B là tập con của A (A⊂ B) và A là tập con của B (B⊂A).</a:t>
            </a:r>
            <a:endParaRPr/>
          </a:p>
          <a:p>
            <a:pPr indent="-182563" lvl="0" marL="182563" marR="0" rtl="0" algn="l">
              <a:spcBef>
                <a:spcPts val="10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các phần tử trong tập hợp A và B không trùng nhau, chúng được biểu thị bằng một dấu gạch chéo duy nhất trong ký hiệu =. </a:t>
            </a:r>
            <a:endParaRPr/>
          </a:p>
          <a:p>
            <a:pPr indent="-182563" lvl="0" marL="182563" marR="0" rtl="0" algn="l">
              <a:spcBef>
                <a:spcPts val="10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Tập hợp A được gọi là tập con thật của tập hợp B nếu tập hợp A là tập con của B nhưng không trùng với tập hợp B (tức là A⊂B và A=/=B). Ở đây, =/= có nghĩa là "không trùng".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grpSp>
        <p:nvGrpSpPr>
          <p:cNvPr id="919" name="Google Shape;919;p44"/>
          <p:cNvGrpSpPr/>
          <p:nvPr/>
        </p:nvGrpSpPr>
        <p:grpSpPr>
          <a:xfrm>
            <a:off x="559817" y="1914647"/>
            <a:ext cx="8783192" cy="215444"/>
            <a:chOff x="559817" y="2136914"/>
            <a:chExt cx="8783192" cy="215444"/>
          </a:xfrm>
        </p:grpSpPr>
        <p:sp>
          <p:nvSpPr>
            <p:cNvPr id="920" name="Google Shape;920;p4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21" name="Google Shape;921;p4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Phép giao và Phép hợp</a:t>
              </a:r>
              <a:endParaRPr sz="1400">
                <a:solidFill>
                  <a:srgbClr val="262626"/>
                </a:solidFill>
                <a:latin typeface="Arial"/>
                <a:ea typeface="Arial"/>
                <a:cs typeface="Arial"/>
                <a:sym typeface="Arial"/>
              </a:endParaRPr>
            </a:p>
          </p:txBody>
        </p:sp>
      </p:grpSp>
      <p:sp>
        <p:nvSpPr>
          <p:cNvPr id="922" name="Google Shape;922;p44"/>
          <p:cNvSpPr/>
          <p:nvPr/>
        </p:nvSpPr>
        <p:spPr>
          <a:xfrm>
            <a:off x="1999084" y="3248979"/>
            <a:ext cx="504056" cy="360040"/>
          </a:xfrm>
          <a:prstGeom prst="rect">
            <a:avLst/>
          </a:prstGeom>
          <a:solidFill>
            <a:srgbClr val="FFF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23" name="Google Shape;923;p44"/>
          <p:cNvGrpSpPr/>
          <p:nvPr/>
        </p:nvGrpSpPr>
        <p:grpSpPr>
          <a:xfrm>
            <a:off x="450000" y="450000"/>
            <a:ext cx="9018000" cy="276999"/>
            <a:chOff x="450000" y="450000"/>
            <a:chExt cx="9018000" cy="276999"/>
          </a:xfrm>
        </p:grpSpPr>
        <p:sp>
          <p:nvSpPr>
            <p:cNvPr id="924" name="Google Shape;924;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Tập hợp</a:t>
              </a:r>
              <a:endParaRPr b="1" sz="1800">
                <a:solidFill>
                  <a:schemeClr val="lt1"/>
                </a:solidFill>
                <a:latin typeface="Arial"/>
                <a:ea typeface="Arial"/>
                <a:cs typeface="Arial"/>
                <a:sym typeface="Arial"/>
              </a:endParaRPr>
            </a:p>
          </p:txBody>
        </p:sp>
        <p:sp>
          <p:nvSpPr>
            <p:cNvPr id="925" name="Google Shape;925;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926" name="Google Shape;926;p44"/>
          <p:cNvSpPr/>
          <p:nvPr/>
        </p:nvSpPr>
        <p:spPr>
          <a:xfrm>
            <a:off x="702940" y="2196235"/>
            <a:ext cx="8752044" cy="160221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có hai tập hợp, A và B. Một tập hợp các phần tử thuộc cả hai tập hợp A và B được gọi là giao của A và B. Nó có thể được biểu diễn dưới dạng A ∩ B. Nếu điều này được thể hiện trong ký hiệu tạo tập hợp (set-builder), nó sẽ là {├ x┤|x∈A và x∈B}.</a:t>
            </a:r>
            <a:endParaRPr/>
          </a:p>
          <a:p>
            <a:pPr indent="-182563" lvl="0" marL="182563" marR="0" rtl="0" algn="l">
              <a:spcBef>
                <a:spcPts val="10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tập hợp các phần tử thuộc tập hợp A hoặc B được gọi là hợp của A và B. Nó có thể được biểu diễn dưới dạng A∪B. Nếu điều này được thể hiện trong ký hiệu tạo tập hợp, nó sẽ là {├ x┤|x∈A hoặc x∈B}.</a:t>
            </a:r>
            <a:endParaRPr/>
          </a:p>
          <a:p>
            <a:pPr indent="-182563" lvl="0" marL="182563" marR="0" rtl="0" algn="l">
              <a:spcBef>
                <a:spcPts val="10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Nói chung, khi các tập hợp A và B là các tập hữu hạn, n(A∪B)=n(A)+n(B)-n(A∩B).</a:t>
            </a:r>
            <a:endParaRPr/>
          </a:p>
        </p:txBody>
      </p:sp>
      <p:sp>
        <p:nvSpPr>
          <p:cNvPr id="927" name="Google Shape;927;p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Phép toán trên Tập hợp</a:t>
            </a:r>
            <a:endParaRPr b="1" sz="2400">
              <a:solidFill>
                <a:srgbClr val="0C0C0C"/>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grpSp>
        <p:nvGrpSpPr>
          <p:cNvPr id="933" name="Google Shape;933;p45"/>
          <p:cNvGrpSpPr/>
          <p:nvPr/>
        </p:nvGrpSpPr>
        <p:grpSpPr>
          <a:xfrm>
            <a:off x="450000" y="450000"/>
            <a:ext cx="9018000" cy="276999"/>
            <a:chOff x="450000" y="450000"/>
            <a:chExt cx="9018000" cy="276999"/>
          </a:xfrm>
        </p:grpSpPr>
        <p:sp>
          <p:nvSpPr>
            <p:cNvPr id="934" name="Google Shape;934;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Tập hợp</a:t>
              </a:r>
              <a:endParaRPr b="1" sz="1800">
                <a:solidFill>
                  <a:schemeClr val="lt1"/>
                </a:solidFill>
                <a:latin typeface="Arial"/>
                <a:ea typeface="Arial"/>
                <a:cs typeface="Arial"/>
                <a:sym typeface="Arial"/>
              </a:endParaRPr>
            </a:p>
          </p:txBody>
        </p:sp>
        <p:sp>
          <p:nvSpPr>
            <p:cNvPr id="935" name="Google Shape;935;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936" name="Google Shape;936;p45"/>
          <p:cNvGrpSpPr/>
          <p:nvPr/>
        </p:nvGrpSpPr>
        <p:grpSpPr>
          <a:xfrm>
            <a:off x="559817" y="1433119"/>
            <a:ext cx="8783192" cy="215444"/>
            <a:chOff x="559817" y="2136914"/>
            <a:chExt cx="8783192" cy="215444"/>
          </a:xfrm>
        </p:grpSpPr>
        <p:sp>
          <p:nvSpPr>
            <p:cNvPr id="937" name="Google Shape;937;p4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38" name="Google Shape;938;p4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Tập hợp mẫu và Tập hợp bù</a:t>
              </a:r>
              <a:endParaRPr sz="1400">
                <a:solidFill>
                  <a:srgbClr val="262626"/>
                </a:solidFill>
                <a:latin typeface="Arial"/>
                <a:ea typeface="Arial"/>
                <a:cs typeface="Arial"/>
                <a:sym typeface="Arial"/>
              </a:endParaRPr>
            </a:p>
          </p:txBody>
        </p:sp>
      </p:grpSp>
      <p:sp>
        <p:nvSpPr>
          <p:cNvPr id="939" name="Google Shape;939;p45"/>
          <p:cNvSpPr/>
          <p:nvPr/>
        </p:nvSpPr>
        <p:spPr>
          <a:xfrm>
            <a:off x="702940" y="1790907"/>
            <a:ext cx="8751900" cy="20022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46"/>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Toán học cơ bản trong Khoa học dữ liệu</a:t>
            </a:r>
            <a:endParaRPr b="1" sz="3200">
              <a:solidFill>
                <a:srgbClr val="000000"/>
              </a:solidFill>
              <a:latin typeface="Arial"/>
              <a:ea typeface="Arial"/>
              <a:cs typeface="Arial"/>
              <a:sym typeface="Arial"/>
            </a:endParaRPr>
          </a:p>
        </p:txBody>
      </p:sp>
      <p:sp>
        <p:nvSpPr>
          <p:cNvPr id="946" name="Google Shape;946;p4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sp>
        <p:nvSpPr>
          <p:cNvPr id="947" name="Google Shape;947;p4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grpSp>
        <p:nvGrpSpPr>
          <p:cNvPr id="948" name="Google Shape;948;p46"/>
          <p:cNvGrpSpPr/>
          <p:nvPr/>
        </p:nvGrpSpPr>
        <p:grpSpPr>
          <a:xfrm>
            <a:off x="1054112" y="3870028"/>
            <a:ext cx="7817305" cy="2174185"/>
            <a:chOff x="1054112" y="3870028"/>
            <a:chExt cx="7817305" cy="2174185"/>
          </a:xfrm>
        </p:grpSpPr>
        <p:sp>
          <p:nvSpPr>
            <p:cNvPr id="949" name="Google Shape;949;p46"/>
            <p:cNvSpPr/>
            <p:nvPr/>
          </p:nvSpPr>
          <p:spPr>
            <a:xfrm>
              <a:off x="1054112" y="3870028"/>
              <a:ext cx="3969308" cy="217418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2.1. Đại số</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2.2. Dãy số</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2.3. Giá trị tuyệt đối và Khoảng cách Euclid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2.4. Tập hợp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2.5. Khái niệm Hàm số</a:t>
              </a:r>
              <a:endParaRPr sz="1799">
                <a:solidFill>
                  <a:srgbClr val="3F3F3F"/>
                </a:solidFill>
                <a:latin typeface="Arial"/>
                <a:ea typeface="Arial"/>
                <a:cs typeface="Arial"/>
                <a:sym typeface="Arial"/>
              </a:endParaRPr>
            </a:p>
          </p:txBody>
        </p:sp>
        <p:sp>
          <p:nvSpPr>
            <p:cNvPr id="950" name="Google Shape;950;p46"/>
            <p:cNvSpPr/>
            <p:nvPr/>
          </p:nvSpPr>
          <p:spPr>
            <a:xfrm>
              <a:off x="4902109" y="3879836"/>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2.6. Hàm mũ và Hàm Logarit</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2.7. Logarit tự nhiên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2.8. Hàm Sigmoid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2.9. Hàm lượng giác</a:t>
              </a:r>
              <a:endParaRPr sz="1799">
                <a:solidFill>
                  <a:srgbClr val="A5A5A5"/>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Hàm số</a:t>
            </a:r>
            <a:endParaRPr b="1" sz="2400">
              <a:solidFill>
                <a:srgbClr val="0C0C0C"/>
              </a:solidFill>
              <a:latin typeface="Arial"/>
              <a:ea typeface="Arial"/>
              <a:cs typeface="Arial"/>
              <a:sym typeface="Arial"/>
            </a:endParaRPr>
          </a:p>
        </p:txBody>
      </p:sp>
      <p:grpSp>
        <p:nvGrpSpPr>
          <p:cNvPr id="957" name="Google Shape;957;p47"/>
          <p:cNvGrpSpPr/>
          <p:nvPr/>
        </p:nvGrpSpPr>
        <p:grpSpPr>
          <a:xfrm>
            <a:off x="559817" y="1970342"/>
            <a:ext cx="8783192" cy="215444"/>
            <a:chOff x="559817" y="2136914"/>
            <a:chExt cx="8783192" cy="215444"/>
          </a:xfrm>
        </p:grpSpPr>
        <p:sp>
          <p:nvSpPr>
            <p:cNvPr id="958" name="Google Shape;958;p4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59" name="Google Shape;959;p4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Hàm số là một quy tắc tương ứng với mỗi phần tử x trong tập hợp A một phần tử duy nhất y trong tập hợp B.</a:t>
              </a:r>
              <a:endParaRPr sz="1400">
                <a:solidFill>
                  <a:srgbClr val="262626"/>
                </a:solidFill>
                <a:latin typeface="Arial"/>
                <a:ea typeface="Arial"/>
                <a:cs typeface="Arial"/>
                <a:sym typeface="Arial"/>
              </a:endParaRPr>
            </a:p>
          </p:txBody>
        </p:sp>
      </p:grpSp>
      <p:sp>
        <p:nvSpPr>
          <p:cNvPr id="960" name="Google Shape;960;p47"/>
          <p:cNvSpPr/>
          <p:nvPr/>
        </p:nvSpPr>
        <p:spPr>
          <a:xfrm>
            <a:off x="692951" y="2247606"/>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biểu diễn bằng kí hiệu này:  f: A → 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y tương ứng với x được gọi là y=f(x)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số không phải lúc nào cũng được viết là f(x), mà còn là g(x) tùy theo phương trình.</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Tuy nhiên, phương trình x</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 y</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=9 không phải là một hàm vì khi này, cả x và y đều là các biến độc lập.</a:t>
            </a:r>
            <a:endParaRPr/>
          </a:p>
        </p:txBody>
      </p:sp>
      <p:grpSp>
        <p:nvGrpSpPr>
          <p:cNvPr id="961" name="Google Shape;961;p47"/>
          <p:cNvGrpSpPr/>
          <p:nvPr/>
        </p:nvGrpSpPr>
        <p:grpSpPr>
          <a:xfrm>
            <a:off x="450000" y="450000"/>
            <a:ext cx="9018000" cy="276999"/>
            <a:chOff x="450000" y="450000"/>
            <a:chExt cx="9018000" cy="276999"/>
          </a:xfrm>
        </p:grpSpPr>
        <p:sp>
          <p:nvSpPr>
            <p:cNvPr id="962" name="Google Shape;962;p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Khái niệm Hàm số</a:t>
              </a:r>
              <a:endParaRPr b="1" sz="1800">
                <a:solidFill>
                  <a:schemeClr val="lt1"/>
                </a:solidFill>
                <a:latin typeface="Arial"/>
                <a:ea typeface="Arial"/>
                <a:cs typeface="Arial"/>
                <a:sym typeface="Arial"/>
              </a:endParaRPr>
            </a:p>
          </p:txBody>
        </p:sp>
        <p:sp>
          <p:nvSpPr>
            <p:cNvPr id="963" name="Google Shape;963;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grpSp>
        <p:nvGrpSpPr>
          <p:cNvPr id="969" name="Google Shape;969;p48"/>
          <p:cNvGrpSpPr/>
          <p:nvPr/>
        </p:nvGrpSpPr>
        <p:grpSpPr>
          <a:xfrm>
            <a:off x="559817" y="1428745"/>
            <a:ext cx="8783192" cy="215444"/>
            <a:chOff x="559817" y="2136914"/>
            <a:chExt cx="8783192" cy="215444"/>
          </a:xfrm>
        </p:grpSpPr>
        <p:sp>
          <p:nvSpPr>
            <p:cNvPr id="970" name="Google Shape;970;p4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71" name="Google Shape;971;p4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 sánh giữa Hàm số và Máy tính</a:t>
              </a:r>
              <a:endParaRPr sz="1400">
                <a:solidFill>
                  <a:srgbClr val="262626"/>
                </a:solidFill>
                <a:latin typeface="Arial"/>
                <a:ea typeface="Arial"/>
                <a:cs typeface="Arial"/>
                <a:sym typeface="Arial"/>
              </a:endParaRPr>
            </a:p>
          </p:txBody>
        </p:sp>
      </p:grpSp>
      <p:sp>
        <p:nvSpPr>
          <p:cNvPr id="972" name="Google Shape;972;p48"/>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giải thích các chức năng và mối tương quan của hàm số với máy tính, nó thường được so sánh với một máy xay. Ngoài ra cũng được mô tả như một thiết bị đầu cuối hoặc một loại bộ xử lý số học.</a:t>
            </a:r>
            <a:endParaRPr/>
          </a:p>
        </p:txBody>
      </p:sp>
      <p:grpSp>
        <p:nvGrpSpPr>
          <p:cNvPr id="973" name="Google Shape;973;p48"/>
          <p:cNvGrpSpPr/>
          <p:nvPr/>
        </p:nvGrpSpPr>
        <p:grpSpPr>
          <a:xfrm>
            <a:off x="450000" y="450000"/>
            <a:ext cx="9018000" cy="276999"/>
            <a:chOff x="450000" y="450000"/>
            <a:chExt cx="9018000" cy="276999"/>
          </a:xfrm>
        </p:grpSpPr>
        <p:sp>
          <p:nvSpPr>
            <p:cNvPr id="974" name="Google Shape;974;p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Khái niệm Hàm số</a:t>
              </a:r>
              <a:endParaRPr b="1" sz="1800">
                <a:solidFill>
                  <a:schemeClr val="lt1"/>
                </a:solidFill>
                <a:latin typeface="Arial"/>
                <a:ea typeface="Arial"/>
                <a:cs typeface="Arial"/>
                <a:sym typeface="Arial"/>
              </a:endParaRPr>
            </a:p>
          </p:txBody>
        </p:sp>
        <p:sp>
          <p:nvSpPr>
            <p:cNvPr id="975" name="Google Shape;975;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976" name="Google Shape;976;p48"/>
          <p:cNvGrpSpPr/>
          <p:nvPr/>
        </p:nvGrpSpPr>
        <p:grpSpPr>
          <a:xfrm>
            <a:off x="707620" y="2356230"/>
            <a:ext cx="8348247" cy="3876449"/>
            <a:chOff x="707620" y="2356230"/>
            <a:chExt cx="8348247" cy="3876449"/>
          </a:xfrm>
        </p:grpSpPr>
        <p:sp>
          <p:nvSpPr>
            <p:cNvPr id="977" name="Google Shape;977;p48"/>
            <p:cNvSpPr/>
            <p:nvPr/>
          </p:nvSpPr>
          <p:spPr>
            <a:xfrm>
              <a:off x="4684133" y="4288463"/>
              <a:ext cx="4371734" cy="194421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nvGrpSpPr>
            <p:cNvPr id="978" name="Google Shape;978;p48"/>
            <p:cNvGrpSpPr/>
            <p:nvPr/>
          </p:nvGrpSpPr>
          <p:grpSpPr>
            <a:xfrm>
              <a:off x="707620" y="2356230"/>
              <a:ext cx="3789091" cy="3876449"/>
              <a:chOff x="707620" y="2288855"/>
              <a:chExt cx="3789091" cy="3876449"/>
            </a:xfrm>
          </p:grpSpPr>
          <p:pic>
            <p:nvPicPr>
              <p:cNvPr id="979" name="Google Shape;979;p48"/>
              <p:cNvPicPr preferRelativeResize="0"/>
              <p:nvPr/>
            </p:nvPicPr>
            <p:blipFill rotWithShape="1">
              <a:blip r:embed="rId3">
                <a:alphaModFix/>
              </a:blip>
              <a:srcRect b="0" l="0" r="0" t="0"/>
              <a:stretch/>
            </p:blipFill>
            <p:spPr>
              <a:xfrm>
                <a:off x="2611557" y="2617509"/>
                <a:ext cx="1597891" cy="1502487"/>
              </a:xfrm>
              <a:prstGeom prst="rect">
                <a:avLst/>
              </a:prstGeom>
              <a:noFill/>
              <a:ln>
                <a:noFill/>
              </a:ln>
            </p:spPr>
          </p:pic>
          <p:pic>
            <p:nvPicPr>
              <p:cNvPr id="980" name="Google Shape;980;p48"/>
              <p:cNvPicPr preferRelativeResize="0"/>
              <p:nvPr/>
            </p:nvPicPr>
            <p:blipFill rotWithShape="1">
              <a:blip r:embed="rId4">
                <a:alphaModFix/>
              </a:blip>
              <a:srcRect b="0" l="0" r="0" t="0"/>
              <a:stretch/>
            </p:blipFill>
            <p:spPr>
              <a:xfrm>
                <a:off x="2589608" y="4424464"/>
                <a:ext cx="1652366" cy="1502487"/>
              </a:xfrm>
              <a:prstGeom prst="rect">
                <a:avLst/>
              </a:prstGeom>
              <a:noFill/>
              <a:ln>
                <a:noFill/>
              </a:ln>
            </p:spPr>
          </p:pic>
          <p:pic>
            <p:nvPicPr>
              <p:cNvPr id="981" name="Google Shape;981;p48"/>
              <p:cNvPicPr preferRelativeResize="0"/>
              <p:nvPr/>
            </p:nvPicPr>
            <p:blipFill rotWithShape="1">
              <a:blip r:embed="rId5">
                <a:alphaModFix/>
              </a:blip>
              <a:srcRect b="0" l="0" r="0" t="0"/>
              <a:stretch/>
            </p:blipFill>
            <p:spPr>
              <a:xfrm>
                <a:off x="1152466" y="2872424"/>
                <a:ext cx="908167" cy="1253496"/>
              </a:xfrm>
              <a:prstGeom prst="rect">
                <a:avLst/>
              </a:prstGeom>
              <a:noFill/>
              <a:ln>
                <a:noFill/>
              </a:ln>
            </p:spPr>
          </p:pic>
          <p:pic>
            <p:nvPicPr>
              <p:cNvPr id="982" name="Google Shape;982;p48"/>
              <p:cNvPicPr preferRelativeResize="0"/>
              <p:nvPr/>
            </p:nvPicPr>
            <p:blipFill rotWithShape="1">
              <a:blip r:embed="rId5">
                <a:alphaModFix/>
              </a:blip>
              <a:srcRect b="0" l="0" r="0" t="0"/>
              <a:stretch/>
            </p:blipFill>
            <p:spPr>
              <a:xfrm>
                <a:off x="1152465" y="4695885"/>
                <a:ext cx="908167" cy="1253496"/>
              </a:xfrm>
              <a:prstGeom prst="rect">
                <a:avLst/>
              </a:prstGeom>
              <a:noFill/>
              <a:ln>
                <a:noFill/>
              </a:ln>
            </p:spPr>
          </p:pic>
          <p:sp>
            <p:nvSpPr>
              <p:cNvPr id="983" name="Google Shape;983;p48"/>
              <p:cNvSpPr/>
              <p:nvPr/>
            </p:nvSpPr>
            <p:spPr>
              <a:xfrm>
                <a:off x="1607169" y="2848746"/>
                <a:ext cx="16234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f</a:t>
                </a:r>
                <a:endParaRPr/>
              </a:p>
            </p:txBody>
          </p:sp>
          <p:sp>
            <p:nvSpPr>
              <p:cNvPr id="984" name="Google Shape;984;p48"/>
              <p:cNvSpPr/>
              <p:nvPr/>
            </p:nvSpPr>
            <p:spPr>
              <a:xfrm>
                <a:off x="3269991" y="2610737"/>
                <a:ext cx="16234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f</a:t>
                </a:r>
                <a:endParaRPr/>
              </a:p>
            </p:txBody>
          </p:sp>
          <p:sp>
            <p:nvSpPr>
              <p:cNvPr id="985" name="Google Shape;985;p48"/>
              <p:cNvSpPr/>
              <p:nvPr/>
            </p:nvSpPr>
            <p:spPr>
              <a:xfrm>
                <a:off x="3713710" y="3235089"/>
                <a:ext cx="478431" cy="360850"/>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F(2)</a:t>
                </a:r>
                <a:endParaRPr/>
              </a:p>
            </p:txBody>
          </p:sp>
          <p:sp>
            <p:nvSpPr>
              <p:cNvPr id="986" name="Google Shape;986;p48"/>
              <p:cNvSpPr/>
              <p:nvPr/>
            </p:nvSpPr>
            <p:spPr>
              <a:xfrm>
                <a:off x="1607169" y="4665722"/>
                <a:ext cx="16234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f</a:t>
                </a:r>
                <a:endParaRPr/>
              </a:p>
            </p:txBody>
          </p:sp>
          <p:sp>
            <p:nvSpPr>
              <p:cNvPr id="987" name="Google Shape;987;p48"/>
              <p:cNvSpPr/>
              <p:nvPr/>
            </p:nvSpPr>
            <p:spPr>
              <a:xfrm>
                <a:off x="2998372" y="4377516"/>
                <a:ext cx="16234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f</a:t>
                </a:r>
                <a:endParaRPr/>
              </a:p>
            </p:txBody>
          </p:sp>
          <p:sp>
            <p:nvSpPr>
              <p:cNvPr id="988" name="Google Shape;988;p48"/>
              <p:cNvSpPr/>
              <p:nvPr/>
            </p:nvSpPr>
            <p:spPr>
              <a:xfrm>
                <a:off x="1483580" y="3355090"/>
                <a:ext cx="162345" cy="360850"/>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2</a:t>
                </a:r>
                <a:endParaRPr/>
              </a:p>
            </p:txBody>
          </p:sp>
          <p:sp>
            <p:nvSpPr>
              <p:cNvPr id="989" name="Google Shape;989;p48"/>
              <p:cNvSpPr/>
              <p:nvPr/>
            </p:nvSpPr>
            <p:spPr>
              <a:xfrm>
                <a:off x="1512454" y="5180956"/>
                <a:ext cx="162345" cy="360850"/>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3</a:t>
                </a:r>
                <a:endParaRPr sz="1400">
                  <a:solidFill>
                    <a:schemeClr val="lt1"/>
                  </a:solidFill>
                  <a:latin typeface="Arial"/>
                  <a:ea typeface="Arial"/>
                  <a:cs typeface="Arial"/>
                  <a:sym typeface="Arial"/>
                </a:endParaRPr>
              </a:p>
            </p:txBody>
          </p:sp>
          <p:sp>
            <p:nvSpPr>
              <p:cNvPr id="990" name="Google Shape;990;p48"/>
              <p:cNvSpPr/>
              <p:nvPr/>
            </p:nvSpPr>
            <p:spPr>
              <a:xfrm>
                <a:off x="3734817" y="5040123"/>
                <a:ext cx="468656" cy="360850"/>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F(3)</a:t>
                </a:r>
                <a:endParaRPr/>
              </a:p>
            </p:txBody>
          </p:sp>
          <p:sp>
            <p:nvSpPr>
              <p:cNvPr id="991" name="Google Shape;991;p48"/>
              <p:cNvSpPr/>
              <p:nvPr/>
            </p:nvSpPr>
            <p:spPr>
              <a:xfrm>
                <a:off x="707620" y="2288855"/>
                <a:ext cx="3789091" cy="3876449"/>
              </a:xfrm>
              <a:prstGeom prst="roundRect">
                <a:avLst>
                  <a:gd fmla="val 0"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992" name="Google Shape;992;p48"/>
            <p:cNvSpPr/>
            <p:nvPr/>
          </p:nvSpPr>
          <p:spPr>
            <a:xfrm>
              <a:off x="4872960" y="4407294"/>
              <a:ext cx="1662170"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(X1, x2, x3;p1, p2, p3)</a:t>
              </a:r>
              <a:endParaRPr/>
            </a:p>
          </p:txBody>
        </p:sp>
        <p:sp>
          <p:nvSpPr>
            <p:cNvPr id="993" name="Google Shape;993;p48"/>
            <p:cNvSpPr/>
            <p:nvPr/>
          </p:nvSpPr>
          <p:spPr>
            <a:xfrm>
              <a:off x="5731274" y="5843086"/>
              <a:ext cx="998662" cy="345461"/>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RA f(x)</a:t>
              </a:r>
              <a:endParaRPr/>
            </a:p>
          </p:txBody>
        </p:sp>
        <p:sp>
          <p:nvSpPr>
            <p:cNvPr id="994" name="Google Shape;994;p48"/>
            <p:cNvSpPr/>
            <p:nvPr/>
          </p:nvSpPr>
          <p:spPr>
            <a:xfrm>
              <a:off x="7109673" y="4407294"/>
              <a:ext cx="1029489" cy="345461"/>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(X1, x2, x3)</a:t>
              </a:r>
              <a:endParaRPr/>
            </a:p>
          </p:txBody>
        </p:sp>
        <p:sp>
          <p:nvSpPr>
            <p:cNvPr id="995" name="Google Shape;995;p48"/>
            <p:cNvSpPr/>
            <p:nvPr/>
          </p:nvSpPr>
          <p:spPr>
            <a:xfrm>
              <a:off x="7900257" y="5843086"/>
              <a:ext cx="998662" cy="345461"/>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RA f(x)</a:t>
              </a:r>
              <a:endParaRPr/>
            </a:p>
          </p:txBody>
        </p:sp>
        <p:sp>
          <p:nvSpPr>
            <p:cNvPr id="996" name="Google Shape;996;p48"/>
            <p:cNvSpPr/>
            <p:nvPr/>
          </p:nvSpPr>
          <p:spPr>
            <a:xfrm>
              <a:off x="4684133" y="2358280"/>
              <a:ext cx="4371734" cy="172044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id="997" name="Google Shape;997;p48"/>
            <p:cNvPicPr preferRelativeResize="0"/>
            <p:nvPr/>
          </p:nvPicPr>
          <p:blipFill rotWithShape="1">
            <a:blip r:embed="rId6">
              <a:alphaModFix/>
            </a:blip>
            <a:srcRect b="0" l="0" r="0" t="0"/>
            <a:stretch/>
          </p:blipFill>
          <p:spPr>
            <a:xfrm>
              <a:off x="5262672" y="2723085"/>
              <a:ext cx="495586" cy="701544"/>
            </a:xfrm>
            <a:prstGeom prst="rect">
              <a:avLst/>
            </a:prstGeom>
            <a:noFill/>
            <a:ln>
              <a:noFill/>
            </a:ln>
          </p:spPr>
        </p:pic>
        <p:pic>
          <p:nvPicPr>
            <p:cNvPr id="998" name="Google Shape;998;p48"/>
            <p:cNvPicPr preferRelativeResize="0"/>
            <p:nvPr/>
          </p:nvPicPr>
          <p:blipFill rotWithShape="1">
            <a:blip r:embed="rId7">
              <a:alphaModFix/>
            </a:blip>
            <a:srcRect b="0" l="0" r="0" t="0"/>
            <a:stretch/>
          </p:blipFill>
          <p:spPr>
            <a:xfrm>
              <a:off x="6590505" y="2723085"/>
              <a:ext cx="571888" cy="792538"/>
            </a:xfrm>
            <a:prstGeom prst="rect">
              <a:avLst/>
            </a:prstGeom>
            <a:noFill/>
            <a:ln>
              <a:noFill/>
            </a:ln>
          </p:spPr>
        </p:pic>
        <p:pic>
          <p:nvPicPr>
            <p:cNvPr id="999" name="Google Shape;999;p48"/>
            <p:cNvPicPr preferRelativeResize="0"/>
            <p:nvPr/>
          </p:nvPicPr>
          <p:blipFill rotWithShape="1">
            <a:blip r:embed="rId8">
              <a:alphaModFix/>
            </a:blip>
            <a:srcRect b="0" l="0" r="0" t="0"/>
            <a:stretch/>
          </p:blipFill>
          <p:spPr>
            <a:xfrm>
              <a:off x="7962792" y="2684469"/>
              <a:ext cx="436796" cy="798542"/>
            </a:xfrm>
            <a:prstGeom prst="rect">
              <a:avLst/>
            </a:prstGeom>
            <a:noFill/>
            <a:ln>
              <a:noFill/>
            </a:ln>
          </p:spPr>
        </p:pic>
        <p:sp>
          <p:nvSpPr>
            <p:cNvPr id="1000" name="Google Shape;1000;p48"/>
            <p:cNvSpPr/>
            <p:nvPr/>
          </p:nvSpPr>
          <p:spPr>
            <a:xfrm>
              <a:off x="4944457" y="3661283"/>
              <a:ext cx="1191353"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Hoa quả (vào)</a:t>
              </a:r>
              <a:endParaRPr/>
            </a:p>
          </p:txBody>
        </p:sp>
        <p:sp>
          <p:nvSpPr>
            <p:cNvPr id="1001" name="Google Shape;1001;p48"/>
            <p:cNvSpPr/>
            <p:nvPr/>
          </p:nvSpPr>
          <p:spPr>
            <a:xfrm>
              <a:off x="6171812" y="3663940"/>
              <a:ext cx="1455848"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Máy xay (hàm số)</a:t>
              </a:r>
              <a:endParaRPr/>
            </a:p>
          </p:txBody>
        </p:sp>
        <p:sp>
          <p:nvSpPr>
            <p:cNvPr id="1002" name="Google Shape;1002;p48"/>
            <p:cNvSpPr/>
            <p:nvPr/>
          </p:nvSpPr>
          <p:spPr>
            <a:xfrm>
              <a:off x="7640817" y="3666545"/>
              <a:ext cx="108074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Nước ép (ra)</a:t>
              </a:r>
              <a:endParaRPr/>
            </a:p>
          </p:txBody>
        </p:sp>
        <p:cxnSp>
          <p:nvCxnSpPr>
            <p:cNvPr id="1003" name="Google Shape;1003;p48"/>
            <p:cNvCxnSpPr/>
            <p:nvPr/>
          </p:nvCxnSpPr>
          <p:spPr>
            <a:xfrm>
              <a:off x="5995500" y="3170200"/>
              <a:ext cx="352623" cy="0"/>
            </a:xfrm>
            <a:prstGeom prst="straightConnector1">
              <a:avLst/>
            </a:prstGeom>
            <a:noFill/>
            <a:ln cap="flat" cmpd="sng" w="28575">
              <a:solidFill>
                <a:srgbClr val="1429A0"/>
              </a:solidFill>
              <a:prstDash val="solid"/>
              <a:miter lim="800000"/>
              <a:headEnd len="sm" w="sm" type="none"/>
              <a:tailEnd len="med" w="med" type="triangle"/>
            </a:ln>
          </p:spPr>
        </p:cxnSp>
        <p:cxnSp>
          <p:nvCxnSpPr>
            <p:cNvPr id="1004" name="Google Shape;1004;p48"/>
            <p:cNvCxnSpPr/>
            <p:nvPr/>
          </p:nvCxnSpPr>
          <p:spPr>
            <a:xfrm>
              <a:off x="7356241" y="3170200"/>
              <a:ext cx="352623" cy="0"/>
            </a:xfrm>
            <a:prstGeom prst="straightConnector1">
              <a:avLst/>
            </a:prstGeom>
            <a:noFill/>
            <a:ln cap="flat" cmpd="sng" w="28575">
              <a:solidFill>
                <a:srgbClr val="1429A0"/>
              </a:solidFill>
              <a:prstDash val="solid"/>
              <a:miter lim="800000"/>
              <a:headEnd len="sm" w="sm" type="none"/>
              <a:tailEnd len="med" w="med" type="triangle"/>
            </a:ln>
          </p:spPr>
        </p:cxnSp>
        <p:pic>
          <p:nvPicPr>
            <p:cNvPr id="1005" name="Google Shape;1005;p48"/>
            <p:cNvPicPr preferRelativeResize="0"/>
            <p:nvPr/>
          </p:nvPicPr>
          <p:blipFill rotWithShape="1">
            <a:blip r:embed="rId9">
              <a:alphaModFix/>
            </a:blip>
            <a:srcRect b="0" l="0" r="0" t="0"/>
            <a:stretch/>
          </p:blipFill>
          <p:spPr>
            <a:xfrm>
              <a:off x="5146481" y="4673560"/>
              <a:ext cx="1333500" cy="1228725"/>
            </a:xfrm>
            <a:prstGeom prst="rect">
              <a:avLst/>
            </a:prstGeom>
            <a:noFill/>
            <a:ln>
              <a:noFill/>
            </a:ln>
          </p:spPr>
        </p:pic>
        <p:pic>
          <p:nvPicPr>
            <p:cNvPr id="1006" name="Google Shape;1006;p48"/>
            <p:cNvPicPr preferRelativeResize="0"/>
            <p:nvPr/>
          </p:nvPicPr>
          <p:blipFill rotWithShape="1">
            <a:blip r:embed="rId9">
              <a:alphaModFix/>
            </a:blip>
            <a:srcRect b="0" l="0" r="0" t="0"/>
            <a:stretch/>
          </p:blipFill>
          <p:spPr>
            <a:xfrm>
              <a:off x="7380205" y="4674622"/>
              <a:ext cx="1333500" cy="1228725"/>
            </a:xfrm>
            <a:prstGeom prst="rect">
              <a:avLst/>
            </a:prstGeom>
            <a:noFill/>
            <a:ln>
              <a:noFill/>
            </a:ln>
          </p:spPr>
        </p:pic>
        <p:sp>
          <p:nvSpPr>
            <p:cNvPr id="1007" name="Google Shape;1007;p48"/>
            <p:cNvSpPr/>
            <p:nvPr/>
          </p:nvSpPr>
          <p:spPr>
            <a:xfrm>
              <a:off x="5274271" y="5125419"/>
              <a:ext cx="1199302" cy="345461"/>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HÀM f:</a:t>
              </a:r>
              <a:endParaRPr/>
            </a:p>
          </p:txBody>
        </p:sp>
        <p:sp>
          <p:nvSpPr>
            <p:cNvPr id="1008" name="Google Shape;1008;p48"/>
            <p:cNvSpPr/>
            <p:nvPr/>
          </p:nvSpPr>
          <p:spPr>
            <a:xfrm>
              <a:off x="7443254" y="5125419"/>
              <a:ext cx="1199302" cy="345461"/>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HÀM f:</a:t>
              </a:r>
              <a:endParaRPr/>
            </a:p>
          </p:txBody>
        </p:sp>
        <p:sp>
          <p:nvSpPr>
            <p:cNvPr id="1009" name="Google Shape;1009;p48"/>
            <p:cNvSpPr/>
            <p:nvPr/>
          </p:nvSpPr>
          <p:spPr>
            <a:xfrm>
              <a:off x="7443254" y="5335016"/>
              <a:ext cx="1199302" cy="268517"/>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b="1" lang="en-US" sz="800">
                  <a:solidFill>
                    <a:srgbClr val="262626"/>
                  </a:solidFill>
                  <a:latin typeface="Arial"/>
                  <a:ea typeface="Arial"/>
                  <a:cs typeface="Arial"/>
                  <a:sym typeface="Arial"/>
                </a:rPr>
                <a:t>Sử dụng p1, p2, p3</a:t>
              </a:r>
              <a:endParaRPr/>
            </a:p>
          </p:txBody>
        </p:sp>
        <p:cxnSp>
          <p:nvCxnSpPr>
            <p:cNvPr id="1010" name="Google Shape;1010;p48"/>
            <p:cNvCxnSpPr/>
            <p:nvPr/>
          </p:nvCxnSpPr>
          <p:spPr>
            <a:xfrm>
              <a:off x="6729936" y="5335016"/>
              <a:ext cx="352623" cy="0"/>
            </a:xfrm>
            <a:prstGeom prst="straightConnector1">
              <a:avLst/>
            </a:prstGeom>
            <a:noFill/>
            <a:ln cap="flat" cmpd="sng" w="28575">
              <a:solidFill>
                <a:srgbClr val="1429A0"/>
              </a:solidFill>
              <a:prstDash val="solid"/>
              <a:miter lim="800000"/>
              <a:headEnd len="sm" w="sm" type="none"/>
              <a:tailEnd len="med" w="med" type="triangle"/>
            </a:ln>
          </p:spPr>
        </p:cxn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grpSp>
        <p:nvGrpSpPr>
          <p:cNvPr id="1016" name="Google Shape;1016;p49"/>
          <p:cNvGrpSpPr/>
          <p:nvPr/>
        </p:nvGrpSpPr>
        <p:grpSpPr>
          <a:xfrm>
            <a:off x="559817" y="1428745"/>
            <a:ext cx="8783192" cy="215444"/>
            <a:chOff x="559817" y="2136914"/>
            <a:chExt cx="8783192" cy="215444"/>
          </a:xfrm>
        </p:grpSpPr>
        <p:sp>
          <p:nvSpPr>
            <p:cNvPr id="1017" name="Google Shape;1017;p4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18" name="Google Shape;1018;p4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Hàm số: Một tập hợp các mũi tên</a:t>
              </a:r>
              <a:endParaRPr sz="1400">
                <a:solidFill>
                  <a:srgbClr val="262626"/>
                </a:solidFill>
                <a:latin typeface="Arial"/>
                <a:ea typeface="Arial"/>
                <a:cs typeface="Arial"/>
                <a:sym typeface="Arial"/>
              </a:endParaRPr>
            </a:p>
          </p:txBody>
        </p:sp>
      </p:grpSp>
      <p:sp>
        <p:nvSpPr>
          <p:cNvPr id="1019" name="Google Shape;1019;p49"/>
          <p:cNvSpPr/>
          <p:nvPr/>
        </p:nvSpPr>
        <p:spPr>
          <a:xfrm>
            <a:off x="3880641" y="1827149"/>
            <a:ext cx="5587359"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 thể hiện trong hình, một hàm có thể được xem đơn giản là một tập hợp các mũi tên trỏ từ số này sang số khác.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Mũi tên đến từ mỗi giá trị x trong miền của f và trỏ đến giá trị f(x).</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là một phương trình đại diện cho mối quan hệ giữa các biến và chỉ bao gồm các phép toán đại số.</a:t>
            </a:r>
            <a:endParaRPr/>
          </a:p>
        </p:txBody>
      </p:sp>
      <p:grpSp>
        <p:nvGrpSpPr>
          <p:cNvPr id="1020" name="Google Shape;1020;p49"/>
          <p:cNvGrpSpPr/>
          <p:nvPr/>
        </p:nvGrpSpPr>
        <p:grpSpPr>
          <a:xfrm>
            <a:off x="450000" y="450000"/>
            <a:ext cx="9018000" cy="276999"/>
            <a:chOff x="450000" y="450000"/>
            <a:chExt cx="9018000" cy="276999"/>
          </a:xfrm>
        </p:grpSpPr>
        <p:sp>
          <p:nvSpPr>
            <p:cNvPr id="1021" name="Google Shape;1021;p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Khái niệm Hàm số</a:t>
              </a:r>
              <a:endParaRPr b="1" sz="1800">
                <a:solidFill>
                  <a:schemeClr val="lt1"/>
                </a:solidFill>
                <a:latin typeface="Arial"/>
                <a:ea typeface="Arial"/>
                <a:cs typeface="Arial"/>
                <a:sym typeface="Arial"/>
              </a:endParaRPr>
            </a:p>
          </p:txBody>
        </p:sp>
        <p:sp>
          <p:nvSpPr>
            <p:cNvPr id="1022" name="Google Shape;1022;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023" name="Google Shape;1023;p49"/>
          <p:cNvGrpSpPr/>
          <p:nvPr/>
        </p:nvGrpSpPr>
        <p:grpSpPr>
          <a:xfrm>
            <a:off x="568273" y="1772816"/>
            <a:ext cx="3168352" cy="2978602"/>
            <a:chOff x="702941" y="2904614"/>
            <a:chExt cx="3168352" cy="2978602"/>
          </a:xfrm>
        </p:grpSpPr>
        <p:sp>
          <p:nvSpPr>
            <p:cNvPr id="1024" name="Google Shape;1024;p49"/>
            <p:cNvSpPr/>
            <p:nvPr/>
          </p:nvSpPr>
          <p:spPr>
            <a:xfrm>
              <a:off x="702941" y="2904614"/>
              <a:ext cx="3168352" cy="2978602"/>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25" name="Google Shape;1025;p49"/>
            <p:cNvGrpSpPr/>
            <p:nvPr/>
          </p:nvGrpSpPr>
          <p:grpSpPr>
            <a:xfrm>
              <a:off x="995336" y="3103465"/>
              <a:ext cx="2736304" cy="2499323"/>
              <a:chOff x="5167436" y="3053945"/>
              <a:chExt cx="2736304" cy="2499323"/>
            </a:xfrm>
          </p:grpSpPr>
          <p:grpSp>
            <p:nvGrpSpPr>
              <p:cNvPr id="1026" name="Google Shape;1026;p49"/>
              <p:cNvGrpSpPr/>
              <p:nvPr/>
            </p:nvGrpSpPr>
            <p:grpSpPr>
              <a:xfrm>
                <a:off x="5527476" y="3212976"/>
                <a:ext cx="144016" cy="2340292"/>
                <a:chOff x="5527476" y="3212976"/>
                <a:chExt cx="144016" cy="2340292"/>
              </a:xfrm>
            </p:grpSpPr>
            <p:cxnSp>
              <p:nvCxnSpPr>
                <p:cNvPr id="1027" name="Google Shape;1027;p49"/>
                <p:cNvCxnSpPr/>
                <p:nvPr/>
              </p:nvCxnSpPr>
              <p:spPr>
                <a:xfrm>
                  <a:off x="5671492" y="3212976"/>
                  <a:ext cx="0" cy="2340292"/>
                </a:xfrm>
                <a:prstGeom prst="straightConnector1">
                  <a:avLst/>
                </a:prstGeom>
                <a:noFill/>
                <a:ln cap="flat" cmpd="sng" w="28575">
                  <a:solidFill>
                    <a:schemeClr val="dk1"/>
                  </a:solidFill>
                  <a:prstDash val="solid"/>
                  <a:miter lim="800000"/>
                  <a:headEnd len="sm" w="sm" type="none"/>
                  <a:tailEnd len="sm" w="sm" type="none"/>
                </a:ln>
              </p:spPr>
            </p:cxnSp>
            <p:cxnSp>
              <p:nvCxnSpPr>
                <p:cNvPr id="1028" name="Google Shape;1028;p49"/>
                <p:cNvCxnSpPr/>
                <p:nvPr/>
              </p:nvCxnSpPr>
              <p:spPr>
                <a:xfrm rot="10800000">
                  <a:off x="5527476" y="3356992"/>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29" name="Google Shape;1029;p49"/>
                <p:cNvCxnSpPr/>
                <p:nvPr/>
              </p:nvCxnSpPr>
              <p:spPr>
                <a:xfrm rot="10800000">
                  <a:off x="5527476" y="3655311"/>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30" name="Google Shape;1030;p49"/>
                <p:cNvCxnSpPr/>
                <p:nvPr/>
              </p:nvCxnSpPr>
              <p:spPr>
                <a:xfrm rot="10800000">
                  <a:off x="5527476" y="3953630"/>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31" name="Google Shape;1031;p49"/>
                <p:cNvCxnSpPr/>
                <p:nvPr/>
              </p:nvCxnSpPr>
              <p:spPr>
                <a:xfrm rot="10800000">
                  <a:off x="5527476" y="4251949"/>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32" name="Google Shape;1032;p49"/>
                <p:cNvCxnSpPr/>
                <p:nvPr/>
              </p:nvCxnSpPr>
              <p:spPr>
                <a:xfrm rot="10800000">
                  <a:off x="5527476" y="4550268"/>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33" name="Google Shape;1033;p49"/>
                <p:cNvCxnSpPr/>
                <p:nvPr/>
              </p:nvCxnSpPr>
              <p:spPr>
                <a:xfrm rot="10800000">
                  <a:off x="5527476" y="4848587"/>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34" name="Google Shape;1034;p49"/>
                <p:cNvCxnSpPr/>
                <p:nvPr/>
              </p:nvCxnSpPr>
              <p:spPr>
                <a:xfrm rot="10800000">
                  <a:off x="5527476" y="5146906"/>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35" name="Google Shape;1035;p49"/>
                <p:cNvCxnSpPr/>
                <p:nvPr/>
              </p:nvCxnSpPr>
              <p:spPr>
                <a:xfrm rot="10800000">
                  <a:off x="5527476" y="5445224"/>
                  <a:ext cx="144016" cy="0"/>
                </a:xfrm>
                <a:prstGeom prst="straightConnector1">
                  <a:avLst/>
                </a:prstGeom>
                <a:noFill/>
                <a:ln cap="flat" cmpd="sng" w="28575">
                  <a:solidFill>
                    <a:schemeClr val="dk1"/>
                  </a:solidFill>
                  <a:prstDash val="solid"/>
                  <a:miter lim="800000"/>
                  <a:headEnd len="sm" w="sm" type="none"/>
                  <a:tailEnd len="sm" w="sm" type="none"/>
                </a:ln>
              </p:spPr>
            </p:cxnSp>
          </p:grpSp>
          <p:sp>
            <p:nvSpPr>
              <p:cNvPr id="1036" name="Google Shape;1036;p49"/>
              <p:cNvSpPr txBox="1"/>
              <p:nvPr/>
            </p:nvSpPr>
            <p:spPr>
              <a:xfrm>
                <a:off x="5167436" y="3819583"/>
                <a:ext cx="3600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a</a:t>
                </a:r>
                <a:endParaRPr baseline="-25000" i="1" sz="1400">
                  <a:solidFill>
                    <a:srgbClr val="000000"/>
                  </a:solidFill>
                  <a:latin typeface="Cambria Math"/>
                  <a:ea typeface="Cambria Math"/>
                  <a:cs typeface="Cambria Math"/>
                  <a:sym typeface="Cambria Math"/>
                </a:endParaRPr>
              </a:p>
            </p:txBody>
          </p:sp>
          <p:sp>
            <p:nvSpPr>
              <p:cNvPr id="1037" name="Google Shape;1037;p49"/>
              <p:cNvSpPr txBox="1"/>
              <p:nvPr/>
            </p:nvSpPr>
            <p:spPr>
              <a:xfrm>
                <a:off x="5167436" y="4106123"/>
                <a:ext cx="3600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b</a:t>
                </a:r>
                <a:endParaRPr baseline="-25000" i="1" sz="1400">
                  <a:solidFill>
                    <a:srgbClr val="000000"/>
                  </a:solidFill>
                  <a:latin typeface="Cambria Math"/>
                  <a:ea typeface="Cambria Math"/>
                  <a:cs typeface="Cambria Math"/>
                  <a:sym typeface="Cambria Math"/>
                </a:endParaRPr>
              </a:p>
            </p:txBody>
          </p:sp>
          <p:sp>
            <p:nvSpPr>
              <p:cNvPr id="1038" name="Google Shape;1038;p49"/>
              <p:cNvSpPr txBox="1"/>
              <p:nvPr/>
            </p:nvSpPr>
            <p:spPr>
              <a:xfrm>
                <a:off x="5167436" y="4564037"/>
                <a:ext cx="3600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c</a:t>
                </a:r>
                <a:endParaRPr baseline="-25000" i="1" sz="1400">
                  <a:solidFill>
                    <a:srgbClr val="000000"/>
                  </a:solidFill>
                  <a:latin typeface="Cambria Math"/>
                  <a:ea typeface="Cambria Math"/>
                  <a:cs typeface="Cambria Math"/>
                  <a:sym typeface="Cambria Math"/>
                </a:endParaRPr>
              </a:p>
            </p:txBody>
          </p:sp>
          <p:sp>
            <p:nvSpPr>
              <p:cNvPr id="1039" name="Google Shape;1039;p49"/>
              <p:cNvSpPr txBox="1"/>
              <p:nvPr/>
            </p:nvSpPr>
            <p:spPr>
              <a:xfrm>
                <a:off x="5167436" y="4831067"/>
                <a:ext cx="3600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d</a:t>
                </a:r>
                <a:endParaRPr baseline="-25000" i="1" sz="1400">
                  <a:solidFill>
                    <a:srgbClr val="000000"/>
                  </a:solidFill>
                  <a:latin typeface="Cambria Math"/>
                  <a:ea typeface="Cambria Math"/>
                  <a:cs typeface="Cambria Math"/>
                  <a:sym typeface="Cambria Math"/>
                </a:endParaRPr>
              </a:p>
            </p:txBody>
          </p:sp>
          <p:sp>
            <p:nvSpPr>
              <p:cNvPr id="1040" name="Google Shape;1040;p49"/>
              <p:cNvSpPr txBox="1"/>
              <p:nvPr/>
            </p:nvSpPr>
            <p:spPr>
              <a:xfrm>
                <a:off x="5167436" y="5080204"/>
                <a:ext cx="3600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x</a:t>
                </a:r>
                <a:endParaRPr baseline="-25000" i="1" sz="1400">
                  <a:solidFill>
                    <a:srgbClr val="000000"/>
                  </a:solidFill>
                  <a:latin typeface="Cambria Math"/>
                  <a:ea typeface="Cambria Math"/>
                  <a:cs typeface="Cambria Math"/>
                  <a:sym typeface="Cambria Math"/>
                </a:endParaRPr>
              </a:p>
            </p:txBody>
          </p:sp>
          <p:grpSp>
            <p:nvGrpSpPr>
              <p:cNvPr id="1041" name="Google Shape;1041;p49"/>
              <p:cNvGrpSpPr/>
              <p:nvPr/>
            </p:nvGrpSpPr>
            <p:grpSpPr>
              <a:xfrm flipH="1">
                <a:off x="7039644" y="3212976"/>
                <a:ext cx="144016" cy="2340292"/>
                <a:chOff x="5527476" y="3212976"/>
                <a:chExt cx="144016" cy="2340292"/>
              </a:xfrm>
            </p:grpSpPr>
            <p:cxnSp>
              <p:nvCxnSpPr>
                <p:cNvPr id="1042" name="Google Shape;1042;p49"/>
                <p:cNvCxnSpPr/>
                <p:nvPr/>
              </p:nvCxnSpPr>
              <p:spPr>
                <a:xfrm>
                  <a:off x="5671492" y="3212976"/>
                  <a:ext cx="0" cy="2340292"/>
                </a:xfrm>
                <a:prstGeom prst="straightConnector1">
                  <a:avLst/>
                </a:prstGeom>
                <a:noFill/>
                <a:ln cap="flat" cmpd="sng" w="28575">
                  <a:solidFill>
                    <a:schemeClr val="dk1"/>
                  </a:solidFill>
                  <a:prstDash val="solid"/>
                  <a:miter lim="800000"/>
                  <a:headEnd len="sm" w="sm" type="none"/>
                  <a:tailEnd len="sm" w="sm" type="none"/>
                </a:ln>
              </p:spPr>
            </p:cxnSp>
            <p:cxnSp>
              <p:nvCxnSpPr>
                <p:cNvPr id="1043" name="Google Shape;1043;p49"/>
                <p:cNvCxnSpPr/>
                <p:nvPr/>
              </p:nvCxnSpPr>
              <p:spPr>
                <a:xfrm rot="10800000">
                  <a:off x="5527476" y="3356992"/>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44" name="Google Shape;1044;p49"/>
                <p:cNvCxnSpPr/>
                <p:nvPr/>
              </p:nvCxnSpPr>
              <p:spPr>
                <a:xfrm rot="10800000">
                  <a:off x="5527476" y="3655311"/>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45" name="Google Shape;1045;p49"/>
                <p:cNvCxnSpPr/>
                <p:nvPr/>
              </p:nvCxnSpPr>
              <p:spPr>
                <a:xfrm rot="10800000">
                  <a:off x="5527476" y="3953630"/>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46" name="Google Shape;1046;p49"/>
                <p:cNvCxnSpPr/>
                <p:nvPr/>
              </p:nvCxnSpPr>
              <p:spPr>
                <a:xfrm rot="10800000">
                  <a:off x="5527476" y="4251949"/>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47" name="Google Shape;1047;p49"/>
                <p:cNvCxnSpPr/>
                <p:nvPr/>
              </p:nvCxnSpPr>
              <p:spPr>
                <a:xfrm rot="10800000">
                  <a:off x="5527476" y="4550268"/>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48" name="Google Shape;1048;p49"/>
                <p:cNvCxnSpPr/>
                <p:nvPr/>
              </p:nvCxnSpPr>
              <p:spPr>
                <a:xfrm rot="10800000">
                  <a:off x="5527476" y="4848587"/>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49" name="Google Shape;1049;p49"/>
                <p:cNvCxnSpPr/>
                <p:nvPr/>
              </p:nvCxnSpPr>
              <p:spPr>
                <a:xfrm rot="10800000">
                  <a:off x="5527476" y="5146906"/>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050" name="Google Shape;1050;p49"/>
                <p:cNvCxnSpPr/>
                <p:nvPr/>
              </p:nvCxnSpPr>
              <p:spPr>
                <a:xfrm rot="10800000">
                  <a:off x="5527476" y="5445224"/>
                  <a:ext cx="144016" cy="0"/>
                </a:xfrm>
                <a:prstGeom prst="straightConnector1">
                  <a:avLst/>
                </a:prstGeom>
                <a:noFill/>
                <a:ln cap="flat" cmpd="sng" w="28575">
                  <a:solidFill>
                    <a:schemeClr val="dk1"/>
                  </a:solidFill>
                  <a:prstDash val="solid"/>
                  <a:miter lim="800000"/>
                  <a:headEnd len="sm" w="sm" type="none"/>
                  <a:tailEnd len="sm" w="sm" type="none"/>
                </a:ln>
              </p:spPr>
            </p:cxnSp>
          </p:grpSp>
          <p:sp>
            <p:nvSpPr>
              <p:cNvPr id="1051" name="Google Shape;1051;p49"/>
              <p:cNvSpPr txBox="1"/>
              <p:nvPr/>
            </p:nvSpPr>
            <p:spPr>
              <a:xfrm>
                <a:off x="7150133" y="3053945"/>
                <a:ext cx="753607" cy="307777"/>
              </a:xfrm>
              <a:prstGeom prst="rect">
                <a:avLst/>
              </a:prstGeom>
              <a:blipFill rotWithShape="1">
                <a:blip r:embed="rId3">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52" name="Google Shape;1052;p49"/>
              <p:cNvSpPr txBox="1"/>
              <p:nvPr/>
            </p:nvSpPr>
            <p:spPr>
              <a:xfrm>
                <a:off x="7150133" y="3475418"/>
                <a:ext cx="753607" cy="307777"/>
              </a:xfrm>
              <a:prstGeom prst="rect">
                <a:avLst/>
              </a:prstGeom>
              <a:blipFill rotWithShape="1">
                <a:blip r:embed="rId4">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53" name="Google Shape;1053;p49"/>
              <p:cNvSpPr txBox="1"/>
              <p:nvPr/>
            </p:nvSpPr>
            <p:spPr>
              <a:xfrm>
                <a:off x="7150133" y="3958773"/>
                <a:ext cx="753607" cy="307777"/>
              </a:xfrm>
              <a:prstGeom prst="rect">
                <a:avLst/>
              </a:prstGeom>
              <a:blipFill rotWithShape="1">
                <a:blip r:embed="rId5">
                  <a:alphaModFix/>
                </a:blip>
                <a:stretch>
                  <a:fillRect b="-784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54" name="Google Shape;1054;p49"/>
              <p:cNvSpPr txBox="1"/>
              <p:nvPr/>
            </p:nvSpPr>
            <p:spPr>
              <a:xfrm>
                <a:off x="7150133" y="4242491"/>
                <a:ext cx="753607" cy="307777"/>
              </a:xfrm>
              <a:prstGeom prst="rect">
                <a:avLst/>
              </a:prstGeom>
              <a:blipFill rotWithShape="1">
                <a:blip r:embed="rId6">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55" name="Google Shape;1055;p49"/>
              <p:cNvSpPr txBox="1"/>
              <p:nvPr/>
            </p:nvSpPr>
            <p:spPr>
              <a:xfrm>
                <a:off x="7150133" y="4829377"/>
                <a:ext cx="753607" cy="307777"/>
              </a:xfrm>
              <a:prstGeom prst="rect">
                <a:avLst/>
              </a:prstGeom>
              <a:blipFill rotWithShape="1">
                <a:blip r:embed="rId7">
                  <a:alphaModFix/>
                </a:blip>
                <a:stretch>
                  <a:fillRect b="-784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056" name="Google Shape;1056;p49"/>
              <p:cNvCxnSpPr/>
              <p:nvPr/>
            </p:nvCxnSpPr>
            <p:spPr>
              <a:xfrm flipH="1" rot="10800000">
                <a:off x="5671491" y="5037287"/>
                <a:ext cx="1353866" cy="227551"/>
              </a:xfrm>
              <a:prstGeom prst="straightConnector1">
                <a:avLst/>
              </a:prstGeom>
              <a:noFill/>
              <a:ln cap="flat" cmpd="sng" w="57150">
                <a:solidFill>
                  <a:schemeClr val="dk1"/>
                </a:solidFill>
                <a:prstDash val="solid"/>
                <a:miter lim="800000"/>
                <a:headEnd len="sm" w="sm" type="none"/>
                <a:tailEnd len="med" w="med" type="triangle"/>
              </a:ln>
            </p:spPr>
          </p:cxnSp>
          <p:cxnSp>
            <p:nvCxnSpPr>
              <p:cNvPr id="1057" name="Google Shape;1057;p49"/>
              <p:cNvCxnSpPr/>
              <p:nvPr/>
            </p:nvCxnSpPr>
            <p:spPr>
              <a:xfrm flipH="1" rot="10800000">
                <a:off x="5671491" y="4459085"/>
                <a:ext cx="1353866" cy="227551"/>
              </a:xfrm>
              <a:prstGeom prst="straightConnector1">
                <a:avLst/>
              </a:prstGeom>
              <a:noFill/>
              <a:ln cap="flat" cmpd="sng" w="57150">
                <a:solidFill>
                  <a:schemeClr val="dk1"/>
                </a:solidFill>
                <a:prstDash val="solid"/>
                <a:miter lim="800000"/>
                <a:headEnd len="sm" w="sm" type="none"/>
                <a:tailEnd len="med" w="med" type="triangle"/>
              </a:ln>
            </p:spPr>
          </p:cxnSp>
          <p:cxnSp>
            <p:nvCxnSpPr>
              <p:cNvPr id="1058" name="Google Shape;1058;p49"/>
              <p:cNvCxnSpPr/>
              <p:nvPr/>
            </p:nvCxnSpPr>
            <p:spPr>
              <a:xfrm flipH="1" rot="10800000">
                <a:off x="5671491" y="3653206"/>
                <a:ext cx="1361008" cy="610358"/>
              </a:xfrm>
              <a:prstGeom prst="straightConnector1">
                <a:avLst/>
              </a:prstGeom>
              <a:noFill/>
              <a:ln cap="flat" cmpd="sng" w="57150">
                <a:solidFill>
                  <a:schemeClr val="dk1"/>
                </a:solidFill>
                <a:prstDash val="solid"/>
                <a:miter lim="800000"/>
                <a:headEnd len="sm" w="sm" type="none"/>
                <a:tailEnd len="med" w="med" type="triangle"/>
              </a:ln>
            </p:spPr>
          </p:cxnSp>
          <p:cxnSp>
            <p:nvCxnSpPr>
              <p:cNvPr id="1059" name="Google Shape;1059;p49"/>
              <p:cNvCxnSpPr/>
              <p:nvPr/>
            </p:nvCxnSpPr>
            <p:spPr>
              <a:xfrm>
                <a:off x="5663957" y="3900635"/>
                <a:ext cx="1389975" cy="224650"/>
              </a:xfrm>
              <a:prstGeom prst="straightConnector1">
                <a:avLst/>
              </a:prstGeom>
              <a:noFill/>
              <a:ln cap="flat" cmpd="sng" w="57150">
                <a:solidFill>
                  <a:schemeClr val="dk1"/>
                </a:solidFill>
                <a:prstDash val="solid"/>
                <a:miter lim="800000"/>
                <a:headEnd len="sm" w="sm" type="none"/>
                <a:tailEnd len="med" w="med" type="triangle"/>
              </a:ln>
            </p:spPr>
          </p:cxnSp>
          <p:cxnSp>
            <p:nvCxnSpPr>
              <p:cNvPr id="1060" name="Google Shape;1060;p49"/>
              <p:cNvCxnSpPr/>
              <p:nvPr/>
            </p:nvCxnSpPr>
            <p:spPr>
              <a:xfrm flipH="1" rot="10800000">
                <a:off x="5663957" y="3277993"/>
                <a:ext cx="1368542" cy="1684968"/>
              </a:xfrm>
              <a:prstGeom prst="straightConnector1">
                <a:avLst/>
              </a:prstGeom>
              <a:noFill/>
              <a:ln cap="flat" cmpd="sng" w="57150">
                <a:solidFill>
                  <a:schemeClr val="dk1"/>
                </a:solidFill>
                <a:prstDash val="solid"/>
                <a:miter lim="800000"/>
                <a:headEnd len="sm" w="sm" type="none"/>
                <a:tailEnd len="med" w="med" type="triangle"/>
              </a:ln>
            </p:spPr>
          </p:cxn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grpSp>
        <p:nvGrpSpPr>
          <p:cNvPr id="196" name="Google Shape;196;p5"/>
          <p:cNvGrpSpPr/>
          <p:nvPr/>
        </p:nvGrpSpPr>
        <p:grpSpPr>
          <a:xfrm>
            <a:off x="450000" y="450000"/>
            <a:ext cx="9018000" cy="276999"/>
            <a:chOff x="450000" y="450000"/>
            <a:chExt cx="9018000" cy="276999"/>
          </a:xfrm>
        </p:grpSpPr>
        <p:sp>
          <p:nvSpPr>
            <p:cNvPr id="197" name="Google Shape;197;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Cài đặt Anaconda cho Python</a:t>
              </a:r>
              <a:endParaRPr/>
            </a:p>
          </p:txBody>
        </p:sp>
        <p:sp>
          <p:nvSpPr>
            <p:cNvPr id="198" name="Google Shape;198;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99" name="Google Shape;199;p5"/>
          <p:cNvSpPr/>
          <p:nvPr/>
        </p:nvSpPr>
        <p:spPr>
          <a:xfrm>
            <a:off x="338023" y="1420076"/>
            <a:ext cx="90051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Cài đặt Jupyter Notebook trong Anaconda</a:t>
            </a:r>
            <a:endParaRPr/>
          </a:p>
        </p:txBody>
      </p:sp>
      <p:grpSp>
        <p:nvGrpSpPr>
          <p:cNvPr id="200" name="Google Shape;200;p5"/>
          <p:cNvGrpSpPr/>
          <p:nvPr/>
        </p:nvGrpSpPr>
        <p:grpSpPr>
          <a:xfrm>
            <a:off x="559817" y="1902381"/>
            <a:ext cx="8783192" cy="215444"/>
            <a:chOff x="559817" y="2136914"/>
            <a:chExt cx="8783192" cy="215444"/>
          </a:xfrm>
        </p:grpSpPr>
        <p:sp>
          <p:nvSpPr>
            <p:cNvPr id="201" name="Google Shape;201;p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2" name="Google Shape;202;p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hình môi trường làm việc phục vụ phân tích dữ liệu</a:t>
              </a:r>
              <a:endParaRPr sz="1400">
                <a:solidFill>
                  <a:srgbClr val="262626"/>
                </a:solidFill>
                <a:latin typeface="Arial"/>
                <a:ea typeface="Arial"/>
                <a:cs typeface="Arial"/>
                <a:sym typeface="Arial"/>
              </a:endParaRPr>
            </a:p>
          </p:txBody>
        </p:sp>
      </p:grpSp>
      <p:grpSp>
        <p:nvGrpSpPr>
          <p:cNvPr id="203" name="Google Shape;203;p5"/>
          <p:cNvGrpSpPr/>
          <p:nvPr/>
        </p:nvGrpSpPr>
        <p:grpSpPr>
          <a:xfrm>
            <a:off x="1182333" y="2482483"/>
            <a:ext cx="7547784" cy="3215673"/>
            <a:chOff x="1182333" y="2482483"/>
            <a:chExt cx="7547784" cy="3215673"/>
          </a:xfrm>
        </p:grpSpPr>
        <p:grpSp>
          <p:nvGrpSpPr>
            <p:cNvPr id="204" name="Google Shape;204;p5"/>
            <p:cNvGrpSpPr/>
            <p:nvPr/>
          </p:nvGrpSpPr>
          <p:grpSpPr>
            <a:xfrm>
              <a:off x="2621502" y="2652282"/>
              <a:ext cx="4896544" cy="3045874"/>
              <a:chOff x="2503140" y="2420888"/>
              <a:chExt cx="4896544" cy="3045874"/>
            </a:xfrm>
          </p:grpSpPr>
          <p:sp>
            <p:nvSpPr>
              <p:cNvPr id="205" name="Google Shape;205;p5"/>
              <p:cNvSpPr/>
              <p:nvPr/>
            </p:nvSpPr>
            <p:spPr>
              <a:xfrm>
                <a:off x="2503140" y="2564904"/>
                <a:ext cx="4896544" cy="2901858"/>
              </a:xfrm>
              <a:prstGeom prst="rect">
                <a:avLst/>
              </a:prstGeom>
              <a:no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06" name="Google Shape;206;p5"/>
              <p:cNvGrpSpPr/>
              <p:nvPr/>
            </p:nvGrpSpPr>
            <p:grpSpPr>
              <a:xfrm>
                <a:off x="4039190" y="2420888"/>
                <a:ext cx="1776318" cy="288032"/>
                <a:chOff x="3967182" y="2420888"/>
                <a:chExt cx="1776318" cy="288032"/>
              </a:xfrm>
            </p:grpSpPr>
            <p:sp>
              <p:nvSpPr>
                <p:cNvPr id="207" name="Google Shape;207;p5"/>
                <p:cNvSpPr/>
                <p:nvPr/>
              </p:nvSpPr>
              <p:spPr>
                <a:xfrm>
                  <a:off x="4231332" y="2420888"/>
                  <a:ext cx="1512168" cy="2880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Cài đặt Anaconda</a:t>
                  </a:r>
                  <a:endParaRPr b="1" sz="1200">
                    <a:solidFill>
                      <a:srgbClr val="262626"/>
                    </a:solidFill>
                    <a:latin typeface="Arial"/>
                    <a:ea typeface="Arial"/>
                    <a:cs typeface="Arial"/>
                    <a:sym typeface="Arial"/>
                  </a:endParaRPr>
                </a:p>
              </p:txBody>
            </p:sp>
            <p:sp>
              <p:nvSpPr>
                <p:cNvPr id="208" name="Google Shape;208;p5"/>
                <p:cNvSpPr/>
                <p:nvPr/>
              </p:nvSpPr>
              <p:spPr>
                <a:xfrm>
                  <a:off x="3967182" y="2420888"/>
                  <a:ext cx="288032" cy="288032"/>
                </a:xfrm>
                <a:prstGeom prst="ellipse">
                  <a:avLst/>
                </a:prstGeom>
                <a:solidFill>
                  <a:srgbClr val="1429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F7F7F7"/>
                      </a:solidFill>
                      <a:latin typeface="Arial"/>
                      <a:ea typeface="Arial"/>
                      <a:cs typeface="Arial"/>
                      <a:sym typeface="Arial"/>
                    </a:rPr>
                    <a:t>1</a:t>
                  </a:r>
                  <a:endParaRPr b="1" sz="1400">
                    <a:solidFill>
                      <a:srgbClr val="F7F7F7"/>
                    </a:solidFill>
                    <a:latin typeface="Arial"/>
                    <a:ea typeface="Arial"/>
                    <a:cs typeface="Arial"/>
                    <a:sym typeface="Arial"/>
                  </a:endParaRPr>
                </a:p>
              </p:txBody>
            </p:sp>
          </p:grpSp>
        </p:grpSp>
        <p:grpSp>
          <p:nvGrpSpPr>
            <p:cNvPr id="209" name="Google Shape;209;p5"/>
            <p:cNvGrpSpPr/>
            <p:nvPr/>
          </p:nvGrpSpPr>
          <p:grpSpPr>
            <a:xfrm>
              <a:off x="3000450" y="3108950"/>
              <a:ext cx="4099886" cy="2409318"/>
              <a:chOff x="2647156" y="3021572"/>
              <a:chExt cx="4557389" cy="2678172"/>
            </a:xfrm>
          </p:grpSpPr>
          <p:sp>
            <p:nvSpPr>
              <p:cNvPr id="210" name="Google Shape;210;p5"/>
              <p:cNvSpPr/>
              <p:nvPr/>
            </p:nvSpPr>
            <p:spPr>
              <a:xfrm>
                <a:off x="2647156" y="3021572"/>
                <a:ext cx="2088231" cy="551444"/>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Tensorflow</a:t>
                </a:r>
                <a:endParaRPr b="1" sz="1400">
                  <a:solidFill>
                    <a:srgbClr val="262626"/>
                  </a:solidFill>
                  <a:latin typeface="Arial"/>
                  <a:ea typeface="Arial"/>
                  <a:cs typeface="Arial"/>
                  <a:sym typeface="Arial"/>
                </a:endParaRPr>
              </a:p>
            </p:txBody>
          </p:sp>
          <p:sp>
            <p:nvSpPr>
              <p:cNvPr id="211" name="Google Shape;211;p5"/>
              <p:cNvSpPr/>
              <p:nvPr/>
            </p:nvSpPr>
            <p:spPr>
              <a:xfrm>
                <a:off x="5156622" y="3021572"/>
                <a:ext cx="2047923" cy="551444"/>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Keras</a:t>
                </a:r>
                <a:endParaRPr b="1" sz="1400">
                  <a:solidFill>
                    <a:srgbClr val="262626"/>
                  </a:solidFill>
                  <a:latin typeface="Arial"/>
                  <a:ea typeface="Arial"/>
                  <a:cs typeface="Arial"/>
                  <a:sym typeface="Arial"/>
                </a:endParaRPr>
              </a:p>
            </p:txBody>
          </p:sp>
          <p:sp>
            <p:nvSpPr>
              <p:cNvPr id="212" name="Google Shape;212;p5"/>
              <p:cNvSpPr/>
              <p:nvPr/>
            </p:nvSpPr>
            <p:spPr>
              <a:xfrm>
                <a:off x="3151212" y="3765675"/>
                <a:ext cx="1584176" cy="551444"/>
              </a:xfrm>
              <a:prstGeom prst="roundRect">
                <a:avLst>
                  <a:gd fmla="val 0" name="adj"/>
                </a:avLst>
              </a:prstGeom>
              <a:solidFill>
                <a:srgbClr val="F7F7F7"/>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Pandas</a:t>
                </a:r>
                <a:endParaRPr b="1" sz="1400">
                  <a:solidFill>
                    <a:srgbClr val="262626"/>
                  </a:solidFill>
                  <a:latin typeface="Arial"/>
                  <a:ea typeface="Arial"/>
                  <a:cs typeface="Arial"/>
                  <a:sym typeface="Arial"/>
                </a:endParaRPr>
              </a:p>
            </p:txBody>
          </p:sp>
          <p:sp>
            <p:nvSpPr>
              <p:cNvPr id="213" name="Google Shape;213;p5"/>
              <p:cNvSpPr/>
              <p:nvPr/>
            </p:nvSpPr>
            <p:spPr>
              <a:xfrm>
                <a:off x="5167438" y="3765675"/>
                <a:ext cx="1584176" cy="551444"/>
              </a:xfrm>
              <a:prstGeom prst="roundRect">
                <a:avLst>
                  <a:gd fmla="val 0" name="adj"/>
                </a:avLst>
              </a:prstGeom>
              <a:solidFill>
                <a:srgbClr val="F7F7F7"/>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Scipy</a:t>
                </a:r>
                <a:endParaRPr b="1" sz="1400">
                  <a:solidFill>
                    <a:srgbClr val="262626"/>
                  </a:solidFill>
                  <a:latin typeface="Arial"/>
                  <a:ea typeface="Arial"/>
                  <a:cs typeface="Arial"/>
                  <a:sym typeface="Arial"/>
                </a:endParaRPr>
              </a:p>
            </p:txBody>
          </p:sp>
          <p:sp>
            <p:nvSpPr>
              <p:cNvPr id="214" name="Google Shape;214;p5"/>
              <p:cNvSpPr/>
              <p:nvPr/>
            </p:nvSpPr>
            <p:spPr>
              <a:xfrm>
                <a:off x="3151212" y="4452840"/>
                <a:ext cx="1584176" cy="551444"/>
              </a:xfrm>
              <a:prstGeom prst="roundRect">
                <a:avLst>
                  <a:gd fmla="val 0" name="adj"/>
                </a:avLst>
              </a:prstGeom>
              <a:solidFill>
                <a:srgbClr val="F7F7F7"/>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Jupyto</a:t>
                </a:r>
                <a:endParaRPr b="1" sz="1400">
                  <a:solidFill>
                    <a:srgbClr val="262626"/>
                  </a:solidFill>
                  <a:latin typeface="Arial"/>
                  <a:ea typeface="Arial"/>
                  <a:cs typeface="Arial"/>
                  <a:sym typeface="Arial"/>
                </a:endParaRPr>
              </a:p>
            </p:txBody>
          </p:sp>
          <p:sp>
            <p:nvSpPr>
              <p:cNvPr id="215" name="Google Shape;215;p5"/>
              <p:cNvSpPr/>
              <p:nvPr/>
            </p:nvSpPr>
            <p:spPr>
              <a:xfrm>
                <a:off x="5167438" y="4452840"/>
                <a:ext cx="1584176" cy="551444"/>
              </a:xfrm>
              <a:prstGeom prst="roundRect">
                <a:avLst>
                  <a:gd fmla="val 0" name="adj"/>
                </a:avLst>
              </a:prstGeom>
              <a:solidFill>
                <a:srgbClr val="F7F7F7"/>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Numpy</a:t>
                </a:r>
                <a:endParaRPr b="1" sz="1400">
                  <a:solidFill>
                    <a:srgbClr val="262626"/>
                  </a:solidFill>
                  <a:latin typeface="Arial"/>
                  <a:ea typeface="Arial"/>
                  <a:cs typeface="Arial"/>
                  <a:sym typeface="Arial"/>
                </a:endParaRPr>
              </a:p>
            </p:txBody>
          </p:sp>
          <p:sp>
            <p:nvSpPr>
              <p:cNvPr id="216" name="Google Shape;216;p5"/>
              <p:cNvSpPr/>
              <p:nvPr/>
            </p:nvSpPr>
            <p:spPr>
              <a:xfrm>
                <a:off x="2791174" y="5148300"/>
                <a:ext cx="4320478" cy="551444"/>
              </a:xfrm>
              <a:prstGeom prst="roundRect">
                <a:avLst>
                  <a:gd fmla="val 0" name="adj"/>
                </a:avLst>
              </a:prstGeom>
              <a:solidFill>
                <a:srgbClr val="F7F7F7"/>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Python</a:t>
                </a:r>
                <a:endParaRPr b="1" sz="1400">
                  <a:solidFill>
                    <a:srgbClr val="262626"/>
                  </a:solidFill>
                  <a:latin typeface="Arial"/>
                  <a:ea typeface="Arial"/>
                  <a:cs typeface="Arial"/>
                  <a:sym typeface="Arial"/>
                </a:endParaRPr>
              </a:p>
            </p:txBody>
          </p:sp>
        </p:grpSp>
        <p:grpSp>
          <p:nvGrpSpPr>
            <p:cNvPr id="217" name="Google Shape;217;p5"/>
            <p:cNvGrpSpPr/>
            <p:nvPr/>
          </p:nvGrpSpPr>
          <p:grpSpPr>
            <a:xfrm>
              <a:off x="1182333" y="3129254"/>
              <a:ext cx="1500036" cy="371755"/>
              <a:chOff x="4485289" y="2489565"/>
              <a:chExt cx="1368843" cy="371755"/>
            </a:xfrm>
          </p:grpSpPr>
          <p:sp>
            <p:nvSpPr>
              <p:cNvPr id="218" name="Google Shape;218;p5"/>
              <p:cNvSpPr/>
              <p:nvPr/>
            </p:nvSpPr>
            <p:spPr>
              <a:xfrm>
                <a:off x="4770636" y="2573288"/>
                <a:ext cx="1083496" cy="28803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200">
                    <a:solidFill>
                      <a:srgbClr val="262626"/>
                    </a:solidFill>
                    <a:latin typeface="Arial"/>
                    <a:ea typeface="Arial"/>
                    <a:cs typeface="Arial"/>
                    <a:sym typeface="Arial"/>
                  </a:rPr>
                  <a:t>Cài đặt Tensorflow</a:t>
                </a:r>
                <a:endParaRPr b="1" sz="1200">
                  <a:solidFill>
                    <a:srgbClr val="262626"/>
                  </a:solidFill>
                  <a:latin typeface="Arial"/>
                  <a:ea typeface="Arial"/>
                  <a:cs typeface="Arial"/>
                  <a:sym typeface="Arial"/>
                </a:endParaRPr>
              </a:p>
            </p:txBody>
          </p:sp>
          <p:sp>
            <p:nvSpPr>
              <p:cNvPr id="219" name="Google Shape;219;p5"/>
              <p:cNvSpPr/>
              <p:nvPr/>
            </p:nvSpPr>
            <p:spPr>
              <a:xfrm>
                <a:off x="4485289" y="2489565"/>
                <a:ext cx="288032" cy="288032"/>
              </a:xfrm>
              <a:prstGeom prst="ellipse">
                <a:avLst/>
              </a:prstGeom>
              <a:solidFill>
                <a:srgbClr val="1429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F7F7F7"/>
                    </a:solidFill>
                    <a:latin typeface="Arial"/>
                    <a:ea typeface="Arial"/>
                    <a:cs typeface="Arial"/>
                    <a:sym typeface="Arial"/>
                  </a:rPr>
                  <a:t>2</a:t>
                </a:r>
                <a:endParaRPr b="1" sz="1400">
                  <a:solidFill>
                    <a:srgbClr val="F7F7F7"/>
                  </a:solidFill>
                  <a:latin typeface="Arial"/>
                  <a:ea typeface="Arial"/>
                  <a:cs typeface="Arial"/>
                  <a:sym typeface="Arial"/>
                </a:endParaRPr>
              </a:p>
            </p:txBody>
          </p:sp>
        </p:grpSp>
        <p:grpSp>
          <p:nvGrpSpPr>
            <p:cNvPr id="220" name="Google Shape;220;p5"/>
            <p:cNvGrpSpPr/>
            <p:nvPr/>
          </p:nvGrpSpPr>
          <p:grpSpPr>
            <a:xfrm>
              <a:off x="7654691" y="3212977"/>
              <a:ext cx="1075426" cy="355409"/>
              <a:chOff x="4239716" y="2573288"/>
              <a:chExt cx="981369" cy="355409"/>
            </a:xfrm>
          </p:grpSpPr>
          <p:sp>
            <p:nvSpPr>
              <p:cNvPr id="221" name="Google Shape;221;p5"/>
              <p:cNvSpPr/>
              <p:nvPr/>
            </p:nvSpPr>
            <p:spPr>
              <a:xfrm>
                <a:off x="4473306" y="2640665"/>
                <a:ext cx="747779" cy="28803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Cài đặt</a:t>
                </a:r>
                <a:endParaRPr b="1" sz="1200">
                  <a:solidFill>
                    <a:srgbClr val="262626"/>
                  </a:solidFill>
                  <a:latin typeface="Arial"/>
                  <a:ea typeface="Arial"/>
                  <a:cs typeface="Arial"/>
                  <a:sym typeface="Arial"/>
                </a:endParaRPr>
              </a:p>
              <a:p>
                <a:pPr indent="0" lvl="0" marL="0" marR="0" rtl="0" algn="ctr">
                  <a:spcBef>
                    <a:spcPts val="0"/>
                  </a:spcBef>
                  <a:spcAft>
                    <a:spcPts val="0"/>
                  </a:spcAft>
                  <a:buNone/>
                </a:pPr>
                <a:r>
                  <a:rPr b="1" lang="en-US" sz="1200">
                    <a:solidFill>
                      <a:srgbClr val="262626"/>
                    </a:solidFill>
                    <a:latin typeface="Arial"/>
                    <a:ea typeface="Arial"/>
                    <a:cs typeface="Arial"/>
                    <a:sym typeface="Arial"/>
                  </a:rPr>
                  <a:t>Keras</a:t>
                </a:r>
                <a:endParaRPr b="1" sz="1200">
                  <a:solidFill>
                    <a:srgbClr val="262626"/>
                  </a:solidFill>
                  <a:latin typeface="Arial"/>
                  <a:ea typeface="Arial"/>
                  <a:cs typeface="Arial"/>
                  <a:sym typeface="Arial"/>
                </a:endParaRPr>
              </a:p>
            </p:txBody>
          </p:sp>
          <p:sp>
            <p:nvSpPr>
              <p:cNvPr id="222" name="Google Shape;222;p5"/>
              <p:cNvSpPr/>
              <p:nvPr/>
            </p:nvSpPr>
            <p:spPr>
              <a:xfrm>
                <a:off x="4239716" y="2573288"/>
                <a:ext cx="288032" cy="288032"/>
              </a:xfrm>
              <a:prstGeom prst="ellipse">
                <a:avLst/>
              </a:prstGeom>
              <a:solidFill>
                <a:srgbClr val="1429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F7F7F7"/>
                    </a:solidFill>
                    <a:latin typeface="Arial"/>
                    <a:ea typeface="Arial"/>
                    <a:cs typeface="Arial"/>
                    <a:sym typeface="Arial"/>
                  </a:rPr>
                  <a:t>3</a:t>
                </a:r>
                <a:endParaRPr b="1" sz="1400">
                  <a:solidFill>
                    <a:srgbClr val="F7F7F7"/>
                  </a:solidFill>
                  <a:latin typeface="Arial"/>
                  <a:ea typeface="Arial"/>
                  <a:cs typeface="Arial"/>
                  <a:sym typeface="Arial"/>
                </a:endParaRPr>
              </a:p>
            </p:txBody>
          </p:sp>
        </p:grpSp>
        <p:pic>
          <p:nvPicPr>
            <p:cNvPr id="223" name="Google Shape;223;p5"/>
            <p:cNvPicPr preferRelativeResize="0"/>
            <p:nvPr/>
          </p:nvPicPr>
          <p:blipFill rotWithShape="1">
            <a:blip r:embed="rId3">
              <a:alphaModFix/>
            </a:blip>
            <a:srcRect b="0" l="0" r="0" t="0"/>
            <a:stretch/>
          </p:blipFill>
          <p:spPr>
            <a:xfrm flipH="1" rot="1375776">
              <a:off x="2215391" y="2583300"/>
              <a:ext cx="649212" cy="649212"/>
            </a:xfrm>
            <a:prstGeom prst="rect">
              <a:avLst/>
            </a:prstGeom>
            <a:noFill/>
            <a:ln>
              <a:noFill/>
            </a:ln>
          </p:spPr>
        </p:pic>
        <p:pic>
          <p:nvPicPr>
            <p:cNvPr id="224" name="Google Shape;224;p5"/>
            <p:cNvPicPr preferRelativeResize="0"/>
            <p:nvPr/>
          </p:nvPicPr>
          <p:blipFill rotWithShape="1">
            <a:blip r:embed="rId3">
              <a:alphaModFix/>
            </a:blip>
            <a:srcRect b="0" l="0" r="0" t="0"/>
            <a:stretch/>
          </p:blipFill>
          <p:spPr>
            <a:xfrm rot="-1375776">
              <a:off x="7174779" y="2592607"/>
              <a:ext cx="649212" cy="649212"/>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50"/>
          <p:cNvSpPr/>
          <p:nvPr/>
        </p:nvSpPr>
        <p:spPr>
          <a:xfrm>
            <a:off x="3947256" y="2726614"/>
            <a:ext cx="1976024" cy="45479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67" name="Google Shape;1067;p50"/>
          <p:cNvGrpSpPr/>
          <p:nvPr/>
        </p:nvGrpSpPr>
        <p:grpSpPr>
          <a:xfrm>
            <a:off x="559817" y="1959767"/>
            <a:ext cx="8783192" cy="215444"/>
            <a:chOff x="559817" y="2136914"/>
            <a:chExt cx="8783192" cy="215444"/>
          </a:xfrm>
        </p:grpSpPr>
        <p:sp>
          <p:nvSpPr>
            <p:cNvPr id="1068" name="Google Shape;1068;p5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69" name="Google Shape;1069;p5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 đồ thị hàm số</a:t>
              </a:r>
              <a:endParaRPr sz="1400">
                <a:solidFill>
                  <a:srgbClr val="262626"/>
                </a:solidFill>
                <a:latin typeface="Arial"/>
                <a:ea typeface="Arial"/>
                <a:cs typeface="Arial"/>
                <a:sym typeface="Arial"/>
              </a:endParaRPr>
            </a:p>
          </p:txBody>
        </p:sp>
      </p:grpSp>
      <p:sp>
        <p:nvSpPr>
          <p:cNvPr id="1070" name="Google Shape;1070;p50"/>
          <p:cNvSpPr/>
          <p:nvPr/>
        </p:nvSpPr>
        <p:spPr>
          <a:xfrm>
            <a:off x="702940" y="2231830"/>
            <a:ext cx="8632825" cy="112516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071" name="Google Shape;1071;p50"/>
          <p:cNvGrpSpPr/>
          <p:nvPr/>
        </p:nvGrpSpPr>
        <p:grpSpPr>
          <a:xfrm>
            <a:off x="450000" y="450000"/>
            <a:ext cx="9018000" cy="276999"/>
            <a:chOff x="450000" y="450000"/>
            <a:chExt cx="9018000" cy="276999"/>
          </a:xfrm>
        </p:grpSpPr>
        <p:sp>
          <p:nvSpPr>
            <p:cNvPr id="1072" name="Google Shape;1072;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Khái niệm Hàm số</a:t>
              </a:r>
              <a:endParaRPr b="1" sz="1800">
                <a:solidFill>
                  <a:schemeClr val="lt1"/>
                </a:solidFill>
                <a:latin typeface="Arial"/>
                <a:ea typeface="Arial"/>
                <a:cs typeface="Arial"/>
                <a:sym typeface="Arial"/>
              </a:endParaRPr>
            </a:p>
          </p:txBody>
        </p:sp>
        <p:sp>
          <p:nvSpPr>
            <p:cNvPr id="1073" name="Google Shape;1073;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074" name="Google Shape;1074;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Đồ thị Hàm số</a:t>
            </a:r>
            <a:endParaRPr b="1" sz="2400">
              <a:solidFill>
                <a:srgbClr val="0C0C0C"/>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grpSp>
        <p:nvGrpSpPr>
          <p:cNvPr id="1080" name="Google Shape;1080;p51"/>
          <p:cNvGrpSpPr/>
          <p:nvPr/>
        </p:nvGrpSpPr>
        <p:grpSpPr>
          <a:xfrm>
            <a:off x="559817" y="1428745"/>
            <a:ext cx="8783192" cy="215444"/>
            <a:chOff x="559817" y="2136914"/>
            <a:chExt cx="8783192" cy="215444"/>
          </a:xfrm>
        </p:grpSpPr>
        <p:sp>
          <p:nvSpPr>
            <p:cNvPr id="1081" name="Google Shape;1081;p5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82" name="Google Shape;1082;p5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miền giá trị và giới hạn của hàm sau và vẽ đồ thị của nó. </a:t>
              </a:r>
              <a:endParaRPr sz="1400">
                <a:solidFill>
                  <a:srgbClr val="262626"/>
                </a:solidFill>
                <a:latin typeface="Arial"/>
                <a:ea typeface="Arial"/>
                <a:cs typeface="Arial"/>
                <a:sym typeface="Arial"/>
              </a:endParaRPr>
            </a:p>
          </p:txBody>
        </p:sp>
      </p:grpSp>
      <p:sp>
        <p:nvSpPr>
          <p:cNvPr id="1083" name="Google Shape;1083;p51"/>
          <p:cNvSpPr/>
          <p:nvPr/>
        </p:nvSpPr>
        <p:spPr>
          <a:xfrm>
            <a:off x="4159324" y="1727526"/>
            <a:ext cx="1761777" cy="41957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4" name="Google Shape;1084;p51"/>
          <p:cNvSpPr/>
          <p:nvPr/>
        </p:nvSpPr>
        <p:spPr>
          <a:xfrm>
            <a:off x="702940" y="1710080"/>
            <a:ext cx="8856984" cy="132521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085" name="Google Shape;1085;p51"/>
          <p:cNvGrpSpPr/>
          <p:nvPr/>
        </p:nvGrpSpPr>
        <p:grpSpPr>
          <a:xfrm>
            <a:off x="450000" y="450000"/>
            <a:ext cx="9018000" cy="276999"/>
            <a:chOff x="450000" y="450000"/>
            <a:chExt cx="9018000" cy="276999"/>
          </a:xfrm>
        </p:grpSpPr>
        <p:sp>
          <p:nvSpPr>
            <p:cNvPr id="1086" name="Google Shape;1086;p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Khái niệm Hàm số</a:t>
              </a:r>
              <a:endParaRPr b="1" sz="1800">
                <a:solidFill>
                  <a:schemeClr val="lt1"/>
                </a:solidFill>
                <a:latin typeface="Arial"/>
                <a:ea typeface="Arial"/>
                <a:cs typeface="Arial"/>
                <a:sym typeface="Arial"/>
              </a:endParaRPr>
            </a:p>
          </p:txBody>
        </p:sp>
        <p:sp>
          <p:nvSpPr>
            <p:cNvPr id="1087" name="Google Shape;1087;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088" name="Google Shape;1088;p51"/>
          <p:cNvGrpSpPr/>
          <p:nvPr/>
        </p:nvGrpSpPr>
        <p:grpSpPr>
          <a:xfrm>
            <a:off x="1372746" y="3101170"/>
            <a:ext cx="8830298" cy="3286200"/>
            <a:chOff x="510146" y="3019425"/>
            <a:chExt cx="8830298" cy="3286200"/>
          </a:xfrm>
        </p:grpSpPr>
        <p:sp>
          <p:nvSpPr>
            <p:cNvPr id="1089" name="Google Shape;1089;p51"/>
            <p:cNvSpPr/>
            <p:nvPr/>
          </p:nvSpPr>
          <p:spPr>
            <a:xfrm>
              <a:off x="510146" y="3019425"/>
              <a:ext cx="8782200" cy="32862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90" name="Google Shape;1090;p51"/>
            <p:cNvGrpSpPr/>
            <p:nvPr/>
          </p:nvGrpSpPr>
          <p:grpSpPr>
            <a:xfrm>
              <a:off x="651223" y="3038744"/>
              <a:ext cx="8689221" cy="1484654"/>
              <a:chOff x="925543" y="3166453"/>
              <a:chExt cx="7442819" cy="1271691"/>
            </a:xfrm>
          </p:grpSpPr>
          <p:pic>
            <p:nvPicPr>
              <p:cNvPr id="1091" name="Google Shape;1091;p51"/>
              <p:cNvPicPr preferRelativeResize="0"/>
              <p:nvPr/>
            </p:nvPicPr>
            <p:blipFill rotWithShape="1">
              <a:blip r:embed="rId4">
                <a:alphaModFix/>
              </a:blip>
              <a:srcRect b="0" l="2157" r="15818" t="0"/>
              <a:stretch/>
            </p:blipFill>
            <p:spPr>
              <a:xfrm>
                <a:off x="925543" y="3166453"/>
                <a:ext cx="7442819" cy="1271691"/>
              </a:xfrm>
              <a:prstGeom prst="rect">
                <a:avLst/>
              </a:prstGeom>
              <a:noFill/>
              <a:ln>
                <a:noFill/>
              </a:ln>
            </p:spPr>
          </p:pic>
          <p:sp>
            <p:nvSpPr>
              <p:cNvPr id="1092" name="Google Shape;1092;p51"/>
              <p:cNvSpPr/>
              <p:nvPr/>
            </p:nvSpPr>
            <p:spPr>
              <a:xfrm>
                <a:off x="1864359" y="3561292"/>
                <a:ext cx="270127" cy="155012"/>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93" name="Google Shape;1093;p51"/>
            <p:cNvGrpSpPr/>
            <p:nvPr/>
          </p:nvGrpSpPr>
          <p:grpSpPr>
            <a:xfrm>
              <a:off x="3929626" y="4596178"/>
              <a:ext cx="2613161" cy="1695605"/>
              <a:chOff x="1488543" y="4672142"/>
              <a:chExt cx="2613161" cy="1695605"/>
            </a:xfrm>
          </p:grpSpPr>
          <p:cxnSp>
            <p:nvCxnSpPr>
              <p:cNvPr id="1094" name="Google Shape;1094;p51"/>
              <p:cNvCxnSpPr/>
              <p:nvPr/>
            </p:nvCxnSpPr>
            <p:spPr>
              <a:xfrm>
                <a:off x="1488543" y="5937326"/>
                <a:ext cx="1943100" cy="0"/>
              </a:xfrm>
              <a:prstGeom prst="straightConnector1">
                <a:avLst/>
              </a:prstGeom>
              <a:noFill/>
              <a:ln cap="flat" cmpd="sng" w="19050">
                <a:solidFill>
                  <a:schemeClr val="dk1"/>
                </a:solidFill>
                <a:prstDash val="solid"/>
                <a:miter lim="800000"/>
                <a:headEnd len="sm" w="sm" type="none"/>
                <a:tailEnd len="med" w="med" type="triangle"/>
              </a:ln>
            </p:spPr>
          </p:cxnSp>
          <p:cxnSp>
            <p:nvCxnSpPr>
              <p:cNvPr id="1095" name="Google Shape;1095;p51"/>
              <p:cNvCxnSpPr/>
              <p:nvPr/>
            </p:nvCxnSpPr>
            <p:spPr>
              <a:xfrm rot="10800000">
                <a:off x="2395323" y="4672406"/>
                <a:ext cx="0" cy="1531620"/>
              </a:xfrm>
              <a:prstGeom prst="straightConnector1">
                <a:avLst/>
              </a:prstGeom>
              <a:noFill/>
              <a:ln cap="flat" cmpd="sng" w="19050">
                <a:solidFill>
                  <a:schemeClr val="dk1"/>
                </a:solidFill>
                <a:prstDash val="solid"/>
                <a:miter lim="800000"/>
                <a:headEnd len="sm" w="sm" type="none"/>
                <a:tailEnd len="med" w="med" type="triangle"/>
              </a:ln>
            </p:spPr>
          </p:cxnSp>
          <p:cxnSp>
            <p:nvCxnSpPr>
              <p:cNvPr id="1096" name="Google Shape;1096;p51"/>
              <p:cNvCxnSpPr/>
              <p:nvPr/>
            </p:nvCxnSpPr>
            <p:spPr>
              <a:xfrm flipH="1" rot="10800000">
                <a:off x="2212443" y="4756226"/>
                <a:ext cx="419100" cy="1348740"/>
              </a:xfrm>
              <a:prstGeom prst="straightConnector1">
                <a:avLst/>
              </a:prstGeom>
              <a:noFill/>
              <a:ln cap="flat" cmpd="sng" w="19050">
                <a:solidFill>
                  <a:srgbClr val="1429A0"/>
                </a:solidFill>
                <a:prstDash val="solid"/>
                <a:miter lim="800000"/>
                <a:headEnd len="sm" w="sm" type="none"/>
                <a:tailEnd len="sm" w="sm" type="none"/>
              </a:ln>
            </p:spPr>
          </p:cxnSp>
          <p:sp>
            <p:nvSpPr>
              <p:cNvPr id="1097" name="Google Shape;1097;p51"/>
              <p:cNvSpPr txBox="1"/>
              <p:nvPr/>
            </p:nvSpPr>
            <p:spPr>
              <a:xfrm>
                <a:off x="2197203" y="4672142"/>
                <a:ext cx="106680" cy="307777"/>
              </a:xfrm>
              <a:prstGeom prst="rect">
                <a:avLst/>
              </a:prstGeom>
              <a:blipFill rotWithShape="1">
                <a:blip r:embed="rId5">
                  <a:alphaModFix/>
                </a:blip>
                <a:stretch>
                  <a:fillRect b="-1960" l="-11763" r="-10587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98" name="Google Shape;1098;p51"/>
              <p:cNvSpPr txBox="1"/>
              <p:nvPr/>
            </p:nvSpPr>
            <p:spPr>
              <a:xfrm>
                <a:off x="3378302" y="5812578"/>
                <a:ext cx="276965" cy="30777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99" name="Google Shape;1099;p51"/>
              <p:cNvSpPr/>
              <p:nvPr/>
            </p:nvSpPr>
            <p:spPr>
              <a:xfrm>
                <a:off x="2349603" y="5464886"/>
                <a:ext cx="91440" cy="9144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00" name="Google Shape;1100;p51"/>
              <p:cNvSpPr/>
              <p:nvPr/>
            </p:nvSpPr>
            <p:spPr>
              <a:xfrm>
                <a:off x="2212443" y="5889215"/>
                <a:ext cx="91440" cy="9144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01" name="Google Shape;1101;p51"/>
              <p:cNvSpPr txBox="1"/>
              <p:nvPr/>
            </p:nvSpPr>
            <p:spPr>
              <a:xfrm>
                <a:off x="2387703" y="5921675"/>
                <a:ext cx="1066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sz="1400">
                  <a:solidFill>
                    <a:schemeClr val="dk1"/>
                  </a:solidFill>
                  <a:latin typeface="Calibri"/>
                  <a:ea typeface="Calibri"/>
                  <a:cs typeface="Calibri"/>
                  <a:sym typeface="Calibri"/>
                </a:endParaRPr>
              </a:p>
            </p:txBody>
          </p:sp>
          <p:sp>
            <p:nvSpPr>
              <p:cNvPr id="1102" name="Google Shape;1102;p51"/>
              <p:cNvSpPr txBox="1"/>
              <p:nvPr/>
            </p:nvSpPr>
            <p:spPr>
              <a:xfrm>
                <a:off x="1660947" y="5899542"/>
                <a:ext cx="683894" cy="468205"/>
              </a:xfrm>
              <a:prstGeom prst="rect">
                <a:avLst/>
              </a:prstGeom>
              <a:blipFill rotWithShape="1">
                <a:blip r:embed="rId7">
                  <a:alphaModFix/>
                </a:blip>
                <a:stretch>
                  <a:fillRect b="-12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03" name="Google Shape;1103;p51"/>
              <p:cNvSpPr txBox="1"/>
              <p:nvPr/>
            </p:nvSpPr>
            <p:spPr>
              <a:xfrm>
                <a:off x="2709947" y="5097087"/>
                <a:ext cx="1391757" cy="307777"/>
              </a:xfrm>
              <a:prstGeom prst="rect">
                <a:avLst/>
              </a:prstGeom>
              <a:blipFill rotWithShape="1">
                <a:blip r:embed="rId8">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04" name="Google Shape;1104;p51"/>
              <p:cNvSpPr txBox="1"/>
              <p:nvPr/>
            </p:nvSpPr>
            <p:spPr>
              <a:xfrm>
                <a:off x="2467712" y="5416121"/>
                <a:ext cx="106680" cy="307777"/>
              </a:xfrm>
              <a:prstGeom prst="rect">
                <a:avLst/>
              </a:prstGeom>
              <a:blipFill rotWithShape="1">
                <a:blip r:embed="rId9">
                  <a:alphaModFix/>
                </a:blip>
                <a:stretch>
                  <a:fillRect b="0" l="-5556" r="-9444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grpSp>
        <p:nvGrpSpPr>
          <p:cNvPr id="1110" name="Google Shape;1110;p52"/>
          <p:cNvGrpSpPr/>
          <p:nvPr/>
        </p:nvGrpSpPr>
        <p:grpSpPr>
          <a:xfrm>
            <a:off x="559817" y="1428745"/>
            <a:ext cx="8783192" cy="215444"/>
            <a:chOff x="559817" y="2136914"/>
            <a:chExt cx="8783192" cy="215444"/>
          </a:xfrm>
        </p:grpSpPr>
        <p:sp>
          <p:nvSpPr>
            <p:cNvPr id="1111" name="Google Shape;1111;p5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12" name="Google Shape;1112;p5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Biểu diễn đồ thị của các hàm số</a:t>
              </a:r>
              <a:endParaRPr sz="1400">
                <a:solidFill>
                  <a:srgbClr val="262626"/>
                </a:solidFill>
                <a:latin typeface="Arial"/>
                <a:ea typeface="Arial"/>
                <a:cs typeface="Arial"/>
                <a:sym typeface="Arial"/>
              </a:endParaRPr>
            </a:p>
          </p:txBody>
        </p:sp>
      </p:grpSp>
      <p:grpSp>
        <p:nvGrpSpPr>
          <p:cNvPr id="1113" name="Google Shape;1113;p52"/>
          <p:cNvGrpSpPr/>
          <p:nvPr/>
        </p:nvGrpSpPr>
        <p:grpSpPr>
          <a:xfrm>
            <a:off x="450000" y="450000"/>
            <a:ext cx="9018000" cy="276999"/>
            <a:chOff x="450000" y="450000"/>
            <a:chExt cx="9018000" cy="276999"/>
          </a:xfrm>
        </p:grpSpPr>
        <p:sp>
          <p:nvSpPr>
            <p:cNvPr id="1114" name="Google Shape;1114;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Khái niệm Hàm số</a:t>
              </a:r>
              <a:endParaRPr b="1" sz="1800">
                <a:solidFill>
                  <a:schemeClr val="lt1"/>
                </a:solidFill>
                <a:latin typeface="Arial"/>
                <a:ea typeface="Arial"/>
                <a:cs typeface="Arial"/>
                <a:sym typeface="Arial"/>
              </a:endParaRPr>
            </a:p>
          </p:txBody>
        </p:sp>
        <p:sp>
          <p:nvSpPr>
            <p:cNvPr id="1115" name="Google Shape;1115;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116" name="Google Shape;1116;p52"/>
          <p:cNvSpPr/>
          <p:nvPr/>
        </p:nvSpPr>
        <p:spPr>
          <a:xfrm>
            <a:off x="702940" y="1755207"/>
            <a:ext cx="8632825" cy="115081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đường thẳng đứng (hoặc trục) đầu tiên được xác định, hàm số có thể được trình bày dưới dạng đồ thị.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Giá trị đầu vào x được đặt trên trục hoành và giá trị đầu ra y được đặt trên trục tung.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Vị trí của điểm (a, f (a)) phía trên (hoặc bên dưới) điểm a được xác định bởi tọa độ y tương ứng với giá trị của hàm f tại điểm a và điểm chính điểm a.</a:t>
            </a:r>
            <a:endParaRPr/>
          </a:p>
        </p:txBody>
      </p:sp>
      <p:sp>
        <p:nvSpPr>
          <p:cNvPr id="1117" name="Google Shape;1117;p52"/>
          <p:cNvSpPr/>
          <p:nvPr/>
        </p:nvSpPr>
        <p:spPr>
          <a:xfrm>
            <a:off x="4133379" y="2979180"/>
            <a:ext cx="5158589" cy="54551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118" name="Google Shape;1118;p52"/>
          <p:cNvGrpSpPr/>
          <p:nvPr/>
        </p:nvGrpSpPr>
        <p:grpSpPr>
          <a:xfrm>
            <a:off x="594387" y="2991287"/>
            <a:ext cx="3427112" cy="2021889"/>
            <a:chOff x="594387" y="2991287"/>
            <a:chExt cx="3002466" cy="1771361"/>
          </a:xfrm>
        </p:grpSpPr>
        <p:sp>
          <p:nvSpPr>
            <p:cNvPr id="1119" name="Google Shape;1119;p52"/>
            <p:cNvSpPr/>
            <p:nvPr/>
          </p:nvSpPr>
          <p:spPr>
            <a:xfrm>
              <a:off x="712183" y="3006552"/>
              <a:ext cx="2884670" cy="1756096"/>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cxnSp>
          <p:nvCxnSpPr>
            <p:cNvPr id="1120" name="Google Shape;1120;p52"/>
            <p:cNvCxnSpPr/>
            <p:nvPr/>
          </p:nvCxnSpPr>
          <p:spPr>
            <a:xfrm>
              <a:off x="846956" y="4162704"/>
              <a:ext cx="2347306" cy="0"/>
            </a:xfrm>
            <a:prstGeom prst="straightConnector1">
              <a:avLst/>
            </a:prstGeom>
            <a:noFill/>
            <a:ln cap="flat" cmpd="sng" w="19050">
              <a:solidFill>
                <a:schemeClr val="dk1"/>
              </a:solidFill>
              <a:prstDash val="solid"/>
              <a:miter lim="800000"/>
              <a:headEnd len="sm" w="sm" type="none"/>
              <a:tailEnd len="med" w="med" type="triangle"/>
            </a:ln>
          </p:spPr>
        </p:cxnSp>
        <p:cxnSp>
          <p:nvCxnSpPr>
            <p:cNvPr id="1121" name="Google Shape;1121;p52"/>
            <p:cNvCxnSpPr/>
            <p:nvPr/>
          </p:nvCxnSpPr>
          <p:spPr>
            <a:xfrm rot="10800000">
              <a:off x="1970126" y="3217349"/>
              <a:ext cx="0" cy="1419219"/>
            </a:xfrm>
            <a:prstGeom prst="straightConnector1">
              <a:avLst/>
            </a:prstGeom>
            <a:noFill/>
            <a:ln cap="flat" cmpd="sng" w="19050">
              <a:solidFill>
                <a:schemeClr val="dk1"/>
              </a:solidFill>
              <a:prstDash val="solid"/>
              <a:miter lim="800000"/>
              <a:headEnd len="sm" w="sm" type="none"/>
              <a:tailEnd len="med" w="med" type="triangle"/>
            </a:ln>
          </p:spPr>
        </p:cxnSp>
        <p:sp>
          <p:nvSpPr>
            <p:cNvPr id="1122" name="Google Shape;1122;p52"/>
            <p:cNvSpPr txBox="1"/>
            <p:nvPr/>
          </p:nvSpPr>
          <p:spPr>
            <a:xfrm>
              <a:off x="1754102" y="2991287"/>
              <a:ext cx="288032" cy="2966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y</a:t>
              </a:r>
              <a:endParaRPr i="1" sz="1600">
                <a:solidFill>
                  <a:srgbClr val="000000"/>
                </a:solidFill>
                <a:latin typeface="Cambria Math"/>
                <a:ea typeface="Cambria Math"/>
                <a:cs typeface="Cambria Math"/>
                <a:sym typeface="Cambria Math"/>
              </a:endParaRPr>
            </a:p>
          </p:txBody>
        </p:sp>
        <p:sp>
          <p:nvSpPr>
            <p:cNvPr id="1123" name="Google Shape;1123;p52"/>
            <p:cNvSpPr txBox="1"/>
            <p:nvPr/>
          </p:nvSpPr>
          <p:spPr>
            <a:xfrm>
              <a:off x="780569" y="3056203"/>
              <a:ext cx="1184503" cy="229194"/>
            </a:xfrm>
            <a:prstGeom prst="rect">
              <a:avLst/>
            </a:prstGeom>
            <a:blipFill rotWithShape="1">
              <a:blip r:embed="rId4">
                <a:alphaModFix/>
              </a:blip>
              <a:stretch>
                <a:fillRect b="-13950" l="0" r="0" t="-23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24" name="Google Shape;1124;p52"/>
            <p:cNvSpPr txBox="1"/>
            <p:nvPr/>
          </p:nvSpPr>
          <p:spPr>
            <a:xfrm>
              <a:off x="1234510" y="3882343"/>
              <a:ext cx="202874" cy="2966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a</a:t>
              </a:r>
              <a:endParaRPr baseline="-25000" i="1" sz="1600">
                <a:solidFill>
                  <a:srgbClr val="000000"/>
                </a:solidFill>
                <a:latin typeface="Cambria Math"/>
                <a:ea typeface="Cambria Math"/>
                <a:cs typeface="Cambria Math"/>
                <a:sym typeface="Cambria Math"/>
              </a:endParaRPr>
            </a:p>
          </p:txBody>
        </p:sp>
        <p:sp>
          <p:nvSpPr>
            <p:cNvPr id="1125" name="Google Shape;1125;p52"/>
            <p:cNvSpPr txBox="1"/>
            <p:nvPr/>
          </p:nvSpPr>
          <p:spPr>
            <a:xfrm>
              <a:off x="1715910" y="4093277"/>
              <a:ext cx="360039" cy="2966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0</a:t>
              </a:r>
              <a:endParaRPr baseline="-25000" i="1" sz="1600">
                <a:solidFill>
                  <a:srgbClr val="000000"/>
                </a:solidFill>
                <a:latin typeface="Cambria Math"/>
                <a:ea typeface="Cambria Math"/>
                <a:cs typeface="Cambria Math"/>
                <a:sym typeface="Cambria Math"/>
              </a:endParaRPr>
            </a:p>
          </p:txBody>
        </p:sp>
        <p:sp>
          <p:nvSpPr>
            <p:cNvPr id="1126" name="Google Shape;1126;p52"/>
            <p:cNvSpPr txBox="1"/>
            <p:nvPr/>
          </p:nvSpPr>
          <p:spPr>
            <a:xfrm>
              <a:off x="3189536" y="4024204"/>
              <a:ext cx="360039" cy="2966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x</a:t>
              </a:r>
              <a:endParaRPr baseline="-25000" i="1" sz="1600">
                <a:solidFill>
                  <a:srgbClr val="000000"/>
                </a:solidFill>
                <a:latin typeface="Cambria Math"/>
                <a:ea typeface="Cambria Math"/>
                <a:cs typeface="Cambria Math"/>
                <a:sym typeface="Cambria Math"/>
              </a:endParaRPr>
            </a:p>
          </p:txBody>
        </p:sp>
        <p:cxnSp>
          <p:nvCxnSpPr>
            <p:cNvPr id="1127" name="Google Shape;1127;p52"/>
            <p:cNvCxnSpPr/>
            <p:nvPr/>
          </p:nvCxnSpPr>
          <p:spPr>
            <a:xfrm rot="10800000">
              <a:off x="1972318" y="3718298"/>
              <a:ext cx="478401" cy="0"/>
            </a:xfrm>
            <a:prstGeom prst="straightConnector1">
              <a:avLst/>
            </a:prstGeom>
            <a:noFill/>
            <a:ln cap="flat" cmpd="sng" w="19050">
              <a:solidFill>
                <a:srgbClr val="1429A0"/>
              </a:solidFill>
              <a:prstDash val="dot"/>
              <a:miter lim="800000"/>
              <a:headEnd len="sm" w="sm" type="none"/>
              <a:tailEnd len="med" w="med" type="triangle"/>
            </a:ln>
          </p:spPr>
        </p:cxnSp>
        <p:cxnSp>
          <p:nvCxnSpPr>
            <p:cNvPr id="1128" name="Google Shape;1128;p52"/>
            <p:cNvCxnSpPr/>
            <p:nvPr/>
          </p:nvCxnSpPr>
          <p:spPr>
            <a:xfrm>
              <a:off x="2450719" y="3718298"/>
              <a:ext cx="0" cy="470672"/>
            </a:xfrm>
            <a:prstGeom prst="straightConnector1">
              <a:avLst/>
            </a:prstGeom>
            <a:noFill/>
            <a:ln cap="flat" cmpd="sng" w="19050">
              <a:solidFill>
                <a:srgbClr val="1429A0"/>
              </a:solidFill>
              <a:prstDash val="dot"/>
              <a:miter lim="800000"/>
              <a:headEnd len="sm" w="sm" type="none"/>
              <a:tailEnd len="sm" w="sm" type="none"/>
            </a:ln>
          </p:spPr>
        </p:cxnSp>
        <p:cxnSp>
          <p:nvCxnSpPr>
            <p:cNvPr id="1129" name="Google Shape;1129;p52"/>
            <p:cNvCxnSpPr/>
            <p:nvPr/>
          </p:nvCxnSpPr>
          <p:spPr>
            <a:xfrm>
              <a:off x="1335947" y="4404414"/>
              <a:ext cx="636370" cy="0"/>
            </a:xfrm>
            <a:prstGeom prst="straightConnector1">
              <a:avLst/>
            </a:prstGeom>
            <a:noFill/>
            <a:ln cap="flat" cmpd="sng" w="19050">
              <a:solidFill>
                <a:srgbClr val="1429A0"/>
              </a:solidFill>
              <a:prstDash val="dot"/>
              <a:miter lim="800000"/>
              <a:headEnd len="sm" w="sm" type="none"/>
              <a:tailEnd len="med" w="med" type="triangle"/>
            </a:ln>
          </p:spPr>
        </p:cxnSp>
        <p:cxnSp>
          <p:nvCxnSpPr>
            <p:cNvPr id="1130" name="Google Shape;1130;p52"/>
            <p:cNvCxnSpPr/>
            <p:nvPr/>
          </p:nvCxnSpPr>
          <p:spPr>
            <a:xfrm>
              <a:off x="2558504" y="3832321"/>
              <a:ext cx="0" cy="356649"/>
            </a:xfrm>
            <a:prstGeom prst="straightConnector1">
              <a:avLst/>
            </a:prstGeom>
            <a:noFill/>
            <a:ln cap="flat" cmpd="sng" w="19050">
              <a:solidFill>
                <a:srgbClr val="1429A0"/>
              </a:solidFill>
              <a:prstDash val="dot"/>
              <a:miter lim="800000"/>
              <a:headEnd len="sm" w="sm" type="none"/>
              <a:tailEnd len="sm" w="sm" type="none"/>
            </a:ln>
          </p:spPr>
        </p:cxnSp>
        <p:sp>
          <p:nvSpPr>
            <p:cNvPr id="1131" name="Google Shape;1131;p52"/>
            <p:cNvSpPr txBox="1"/>
            <p:nvPr/>
          </p:nvSpPr>
          <p:spPr>
            <a:xfrm>
              <a:off x="2690207" y="3230603"/>
              <a:ext cx="360039" cy="2966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000000"/>
                  </a:solidFill>
                  <a:latin typeface="Cambria Math"/>
                  <a:ea typeface="Cambria Math"/>
                  <a:cs typeface="Cambria Math"/>
                  <a:sym typeface="Cambria Math"/>
                </a:rPr>
                <a:t>A</a:t>
              </a:r>
              <a:endParaRPr baseline="-25000" i="1" sz="1600">
                <a:solidFill>
                  <a:srgbClr val="000000"/>
                </a:solidFill>
                <a:latin typeface="Cambria Math"/>
                <a:ea typeface="Cambria Math"/>
                <a:cs typeface="Cambria Math"/>
                <a:sym typeface="Cambria Math"/>
              </a:endParaRPr>
            </a:p>
          </p:txBody>
        </p:sp>
        <p:sp>
          <p:nvSpPr>
            <p:cNvPr id="1132" name="Google Shape;1132;p52"/>
            <p:cNvSpPr txBox="1"/>
            <p:nvPr/>
          </p:nvSpPr>
          <p:spPr>
            <a:xfrm>
              <a:off x="2788224" y="3215271"/>
              <a:ext cx="605154" cy="291662"/>
            </a:xfrm>
            <a:prstGeom prst="rect">
              <a:avLst/>
            </a:prstGeom>
            <a:blipFill rotWithShape="1">
              <a:blip r:embed="rId5">
                <a:alphaModFix/>
              </a:blip>
              <a:stretch>
                <a:fillRect b="-14814" l="0" r="-166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133" name="Google Shape;1133;p52"/>
            <p:cNvCxnSpPr/>
            <p:nvPr/>
          </p:nvCxnSpPr>
          <p:spPr>
            <a:xfrm>
              <a:off x="990972" y="4152796"/>
              <a:ext cx="0" cy="78809"/>
            </a:xfrm>
            <a:prstGeom prst="straightConnector1">
              <a:avLst/>
            </a:prstGeom>
            <a:noFill/>
            <a:ln cap="flat" cmpd="sng" w="19050">
              <a:solidFill>
                <a:schemeClr val="dk1"/>
              </a:solidFill>
              <a:prstDash val="solid"/>
              <a:miter lim="800000"/>
              <a:headEnd len="sm" w="sm" type="none"/>
              <a:tailEnd len="sm" w="sm" type="none"/>
            </a:ln>
          </p:spPr>
        </p:cxnSp>
        <p:cxnSp>
          <p:nvCxnSpPr>
            <p:cNvPr id="1134" name="Google Shape;1134;p52"/>
            <p:cNvCxnSpPr/>
            <p:nvPr/>
          </p:nvCxnSpPr>
          <p:spPr>
            <a:xfrm>
              <a:off x="1279004" y="4152796"/>
              <a:ext cx="0" cy="78809"/>
            </a:xfrm>
            <a:prstGeom prst="straightConnector1">
              <a:avLst/>
            </a:prstGeom>
            <a:noFill/>
            <a:ln cap="flat" cmpd="sng" w="19050">
              <a:solidFill>
                <a:schemeClr val="dk1"/>
              </a:solidFill>
              <a:prstDash val="solid"/>
              <a:miter lim="800000"/>
              <a:headEnd len="sm" w="sm" type="none"/>
              <a:tailEnd len="sm" w="sm" type="none"/>
            </a:ln>
          </p:spPr>
        </p:cxnSp>
        <p:cxnSp>
          <p:nvCxnSpPr>
            <p:cNvPr id="1135" name="Google Shape;1135;p52"/>
            <p:cNvCxnSpPr/>
            <p:nvPr/>
          </p:nvCxnSpPr>
          <p:spPr>
            <a:xfrm>
              <a:off x="1567036" y="4152796"/>
              <a:ext cx="0" cy="78809"/>
            </a:xfrm>
            <a:prstGeom prst="straightConnector1">
              <a:avLst/>
            </a:prstGeom>
            <a:noFill/>
            <a:ln cap="flat" cmpd="sng" w="19050">
              <a:solidFill>
                <a:schemeClr val="dk1"/>
              </a:solidFill>
              <a:prstDash val="solid"/>
              <a:miter lim="800000"/>
              <a:headEnd len="sm" w="sm" type="none"/>
              <a:tailEnd len="sm" w="sm" type="none"/>
            </a:ln>
          </p:spPr>
        </p:cxnSp>
        <p:cxnSp>
          <p:nvCxnSpPr>
            <p:cNvPr id="1136" name="Google Shape;1136;p52"/>
            <p:cNvCxnSpPr/>
            <p:nvPr/>
          </p:nvCxnSpPr>
          <p:spPr>
            <a:xfrm>
              <a:off x="2346900" y="4152796"/>
              <a:ext cx="0" cy="78809"/>
            </a:xfrm>
            <a:prstGeom prst="straightConnector1">
              <a:avLst/>
            </a:prstGeom>
            <a:noFill/>
            <a:ln cap="flat" cmpd="sng" w="19050">
              <a:solidFill>
                <a:schemeClr val="dk1"/>
              </a:solidFill>
              <a:prstDash val="solid"/>
              <a:miter lim="800000"/>
              <a:headEnd len="sm" w="sm" type="none"/>
              <a:tailEnd len="sm" w="sm" type="none"/>
            </a:ln>
          </p:spPr>
        </p:cxnSp>
        <p:cxnSp>
          <p:nvCxnSpPr>
            <p:cNvPr id="1137" name="Google Shape;1137;p52"/>
            <p:cNvCxnSpPr/>
            <p:nvPr/>
          </p:nvCxnSpPr>
          <p:spPr>
            <a:xfrm>
              <a:off x="2721484" y="4152796"/>
              <a:ext cx="0" cy="78809"/>
            </a:xfrm>
            <a:prstGeom prst="straightConnector1">
              <a:avLst/>
            </a:prstGeom>
            <a:noFill/>
            <a:ln cap="flat" cmpd="sng" w="19050">
              <a:solidFill>
                <a:schemeClr val="dk1"/>
              </a:solidFill>
              <a:prstDash val="solid"/>
              <a:miter lim="800000"/>
              <a:headEnd len="sm" w="sm" type="none"/>
              <a:tailEnd len="sm" w="sm" type="none"/>
            </a:ln>
          </p:spPr>
        </p:cxnSp>
        <p:cxnSp>
          <p:nvCxnSpPr>
            <p:cNvPr id="1138" name="Google Shape;1138;p52"/>
            <p:cNvCxnSpPr/>
            <p:nvPr/>
          </p:nvCxnSpPr>
          <p:spPr>
            <a:xfrm>
              <a:off x="1935776" y="4291467"/>
              <a:ext cx="0" cy="78809"/>
            </a:xfrm>
            <a:prstGeom prst="straightConnector1">
              <a:avLst/>
            </a:prstGeom>
            <a:noFill/>
            <a:ln cap="flat" cmpd="sng" w="19050">
              <a:solidFill>
                <a:schemeClr val="dk1"/>
              </a:solidFill>
              <a:prstDash val="solid"/>
              <a:miter lim="800000"/>
              <a:headEnd len="sm" w="sm" type="none"/>
              <a:tailEnd len="sm" w="sm" type="none"/>
            </a:ln>
          </p:spPr>
        </p:cxnSp>
        <p:sp>
          <p:nvSpPr>
            <p:cNvPr id="1139" name="Google Shape;1139;p52"/>
            <p:cNvSpPr txBox="1"/>
            <p:nvPr/>
          </p:nvSpPr>
          <p:spPr>
            <a:xfrm>
              <a:off x="1965495" y="4188970"/>
              <a:ext cx="360039" cy="22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25000" i="1" lang="en-US" sz="1600">
                  <a:solidFill>
                    <a:srgbClr val="000000"/>
                  </a:solidFill>
                  <a:latin typeface="Cambria Math"/>
                  <a:ea typeface="Cambria Math"/>
                  <a:cs typeface="Cambria Math"/>
                  <a:sym typeface="Cambria Math"/>
                </a:rPr>
                <a:t>f(a)</a:t>
              </a:r>
              <a:endParaRPr baseline="-25000" i="1" sz="1600">
                <a:solidFill>
                  <a:srgbClr val="000000"/>
                </a:solidFill>
                <a:latin typeface="Cambria Math"/>
                <a:ea typeface="Cambria Math"/>
                <a:cs typeface="Cambria Math"/>
                <a:sym typeface="Cambria Math"/>
              </a:endParaRPr>
            </a:p>
          </p:txBody>
        </p:sp>
        <p:cxnSp>
          <p:nvCxnSpPr>
            <p:cNvPr id="1140" name="Google Shape;1140;p52"/>
            <p:cNvCxnSpPr>
              <a:stCxn id="1124" idx="2"/>
            </p:cNvCxnSpPr>
            <p:nvPr/>
          </p:nvCxnSpPr>
          <p:spPr>
            <a:xfrm>
              <a:off x="1335947" y="4178947"/>
              <a:ext cx="0" cy="240000"/>
            </a:xfrm>
            <a:prstGeom prst="straightConnector1">
              <a:avLst/>
            </a:prstGeom>
            <a:noFill/>
            <a:ln cap="flat" cmpd="sng" w="19050">
              <a:solidFill>
                <a:srgbClr val="1429A0"/>
              </a:solidFill>
              <a:prstDash val="dot"/>
              <a:miter lim="800000"/>
              <a:headEnd len="sm" w="sm" type="none"/>
              <a:tailEnd len="sm" w="sm" type="none"/>
            </a:ln>
          </p:spPr>
        </p:cxnSp>
        <p:sp>
          <p:nvSpPr>
            <p:cNvPr id="1141" name="Google Shape;1141;p52"/>
            <p:cNvSpPr/>
            <p:nvPr/>
          </p:nvSpPr>
          <p:spPr>
            <a:xfrm>
              <a:off x="1296259" y="4352016"/>
              <a:ext cx="91440" cy="9144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142" name="Google Shape;1142;p52"/>
            <p:cNvCxnSpPr/>
            <p:nvPr/>
          </p:nvCxnSpPr>
          <p:spPr>
            <a:xfrm>
              <a:off x="1935776" y="3864562"/>
              <a:ext cx="0" cy="78809"/>
            </a:xfrm>
            <a:prstGeom prst="straightConnector1">
              <a:avLst/>
            </a:prstGeom>
            <a:noFill/>
            <a:ln cap="flat" cmpd="sng" w="19050">
              <a:solidFill>
                <a:schemeClr val="dk1"/>
              </a:solidFill>
              <a:prstDash val="solid"/>
              <a:miter lim="800000"/>
              <a:headEnd len="sm" w="sm" type="none"/>
              <a:tailEnd len="sm" w="sm" type="none"/>
            </a:ln>
          </p:spPr>
        </p:cxnSp>
        <p:cxnSp>
          <p:nvCxnSpPr>
            <p:cNvPr id="1143" name="Google Shape;1143;p52"/>
            <p:cNvCxnSpPr/>
            <p:nvPr/>
          </p:nvCxnSpPr>
          <p:spPr>
            <a:xfrm>
              <a:off x="1935776" y="3623733"/>
              <a:ext cx="0" cy="78809"/>
            </a:xfrm>
            <a:prstGeom prst="straightConnector1">
              <a:avLst/>
            </a:prstGeom>
            <a:noFill/>
            <a:ln cap="flat" cmpd="sng" w="19050">
              <a:solidFill>
                <a:schemeClr val="dk1"/>
              </a:solidFill>
              <a:prstDash val="solid"/>
              <a:miter lim="800000"/>
              <a:headEnd len="sm" w="sm" type="none"/>
              <a:tailEnd len="sm" w="sm" type="none"/>
            </a:ln>
          </p:spPr>
        </p:cxnSp>
        <p:cxnSp>
          <p:nvCxnSpPr>
            <p:cNvPr id="1144" name="Google Shape;1144;p52"/>
            <p:cNvCxnSpPr/>
            <p:nvPr/>
          </p:nvCxnSpPr>
          <p:spPr>
            <a:xfrm>
              <a:off x="1935776" y="3401100"/>
              <a:ext cx="0" cy="78809"/>
            </a:xfrm>
            <a:prstGeom prst="straightConnector1">
              <a:avLst/>
            </a:prstGeom>
            <a:noFill/>
            <a:ln cap="flat" cmpd="sng" w="19050">
              <a:solidFill>
                <a:schemeClr val="dk1"/>
              </a:solidFill>
              <a:prstDash val="solid"/>
              <a:miter lim="800000"/>
              <a:headEnd len="sm" w="sm" type="none"/>
              <a:tailEnd len="sm" w="sm" type="none"/>
            </a:ln>
          </p:spPr>
        </p:cxnSp>
        <p:cxnSp>
          <p:nvCxnSpPr>
            <p:cNvPr id="1145" name="Google Shape;1145;p52"/>
            <p:cNvCxnSpPr/>
            <p:nvPr/>
          </p:nvCxnSpPr>
          <p:spPr>
            <a:xfrm rot="10800000">
              <a:off x="1972319" y="3832321"/>
              <a:ext cx="602829" cy="0"/>
            </a:xfrm>
            <a:prstGeom prst="straightConnector1">
              <a:avLst/>
            </a:prstGeom>
            <a:noFill/>
            <a:ln cap="flat" cmpd="sng" w="19050">
              <a:solidFill>
                <a:srgbClr val="1429A0"/>
              </a:solidFill>
              <a:prstDash val="dot"/>
              <a:miter lim="800000"/>
              <a:headEnd len="sm" w="sm" type="none"/>
              <a:tailEnd len="med" w="med" type="triangle"/>
            </a:ln>
          </p:spPr>
        </p:cxnSp>
        <p:sp>
          <p:nvSpPr>
            <p:cNvPr id="1146" name="Google Shape;1146;p52"/>
            <p:cNvSpPr txBox="1"/>
            <p:nvPr/>
          </p:nvSpPr>
          <p:spPr>
            <a:xfrm>
              <a:off x="594387" y="4346792"/>
              <a:ext cx="866153" cy="291662"/>
            </a:xfrm>
            <a:prstGeom prst="rect">
              <a:avLst/>
            </a:prstGeom>
            <a:blipFill rotWithShape="1">
              <a:blip r:embed="rId6">
                <a:alphaModFix/>
              </a:blip>
              <a:stretch>
                <a:fillRect b="-2777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47" name="Google Shape;1147;p52"/>
            <p:cNvSpPr/>
            <p:nvPr/>
          </p:nvSpPr>
          <p:spPr>
            <a:xfrm>
              <a:off x="990972" y="3230603"/>
              <a:ext cx="2121878" cy="1404951"/>
            </a:xfrm>
            <a:custGeom>
              <a:rect b="b" l="l" r="r" t="t"/>
              <a:pathLst>
                <a:path extrusionOk="0" h="1468169" w="2208638">
                  <a:moveTo>
                    <a:pt x="0" y="313740"/>
                  </a:moveTo>
                  <a:cubicBezTo>
                    <a:pt x="65417" y="337462"/>
                    <a:pt x="130834" y="361185"/>
                    <a:pt x="189781" y="512147"/>
                  </a:cubicBezTo>
                  <a:cubicBezTo>
                    <a:pt x="248728" y="663109"/>
                    <a:pt x="301925" y="1067113"/>
                    <a:pt x="353683" y="1219513"/>
                  </a:cubicBezTo>
                  <a:cubicBezTo>
                    <a:pt x="405441" y="1371913"/>
                    <a:pt x="441385" y="1404981"/>
                    <a:pt x="500332" y="1426547"/>
                  </a:cubicBezTo>
                  <a:cubicBezTo>
                    <a:pt x="559279" y="1448113"/>
                    <a:pt x="625415" y="1541566"/>
                    <a:pt x="707366" y="1348910"/>
                  </a:cubicBezTo>
                  <a:cubicBezTo>
                    <a:pt x="789317" y="1156254"/>
                    <a:pt x="910086" y="493457"/>
                    <a:pt x="992037" y="270608"/>
                  </a:cubicBezTo>
                  <a:cubicBezTo>
                    <a:pt x="1073988" y="47759"/>
                    <a:pt x="1108494" y="-32755"/>
                    <a:pt x="1199071" y="11815"/>
                  </a:cubicBezTo>
                  <a:cubicBezTo>
                    <a:pt x="1289648" y="56385"/>
                    <a:pt x="1463615" y="423008"/>
                    <a:pt x="1535502" y="538027"/>
                  </a:cubicBezTo>
                  <a:cubicBezTo>
                    <a:pt x="1607389" y="653046"/>
                    <a:pt x="1584385" y="611352"/>
                    <a:pt x="1630392" y="701929"/>
                  </a:cubicBezTo>
                  <a:cubicBezTo>
                    <a:pt x="1676400" y="792506"/>
                    <a:pt x="1756913" y="985163"/>
                    <a:pt x="1811547" y="1081491"/>
                  </a:cubicBezTo>
                  <a:cubicBezTo>
                    <a:pt x="1866181" y="1177819"/>
                    <a:pt x="1910751" y="1229578"/>
                    <a:pt x="1958196" y="1279898"/>
                  </a:cubicBezTo>
                  <a:cubicBezTo>
                    <a:pt x="2005641" y="1330218"/>
                    <a:pt x="2057400" y="1363287"/>
                    <a:pt x="2096219" y="1383415"/>
                  </a:cubicBezTo>
                  <a:cubicBezTo>
                    <a:pt x="2135038" y="1403543"/>
                    <a:pt x="2191109" y="1400668"/>
                    <a:pt x="2191109" y="1400668"/>
                  </a:cubicBezTo>
                  <a:cubicBezTo>
                    <a:pt x="2209799" y="1403543"/>
                    <a:pt x="2209080" y="1402105"/>
                    <a:pt x="2208362" y="1400668"/>
                  </a:cubicBezTo>
                </a:path>
              </a:pathLst>
            </a:custGeom>
            <a:no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grpSp>
        <p:nvGrpSpPr>
          <p:cNvPr id="1153" name="Google Shape;1153;p54"/>
          <p:cNvGrpSpPr/>
          <p:nvPr/>
        </p:nvGrpSpPr>
        <p:grpSpPr>
          <a:xfrm>
            <a:off x="2613701" y="2521120"/>
            <a:ext cx="4294771" cy="364727"/>
            <a:chOff x="2613701" y="2033033"/>
            <a:chExt cx="4294771" cy="364727"/>
          </a:xfrm>
        </p:grpSpPr>
        <p:sp>
          <p:nvSpPr>
            <p:cNvPr id="1154" name="Google Shape;1154;p54"/>
            <p:cNvSpPr/>
            <p:nvPr/>
          </p:nvSpPr>
          <p:spPr>
            <a:xfrm>
              <a:off x="5074688" y="2033033"/>
              <a:ext cx="1833784" cy="3647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5" name="Google Shape;1155;p54"/>
            <p:cNvSpPr/>
            <p:nvPr/>
          </p:nvSpPr>
          <p:spPr>
            <a:xfrm>
              <a:off x="3043016" y="2033033"/>
              <a:ext cx="1833784" cy="3647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6" name="Google Shape;1156;p54"/>
            <p:cNvSpPr/>
            <p:nvPr/>
          </p:nvSpPr>
          <p:spPr>
            <a:xfrm>
              <a:off x="2613701" y="2064911"/>
              <a:ext cx="330371" cy="169917"/>
            </a:xfrm>
            <a:prstGeom prst="roundRect">
              <a:avLst>
                <a:gd fmla="val 16667"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Ex</a:t>
              </a:r>
              <a:endParaRPr b="1" sz="1000">
                <a:solidFill>
                  <a:schemeClr val="lt1"/>
                </a:solidFill>
                <a:latin typeface="Arial"/>
                <a:ea typeface="Arial"/>
                <a:cs typeface="Arial"/>
                <a:sym typeface="Arial"/>
              </a:endParaRPr>
            </a:p>
          </p:txBody>
        </p:sp>
      </p:grpSp>
      <p:grpSp>
        <p:nvGrpSpPr>
          <p:cNvPr id="1157" name="Google Shape;1157;p54"/>
          <p:cNvGrpSpPr/>
          <p:nvPr/>
        </p:nvGrpSpPr>
        <p:grpSpPr>
          <a:xfrm>
            <a:off x="559817" y="1916832"/>
            <a:ext cx="8783192" cy="215444"/>
            <a:chOff x="559817" y="2136914"/>
            <a:chExt cx="8783192" cy="215444"/>
          </a:xfrm>
        </p:grpSpPr>
        <p:sp>
          <p:nvSpPr>
            <p:cNvPr id="1158" name="Google Shape;1158;p5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59" name="Google Shape;1159;p5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Hàm hợp</a:t>
              </a:r>
              <a:endParaRPr sz="1400">
                <a:solidFill>
                  <a:srgbClr val="262626"/>
                </a:solidFill>
                <a:latin typeface="Arial"/>
                <a:ea typeface="Arial"/>
                <a:cs typeface="Arial"/>
                <a:sym typeface="Arial"/>
              </a:endParaRPr>
            </a:p>
          </p:txBody>
        </p:sp>
      </p:grpSp>
      <p:sp>
        <p:nvSpPr>
          <p:cNvPr id="1160" name="Google Shape;1160;p54"/>
          <p:cNvSpPr/>
          <p:nvPr/>
        </p:nvSpPr>
        <p:spPr>
          <a:xfrm>
            <a:off x="702940" y="2188895"/>
            <a:ext cx="8632825" cy="99692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161" name="Google Shape;1161;p54"/>
          <p:cNvGrpSpPr/>
          <p:nvPr/>
        </p:nvGrpSpPr>
        <p:grpSpPr>
          <a:xfrm>
            <a:off x="450000" y="450000"/>
            <a:ext cx="9018000" cy="276999"/>
            <a:chOff x="450000" y="450000"/>
            <a:chExt cx="9018000" cy="276999"/>
          </a:xfrm>
        </p:grpSpPr>
        <p:sp>
          <p:nvSpPr>
            <p:cNvPr id="1162" name="Google Shape;1162;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Khái niệm Hàm số</a:t>
              </a:r>
              <a:endParaRPr b="1" sz="1800">
                <a:solidFill>
                  <a:schemeClr val="lt1"/>
                </a:solidFill>
                <a:latin typeface="Arial"/>
                <a:ea typeface="Arial"/>
                <a:cs typeface="Arial"/>
                <a:sym typeface="Arial"/>
              </a:endParaRPr>
            </a:p>
          </p:txBody>
        </p:sp>
        <p:sp>
          <p:nvSpPr>
            <p:cNvPr id="1163" name="Google Shape;1163;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164" name="Google Shape;1164;p5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Hàm hợp là gì?</a:t>
            </a:r>
            <a:endParaRPr/>
          </a:p>
        </p:txBody>
      </p:sp>
      <p:grpSp>
        <p:nvGrpSpPr>
          <p:cNvPr id="1165" name="Google Shape;1165;p54"/>
          <p:cNvGrpSpPr/>
          <p:nvPr/>
        </p:nvGrpSpPr>
        <p:grpSpPr>
          <a:xfrm>
            <a:off x="2212504" y="3242435"/>
            <a:ext cx="5328592" cy="2817684"/>
            <a:chOff x="2222584" y="3165335"/>
            <a:chExt cx="5537140" cy="2927961"/>
          </a:xfrm>
        </p:grpSpPr>
        <p:pic>
          <p:nvPicPr>
            <p:cNvPr id="1166" name="Google Shape;1166;p54"/>
            <p:cNvPicPr preferRelativeResize="0"/>
            <p:nvPr/>
          </p:nvPicPr>
          <p:blipFill rotWithShape="1">
            <a:blip r:embed="rId4">
              <a:alphaModFix/>
            </a:blip>
            <a:srcRect b="0" l="0" r="0" t="0"/>
            <a:stretch/>
          </p:blipFill>
          <p:spPr>
            <a:xfrm>
              <a:off x="2863180" y="3635156"/>
              <a:ext cx="4542405" cy="2055842"/>
            </a:xfrm>
            <a:prstGeom prst="rect">
              <a:avLst/>
            </a:prstGeom>
            <a:noFill/>
            <a:ln>
              <a:noFill/>
            </a:ln>
          </p:spPr>
        </p:pic>
        <p:sp>
          <p:nvSpPr>
            <p:cNvPr id="1167" name="Google Shape;1167;p54"/>
            <p:cNvSpPr/>
            <p:nvPr/>
          </p:nvSpPr>
          <p:spPr>
            <a:xfrm>
              <a:off x="5524070" y="3692035"/>
              <a:ext cx="162345" cy="391628"/>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600">
                  <a:solidFill>
                    <a:srgbClr val="262626"/>
                  </a:solidFill>
                  <a:latin typeface="Arial"/>
                  <a:ea typeface="Arial"/>
                  <a:cs typeface="Arial"/>
                  <a:sym typeface="Arial"/>
                </a:rPr>
                <a:t>g</a:t>
              </a:r>
              <a:endParaRPr/>
            </a:p>
          </p:txBody>
        </p:sp>
        <p:sp>
          <p:nvSpPr>
            <p:cNvPr id="1168" name="Google Shape;1168;p54"/>
            <p:cNvSpPr/>
            <p:nvPr/>
          </p:nvSpPr>
          <p:spPr>
            <a:xfrm>
              <a:off x="6533766" y="4281590"/>
              <a:ext cx="671347" cy="391628"/>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G(f(x))</a:t>
              </a:r>
              <a:endParaRPr/>
            </a:p>
          </p:txBody>
        </p:sp>
        <p:sp>
          <p:nvSpPr>
            <p:cNvPr id="1169" name="Google Shape;1169;p54"/>
            <p:cNvSpPr/>
            <p:nvPr/>
          </p:nvSpPr>
          <p:spPr>
            <a:xfrm>
              <a:off x="3578536" y="3692035"/>
              <a:ext cx="162345" cy="391628"/>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600">
                  <a:solidFill>
                    <a:srgbClr val="262626"/>
                  </a:solidFill>
                  <a:latin typeface="Arial"/>
                  <a:ea typeface="Arial"/>
                  <a:cs typeface="Arial"/>
                  <a:sym typeface="Arial"/>
                </a:rPr>
                <a:t>f</a:t>
              </a:r>
              <a:endParaRPr/>
            </a:p>
          </p:txBody>
        </p:sp>
        <p:sp>
          <p:nvSpPr>
            <p:cNvPr id="1170" name="Google Shape;1170;p54"/>
            <p:cNvSpPr/>
            <p:nvPr/>
          </p:nvSpPr>
          <p:spPr>
            <a:xfrm>
              <a:off x="2222584" y="3165335"/>
              <a:ext cx="5537140" cy="2927961"/>
            </a:xfrm>
            <a:prstGeom prst="roundRect">
              <a:avLst>
                <a:gd fmla="val 0"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lt1"/>
                </a:solidFill>
                <a:latin typeface="Arial"/>
                <a:ea typeface="Arial"/>
                <a:cs typeface="Arial"/>
                <a:sym typeface="Arial"/>
              </a:endParaRPr>
            </a:p>
          </p:txBody>
        </p:sp>
        <p:sp>
          <p:nvSpPr>
            <p:cNvPr id="1171" name="Google Shape;1171;p54"/>
            <p:cNvSpPr/>
            <p:nvPr/>
          </p:nvSpPr>
          <p:spPr>
            <a:xfrm>
              <a:off x="3423854" y="4514101"/>
              <a:ext cx="162345" cy="42240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x</a:t>
              </a:r>
              <a:endParaRPr/>
            </a:p>
          </p:txBody>
        </p:sp>
        <p:sp>
          <p:nvSpPr>
            <p:cNvPr id="1172" name="Google Shape;1172;p54"/>
            <p:cNvSpPr/>
            <p:nvPr/>
          </p:nvSpPr>
          <p:spPr>
            <a:xfrm>
              <a:off x="4661159" y="4271964"/>
              <a:ext cx="479647" cy="438937"/>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f(x)</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grpSp>
        <p:nvGrpSpPr>
          <p:cNvPr id="1178" name="Google Shape;1178;p53"/>
          <p:cNvGrpSpPr/>
          <p:nvPr/>
        </p:nvGrpSpPr>
        <p:grpSpPr>
          <a:xfrm>
            <a:off x="559817" y="1428745"/>
            <a:ext cx="8773950" cy="215444"/>
            <a:chOff x="559817" y="2136914"/>
            <a:chExt cx="8773950" cy="215444"/>
          </a:xfrm>
        </p:grpSpPr>
        <p:sp>
          <p:nvSpPr>
            <p:cNvPr id="1179" name="Google Shape;1179;p5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80" name="Google Shape;1180;p53"/>
            <p:cNvSpPr/>
            <p:nvPr/>
          </p:nvSpPr>
          <p:spPr>
            <a:xfrm>
              <a:off x="702940"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Ví dụ về biểu diễn đồ thị của các hàm số</a:t>
              </a:r>
              <a:endParaRPr sz="1400">
                <a:solidFill>
                  <a:srgbClr val="262626"/>
                </a:solidFill>
                <a:latin typeface="Arial"/>
                <a:ea typeface="Arial"/>
                <a:cs typeface="Arial"/>
                <a:sym typeface="Arial"/>
              </a:endParaRPr>
            </a:p>
          </p:txBody>
        </p:sp>
      </p:grpSp>
      <p:grpSp>
        <p:nvGrpSpPr>
          <p:cNvPr id="1181" name="Google Shape;1181;p53"/>
          <p:cNvGrpSpPr/>
          <p:nvPr/>
        </p:nvGrpSpPr>
        <p:grpSpPr>
          <a:xfrm>
            <a:off x="450000" y="450000"/>
            <a:ext cx="9018000" cy="276999"/>
            <a:chOff x="450000" y="450000"/>
            <a:chExt cx="9018000" cy="276999"/>
          </a:xfrm>
        </p:grpSpPr>
        <p:sp>
          <p:nvSpPr>
            <p:cNvPr id="1182" name="Google Shape;1182;p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Khái niệm Hàm số</a:t>
              </a:r>
              <a:endParaRPr b="1" sz="1800">
                <a:solidFill>
                  <a:schemeClr val="lt1"/>
                </a:solidFill>
                <a:latin typeface="Arial"/>
                <a:ea typeface="Arial"/>
                <a:cs typeface="Arial"/>
                <a:sym typeface="Arial"/>
              </a:endParaRPr>
            </a:p>
          </p:txBody>
        </p:sp>
        <p:sp>
          <p:nvSpPr>
            <p:cNvPr id="1183" name="Google Shape;1183;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184" name="Google Shape;1184;p53"/>
          <p:cNvGrpSpPr/>
          <p:nvPr/>
        </p:nvGrpSpPr>
        <p:grpSpPr>
          <a:xfrm>
            <a:off x="569187" y="1833991"/>
            <a:ext cx="8747976" cy="3251193"/>
            <a:chOff x="569187" y="1833991"/>
            <a:chExt cx="8747976" cy="3251193"/>
          </a:xfrm>
        </p:grpSpPr>
        <p:grpSp>
          <p:nvGrpSpPr>
            <p:cNvPr id="1185" name="Google Shape;1185;p53"/>
            <p:cNvGrpSpPr/>
            <p:nvPr/>
          </p:nvGrpSpPr>
          <p:grpSpPr>
            <a:xfrm>
              <a:off x="569187" y="1833991"/>
              <a:ext cx="2884670" cy="3251193"/>
              <a:chOff x="569187" y="1833991"/>
              <a:chExt cx="2884670" cy="3251193"/>
            </a:xfrm>
          </p:grpSpPr>
          <p:sp>
            <p:nvSpPr>
              <p:cNvPr id="1186" name="Google Shape;1186;p53"/>
              <p:cNvSpPr/>
              <p:nvPr/>
            </p:nvSpPr>
            <p:spPr>
              <a:xfrm>
                <a:off x="569187" y="1833991"/>
                <a:ext cx="2884670" cy="325119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7" name="Google Shape;1187;p53"/>
              <p:cNvSpPr txBox="1"/>
              <p:nvPr/>
            </p:nvSpPr>
            <p:spPr>
              <a:xfrm>
                <a:off x="593841" y="1906770"/>
                <a:ext cx="1117211" cy="44114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188" name="Google Shape;1188;p53"/>
              <p:cNvCxnSpPr/>
              <p:nvPr/>
            </p:nvCxnSpPr>
            <p:spPr>
              <a:xfrm>
                <a:off x="918964" y="2347916"/>
                <a:ext cx="0" cy="2340292"/>
              </a:xfrm>
              <a:prstGeom prst="straightConnector1">
                <a:avLst/>
              </a:prstGeom>
              <a:noFill/>
              <a:ln cap="flat" cmpd="sng" w="28575">
                <a:solidFill>
                  <a:schemeClr val="dk1"/>
                </a:solidFill>
                <a:prstDash val="solid"/>
                <a:miter lim="800000"/>
                <a:headEnd len="sm" w="sm" type="none"/>
                <a:tailEnd len="sm" w="sm" type="none"/>
              </a:ln>
            </p:spPr>
          </p:cxnSp>
          <p:cxnSp>
            <p:nvCxnSpPr>
              <p:cNvPr id="1189" name="Google Shape;1189;p53"/>
              <p:cNvCxnSpPr/>
              <p:nvPr/>
            </p:nvCxnSpPr>
            <p:spPr>
              <a:xfrm>
                <a:off x="1465403" y="2347916"/>
                <a:ext cx="0" cy="2340292"/>
              </a:xfrm>
              <a:prstGeom prst="straightConnector1">
                <a:avLst/>
              </a:prstGeom>
              <a:noFill/>
              <a:ln cap="flat" cmpd="sng" w="28575">
                <a:solidFill>
                  <a:schemeClr val="dk1"/>
                </a:solidFill>
                <a:prstDash val="solid"/>
                <a:miter lim="800000"/>
                <a:headEnd len="sm" w="sm" type="none"/>
                <a:tailEnd len="sm" w="sm" type="none"/>
              </a:ln>
            </p:spPr>
          </p:cxnSp>
          <p:sp>
            <p:nvSpPr>
              <p:cNvPr id="1190" name="Google Shape;1190;p53"/>
              <p:cNvSpPr txBox="1"/>
              <p:nvPr/>
            </p:nvSpPr>
            <p:spPr>
              <a:xfrm>
                <a:off x="593841" y="2315726"/>
                <a:ext cx="342630" cy="257506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91" name="Google Shape;1191;p53"/>
              <p:cNvSpPr txBox="1"/>
              <p:nvPr/>
            </p:nvSpPr>
            <p:spPr>
              <a:xfrm>
                <a:off x="1465403" y="2315726"/>
                <a:ext cx="342630" cy="257506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192" name="Google Shape;1192;p53"/>
              <p:cNvGrpSpPr/>
              <p:nvPr/>
            </p:nvGrpSpPr>
            <p:grpSpPr>
              <a:xfrm>
                <a:off x="936472" y="2492896"/>
                <a:ext cx="534582" cy="1969008"/>
                <a:chOff x="936471" y="2492896"/>
                <a:chExt cx="702573" cy="1969008"/>
              </a:xfrm>
            </p:grpSpPr>
            <p:cxnSp>
              <p:nvCxnSpPr>
                <p:cNvPr id="1193" name="Google Shape;1193;p53"/>
                <p:cNvCxnSpPr/>
                <p:nvPr/>
              </p:nvCxnSpPr>
              <p:spPr>
                <a:xfrm>
                  <a:off x="936471" y="2492896"/>
                  <a:ext cx="702573" cy="0"/>
                </a:xfrm>
                <a:prstGeom prst="straightConnector1">
                  <a:avLst/>
                </a:prstGeom>
                <a:noFill/>
                <a:ln cap="flat" cmpd="sng" w="38100">
                  <a:solidFill>
                    <a:schemeClr val="dk1"/>
                  </a:solidFill>
                  <a:prstDash val="solid"/>
                  <a:miter lim="800000"/>
                  <a:headEnd len="sm" w="sm" type="none"/>
                  <a:tailEnd len="med" w="med" type="triangle"/>
                </a:ln>
              </p:spPr>
            </p:cxnSp>
            <p:cxnSp>
              <p:nvCxnSpPr>
                <p:cNvPr id="1194" name="Google Shape;1194;p53"/>
                <p:cNvCxnSpPr/>
                <p:nvPr/>
              </p:nvCxnSpPr>
              <p:spPr>
                <a:xfrm>
                  <a:off x="936471" y="2774183"/>
                  <a:ext cx="702573" cy="0"/>
                </a:xfrm>
                <a:prstGeom prst="straightConnector1">
                  <a:avLst/>
                </a:prstGeom>
                <a:noFill/>
                <a:ln cap="flat" cmpd="sng" w="38100">
                  <a:solidFill>
                    <a:schemeClr val="dk1"/>
                  </a:solidFill>
                  <a:prstDash val="solid"/>
                  <a:miter lim="800000"/>
                  <a:headEnd len="sm" w="sm" type="none"/>
                  <a:tailEnd len="med" w="med" type="triangle"/>
                </a:ln>
              </p:spPr>
            </p:cxnSp>
            <p:cxnSp>
              <p:nvCxnSpPr>
                <p:cNvPr id="1195" name="Google Shape;1195;p53"/>
                <p:cNvCxnSpPr/>
                <p:nvPr/>
              </p:nvCxnSpPr>
              <p:spPr>
                <a:xfrm>
                  <a:off x="936471" y="3055470"/>
                  <a:ext cx="702573" cy="0"/>
                </a:xfrm>
                <a:prstGeom prst="straightConnector1">
                  <a:avLst/>
                </a:prstGeom>
                <a:noFill/>
                <a:ln cap="flat" cmpd="sng" w="38100">
                  <a:solidFill>
                    <a:schemeClr val="dk1"/>
                  </a:solidFill>
                  <a:prstDash val="solid"/>
                  <a:miter lim="800000"/>
                  <a:headEnd len="sm" w="sm" type="none"/>
                  <a:tailEnd len="med" w="med" type="triangle"/>
                </a:ln>
              </p:spPr>
            </p:cxnSp>
            <p:cxnSp>
              <p:nvCxnSpPr>
                <p:cNvPr id="1196" name="Google Shape;1196;p53"/>
                <p:cNvCxnSpPr/>
                <p:nvPr/>
              </p:nvCxnSpPr>
              <p:spPr>
                <a:xfrm>
                  <a:off x="936471" y="3336757"/>
                  <a:ext cx="702573" cy="0"/>
                </a:xfrm>
                <a:prstGeom prst="straightConnector1">
                  <a:avLst/>
                </a:prstGeom>
                <a:noFill/>
                <a:ln cap="flat" cmpd="sng" w="38100">
                  <a:solidFill>
                    <a:schemeClr val="dk1"/>
                  </a:solidFill>
                  <a:prstDash val="solid"/>
                  <a:miter lim="800000"/>
                  <a:headEnd len="sm" w="sm" type="none"/>
                  <a:tailEnd len="med" w="med" type="triangle"/>
                </a:ln>
              </p:spPr>
            </p:cxnSp>
            <p:cxnSp>
              <p:nvCxnSpPr>
                <p:cNvPr id="1197" name="Google Shape;1197;p53"/>
                <p:cNvCxnSpPr/>
                <p:nvPr/>
              </p:nvCxnSpPr>
              <p:spPr>
                <a:xfrm>
                  <a:off x="936471" y="3618044"/>
                  <a:ext cx="702573" cy="0"/>
                </a:xfrm>
                <a:prstGeom prst="straightConnector1">
                  <a:avLst/>
                </a:prstGeom>
                <a:noFill/>
                <a:ln cap="flat" cmpd="sng" w="38100">
                  <a:solidFill>
                    <a:schemeClr val="dk1"/>
                  </a:solidFill>
                  <a:prstDash val="solid"/>
                  <a:miter lim="800000"/>
                  <a:headEnd len="sm" w="sm" type="none"/>
                  <a:tailEnd len="med" w="med" type="triangle"/>
                </a:ln>
              </p:spPr>
            </p:cxnSp>
            <p:cxnSp>
              <p:nvCxnSpPr>
                <p:cNvPr id="1198" name="Google Shape;1198;p53"/>
                <p:cNvCxnSpPr/>
                <p:nvPr/>
              </p:nvCxnSpPr>
              <p:spPr>
                <a:xfrm>
                  <a:off x="936471" y="3899331"/>
                  <a:ext cx="702573" cy="0"/>
                </a:xfrm>
                <a:prstGeom prst="straightConnector1">
                  <a:avLst/>
                </a:prstGeom>
                <a:noFill/>
                <a:ln cap="flat" cmpd="sng" w="38100">
                  <a:solidFill>
                    <a:schemeClr val="dk1"/>
                  </a:solidFill>
                  <a:prstDash val="solid"/>
                  <a:miter lim="800000"/>
                  <a:headEnd len="sm" w="sm" type="none"/>
                  <a:tailEnd len="med" w="med" type="triangle"/>
                </a:ln>
              </p:spPr>
            </p:cxnSp>
            <p:cxnSp>
              <p:nvCxnSpPr>
                <p:cNvPr id="1199" name="Google Shape;1199;p53"/>
                <p:cNvCxnSpPr/>
                <p:nvPr/>
              </p:nvCxnSpPr>
              <p:spPr>
                <a:xfrm>
                  <a:off x="936471" y="4180618"/>
                  <a:ext cx="702573" cy="0"/>
                </a:xfrm>
                <a:prstGeom prst="straightConnector1">
                  <a:avLst/>
                </a:prstGeom>
                <a:noFill/>
                <a:ln cap="flat" cmpd="sng" w="38100">
                  <a:solidFill>
                    <a:schemeClr val="dk1"/>
                  </a:solidFill>
                  <a:prstDash val="solid"/>
                  <a:miter lim="800000"/>
                  <a:headEnd len="sm" w="sm" type="none"/>
                  <a:tailEnd len="med" w="med" type="triangle"/>
                </a:ln>
              </p:spPr>
            </p:cxnSp>
            <p:cxnSp>
              <p:nvCxnSpPr>
                <p:cNvPr id="1200" name="Google Shape;1200;p53"/>
                <p:cNvCxnSpPr/>
                <p:nvPr/>
              </p:nvCxnSpPr>
              <p:spPr>
                <a:xfrm>
                  <a:off x="936471" y="4461904"/>
                  <a:ext cx="702573" cy="0"/>
                </a:xfrm>
                <a:prstGeom prst="straightConnector1">
                  <a:avLst/>
                </a:prstGeom>
                <a:noFill/>
                <a:ln cap="flat" cmpd="sng" w="38100">
                  <a:solidFill>
                    <a:schemeClr val="dk1"/>
                  </a:solidFill>
                  <a:prstDash val="solid"/>
                  <a:miter lim="800000"/>
                  <a:headEnd len="sm" w="sm" type="none"/>
                  <a:tailEnd len="med" w="med" type="triangle"/>
                </a:ln>
              </p:spPr>
            </p:cxnSp>
          </p:grpSp>
          <p:cxnSp>
            <p:nvCxnSpPr>
              <p:cNvPr id="1201" name="Google Shape;1201;p53"/>
              <p:cNvCxnSpPr/>
              <p:nvPr/>
            </p:nvCxnSpPr>
            <p:spPr>
              <a:xfrm rot="10800000">
                <a:off x="2575148" y="2420888"/>
                <a:ext cx="0" cy="2161203"/>
              </a:xfrm>
              <a:prstGeom prst="straightConnector1">
                <a:avLst/>
              </a:prstGeom>
              <a:noFill/>
              <a:ln cap="flat" cmpd="sng" w="19050">
                <a:solidFill>
                  <a:schemeClr val="dk1"/>
                </a:solidFill>
                <a:prstDash val="solid"/>
                <a:miter lim="800000"/>
                <a:headEnd len="sm" w="sm" type="none"/>
                <a:tailEnd len="sm" w="sm" type="none"/>
              </a:ln>
            </p:spPr>
          </p:cxnSp>
          <p:cxnSp>
            <p:nvCxnSpPr>
              <p:cNvPr id="1202" name="Google Shape;1202;p53"/>
              <p:cNvCxnSpPr/>
              <p:nvPr/>
            </p:nvCxnSpPr>
            <p:spPr>
              <a:xfrm>
                <a:off x="1927076" y="3501008"/>
                <a:ext cx="1368152" cy="0"/>
              </a:xfrm>
              <a:prstGeom prst="straightConnector1">
                <a:avLst/>
              </a:prstGeom>
              <a:noFill/>
              <a:ln cap="flat" cmpd="sng" w="19050">
                <a:solidFill>
                  <a:schemeClr val="dk1"/>
                </a:solidFill>
                <a:prstDash val="solid"/>
                <a:miter lim="800000"/>
                <a:headEnd len="sm" w="sm" type="none"/>
                <a:tailEnd len="sm" w="sm" type="none"/>
              </a:ln>
            </p:spPr>
          </p:cxnSp>
          <p:cxnSp>
            <p:nvCxnSpPr>
              <p:cNvPr id="1203" name="Google Shape;1203;p53"/>
              <p:cNvCxnSpPr/>
              <p:nvPr/>
            </p:nvCxnSpPr>
            <p:spPr>
              <a:xfrm>
                <a:off x="2819750" y="344745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04" name="Google Shape;1204;p53"/>
              <p:cNvCxnSpPr/>
              <p:nvPr/>
            </p:nvCxnSpPr>
            <p:spPr>
              <a:xfrm>
                <a:off x="3079204" y="344745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05" name="Google Shape;1205;p53"/>
              <p:cNvCxnSpPr/>
              <p:nvPr/>
            </p:nvCxnSpPr>
            <p:spPr>
              <a:xfrm>
                <a:off x="2099670" y="344745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06" name="Google Shape;1206;p53"/>
              <p:cNvCxnSpPr/>
              <p:nvPr/>
            </p:nvCxnSpPr>
            <p:spPr>
              <a:xfrm>
                <a:off x="2359124" y="344745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07" name="Google Shape;1207;p53"/>
              <p:cNvCxnSpPr/>
              <p:nvPr/>
            </p:nvCxnSpPr>
            <p:spPr>
              <a:xfrm>
                <a:off x="2503140" y="3212976"/>
                <a:ext cx="144016" cy="0"/>
              </a:xfrm>
              <a:prstGeom prst="straightConnector1">
                <a:avLst/>
              </a:prstGeom>
              <a:noFill/>
              <a:ln cap="flat" cmpd="sng" w="19050">
                <a:solidFill>
                  <a:schemeClr val="dk1"/>
                </a:solidFill>
                <a:prstDash val="solid"/>
                <a:miter lim="800000"/>
                <a:headEnd len="sm" w="sm" type="none"/>
                <a:tailEnd len="sm" w="sm" type="none"/>
              </a:ln>
            </p:spPr>
          </p:cxnSp>
          <p:cxnSp>
            <p:nvCxnSpPr>
              <p:cNvPr id="1208" name="Google Shape;1208;p53"/>
              <p:cNvCxnSpPr/>
              <p:nvPr/>
            </p:nvCxnSpPr>
            <p:spPr>
              <a:xfrm>
                <a:off x="2503140" y="2852936"/>
                <a:ext cx="144016" cy="0"/>
              </a:xfrm>
              <a:prstGeom prst="straightConnector1">
                <a:avLst/>
              </a:prstGeom>
              <a:noFill/>
              <a:ln cap="flat" cmpd="sng" w="19050">
                <a:solidFill>
                  <a:schemeClr val="dk1"/>
                </a:solidFill>
                <a:prstDash val="solid"/>
                <a:miter lim="800000"/>
                <a:headEnd len="sm" w="sm" type="none"/>
                <a:tailEnd len="sm" w="sm" type="none"/>
              </a:ln>
            </p:spPr>
          </p:cxnSp>
          <p:cxnSp>
            <p:nvCxnSpPr>
              <p:cNvPr id="1209" name="Google Shape;1209;p53"/>
              <p:cNvCxnSpPr/>
              <p:nvPr/>
            </p:nvCxnSpPr>
            <p:spPr>
              <a:xfrm>
                <a:off x="2503140" y="4161521"/>
                <a:ext cx="144016" cy="0"/>
              </a:xfrm>
              <a:prstGeom prst="straightConnector1">
                <a:avLst/>
              </a:prstGeom>
              <a:noFill/>
              <a:ln cap="flat" cmpd="sng" w="19050">
                <a:solidFill>
                  <a:schemeClr val="dk1"/>
                </a:solidFill>
                <a:prstDash val="solid"/>
                <a:miter lim="800000"/>
                <a:headEnd len="sm" w="sm" type="none"/>
                <a:tailEnd len="sm" w="sm" type="none"/>
              </a:ln>
            </p:spPr>
          </p:cxnSp>
          <p:cxnSp>
            <p:nvCxnSpPr>
              <p:cNvPr id="1210" name="Google Shape;1210;p53"/>
              <p:cNvCxnSpPr/>
              <p:nvPr/>
            </p:nvCxnSpPr>
            <p:spPr>
              <a:xfrm>
                <a:off x="2503140" y="3801481"/>
                <a:ext cx="144016" cy="0"/>
              </a:xfrm>
              <a:prstGeom prst="straightConnector1">
                <a:avLst/>
              </a:prstGeom>
              <a:noFill/>
              <a:ln cap="flat" cmpd="sng" w="19050">
                <a:solidFill>
                  <a:schemeClr val="dk1"/>
                </a:solidFill>
                <a:prstDash val="solid"/>
                <a:miter lim="800000"/>
                <a:headEnd len="sm" w="sm" type="none"/>
                <a:tailEnd len="sm" w="sm" type="none"/>
              </a:ln>
            </p:spPr>
          </p:cxnSp>
          <p:sp>
            <p:nvSpPr>
              <p:cNvPr id="1211" name="Google Shape;1211;p53"/>
              <p:cNvSpPr txBox="1"/>
              <p:nvPr/>
            </p:nvSpPr>
            <p:spPr>
              <a:xfrm>
                <a:off x="2198020" y="2698046"/>
                <a:ext cx="342630" cy="37959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12" name="Google Shape;1212;p53"/>
              <p:cNvSpPr txBox="1"/>
              <p:nvPr/>
            </p:nvSpPr>
            <p:spPr>
              <a:xfrm>
                <a:off x="2198020" y="3055470"/>
                <a:ext cx="342630" cy="379591"/>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13" name="Google Shape;1213;p53"/>
              <p:cNvSpPr txBox="1"/>
              <p:nvPr/>
            </p:nvSpPr>
            <p:spPr>
              <a:xfrm>
                <a:off x="2198020" y="3701977"/>
                <a:ext cx="342630" cy="379591"/>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14" name="Google Shape;1214;p53"/>
              <p:cNvSpPr txBox="1"/>
              <p:nvPr/>
            </p:nvSpPr>
            <p:spPr>
              <a:xfrm>
                <a:off x="2198020" y="4015400"/>
                <a:ext cx="342630" cy="276999"/>
              </a:xfrm>
              <a:prstGeom prst="rect">
                <a:avLst/>
              </a:prstGeom>
              <a:blipFill rotWithShape="1">
                <a:blip r:embed="rId8">
                  <a:alphaModFix/>
                </a:blip>
                <a:stretch>
                  <a:fillRect b="-17776" l="0" r="0" t="-22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15" name="Google Shape;1215;p53"/>
              <p:cNvSpPr txBox="1"/>
              <p:nvPr/>
            </p:nvSpPr>
            <p:spPr>
              <a:xfrm>
                <a:off x="2608582" y="3551156"/>
                <a:ext cx="342630" cy="379591"/>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16" name="Google Shape;1216;p53"/>
              <p:cNvSpPr txBox="1"/>
              <p:nvPr/>
            </p:nvSpPr>
            <p:spPr>
              <a:xfrm>
                <a:off x="2863180" y="3551156"/>
                <a:ext cx="342630" cy="37959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17" name="Google Shape;1217;p53"/>
              <p:cNvSpPr txBox="1"/>
              <p:nvPr/>
            </p:nvSpPr>
            <p:spPr>
              <a:xfrm>
                <a:off x="2154591" y="3529710"/>
                <a:ext cx="342630" cy="379591"/>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18" name="Google Shape;1218;p53"/>
              <p:cNvSpPr txBox="1"/>
              <p:nvPr/>
            </p:nvSpPr>
            <p:spPr>
              <a:xfrm>
                <a:off x="1895138" y="3529710"/>
                <a:ext cx="342630" cy="276999"/>
              </a:xfrm>
              <a:prstGeom prst="rect">
                <a:avLst/>
              </a:prstGeom>
              <a:blipFill rotWithShape="1">
                <a:blip r:embed="rId11">
                  <a:alphaModFix/>
                </a:blip>
                <a:stretch>
                  <a:fillRect b="-1777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219" name="Google Shape;1219;p53"/>
              <p:cNvCxnSpPr/>
              <p:nvPr/>
            </p:nvCxnSpPr>
            <p:spPr>
              <a:xfrm flipH="1">
                <a:off x="2011522" y="2492896"/>
                <a:ext cx="1194288" cy="1872208"/>
              </a:xfrm>
              <a:prstGeom prst="straightConnector1">
                <a:avLst/>
              </a:prstGeom>
              <a:noFill/>
              <a:ln cap="flat" cmpd="sng" w="38100">
                <a:solidFill>
                  <a:srgbClr val="1429A0"/>
                </a:solidFill>
                <a:prstDash val="solid"/>
                <a:miter lim="800000"/>
                <a:headEnd len="sm" w="sm" type="none"/>
                <a:tailEnd len="sm" w="sm" type="none"/>
              </a:ln>
            </p:spPr>
          </p:cxnSp>
          <p:sp>
            <p:nvSpPr>
              <p:cNvPr id="1220" name="Google Shape;1220;p53"/>
              <p:cNvSpPr txBox="1"/>
              <p:nvPr/>
            </p:nvSpPr>
            <p:spPr>
              <a:xfrm>
                <a:off x="668616" y="4792796"/>
                <a:ext cx="97042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Mũi tên</a:t>
                </a:r>
                <a:endParaRPr sz="1300">
                  <a:solidFill>
                    <a:srgbClr val="262626"/>
                  </a:solidFill>
                  <a:latin typeface="Arial"/>
                  <a:ea typeface="Arial"/>
                  <a:cs typeface="Arial"/>
                  <a:sym typeface="Arial"/>
                </a:endParaRPr>
              </a:p>
            </p:txBody>
          </p:sp>
          <p:sp>
            <p:nvSpPr>
              <p:cNvPr id="1221" name="Google Shape;1221;p53"/>
              <p:cNvSpPr txBox="1"/>
              <p:nvPr/>
            </p:nvSpPr>
            <p:spPr>
              <a:xfrm>
                <a:off x="2130115" y="4792796"/>
                <a:ext cx="97042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Đồ thị</a:t>
                </a:r>
                <a:endParaRPr sz="1300">
                  <a:solidFill>
                    <a:srgbClr val="262626"/>
                  </a:solidFill>
                  <a:latin typeface="Arial"/>
                  <a:ea typeface="Arial"/>
                  <a:cs typeface="Arial"/>
                  <a:sym typeface="Arial"/>
                </a:endParaRPr>
              </a:p>
            </p:txBody>
          </p:sp>
        </p:grpSp>
        <p:grpSp>
          <p:nvGrpSpPr>
            <p:cNvPr id="1222" name="Google Shape;1222;p53"/>
            <p:cNvGrpSpPr/>
            <p:nvPr/>
          </p:nvGrpSpPr>
          <p:grpSpPr>
            <a:xfrm>
              <a:off x="3500840" y="1833991"/>
              <a:ext cx="2884670" cy="3251193"/>
              <a:chOff x="569187" y="1833991"/>
              <a:chExt cx="2884670" cy="3251193"/>
            </a:xfrm>
          </p:grpSpPr>
          <p:sp>
            <p:nvSpPr>
              <p:cNvPr id="1223" name="Google Shape;1223;p53"/>
              <p:cNvSpPr/>
              <p:nvPr/>
            </p:nvSpPr>
            <p:spPr>
              <a:xfrm>
                <a:off x="569187" y="1833991"/>
                <a:ext cx="2884670" cy="325119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4" name="Google Shape;1224;p53"/>
              <p:cNvSpPr txBox="1"/>
              <p:nvPr/>
            </p:nvSpPr>
            <p:spPr>
              <a:xfrm>
                <a:off x="593841" y="1906770"/>
                <a:ext cx="1117211" cy="441146"/>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225" name="Google Shape;1225;p53"/>
              <p:cNvCxnSpPr/>
              <p:nvPr/>
            </p:nvCxnSpPr>
            <p:spPr>
              <a:xfrm>
                <a:off x="918964" y="2347916"/>
                <a:ext cx="0" cy="2340292"/>
              </a:xfrm>
              <a:prstGeom prst="straightConnector1">
                <a:avLst/>
              </a:prstGeom>
              <a:noFill/>
              <a:ln cap="flat" cmpd="sng" w="28575">
                <a:solidFill>
                  <a:schemeClr val="dk1"/>
                </a:solidFill>
                <a:prstDash val="solid"/>
                <a:miter lim="800000"/>
                <a:headEnd len="sm" w="sm" type="none"/>
                <a:tailEnd len="sm" w="sm" type="none"/>
              </a:ln>
            </p:spPr>
          </p:cxnSp>
          <p:cxnSp>
            <p:nvCxnSpPr>
              <p:cNvPr id="1226" name="Google Shape;1226;p53"/>
              <p:cNvCxnSpPr/>
              <p:nvPr/>
            </p:nvCxnSpPr>
            <p:spPr>
              <a:xfrm>
                <a:off x="1465403" y="2347916"/>
                <a:ext cx="0" cy="2340292"/>
              </a:xfrm>
              <a:prstGeom prst="straightConnector1">
                <a:avLst/>
              </a:prstGeom>
              <a:noFill/>
              <a:ln cap="flat" cmpd="sng" w="28575">
                <a:solidFill>
                  <a:schemeClr val="dk1"/>
                </a:solidFill>
                <a:prstDash val="solid"/>
                <a:miter lim="800000"/>
                <a:headEnd len="sm" w="sm" type="none"/>
                <a:tailEnd len="sm" w="sm" type="none"/>
              </a:ln>
            </p:spPr>
          </p:cxnSp>
          <p:sp>
            <p:nvSpPr>
              <p:cNvPr id="1227" name="Google Shape;1227;p53"/>
              <p:cNvSpPr txBox="1"/>
              <p:nvPr/>
            </p:nvSpPr>
            <p:spPr>
              <a:xfrm>
                <a:off x="593841" y="2315726"/>
                <a:ext cx="342630" cy="257506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28" name="Google Shape;1228;p53"/>
              <p:cNvSpPr txBox="1"/>
              <p:nvPr/>
            </p:nvSpPr>
            <p:spPr>
              <a:xfrm>
                <a:off x="1465403" y="2238092"/>
                <a:ext cx="342630" cy="263149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229" name="Google Shape;1229;p53"/>
              <p:cNvGrpSpPr/>
              <p:nvPr/>
            </p:nvGrpSpPr>
            <p:grpSpPr>
              <a:xfrm>
                <a:off x="936472" y="2276872"/>
                <a:ext cx="534582" cy="2354640"/>
                <a:chOff x="936471" y="2276872"/>
                <a:chExt cx="702573" cy="2354640"/>
              </a:xfrm>
            </p:grpSpPr>
            <p:cxnSp>
              <p:nvCxnSpPr>
                <p:cNvPr id="1230" name="Google Shape;1230;p53"/>
                <p:cNvCxnSpPr/>
                <p:nvPr/>
              </p:nvCxnSpPr>
              <p:spPr>
                <a:xfrm flipH="1" rot="10800000">
                  <a:off x="936471" y="2276872"/>
                  <a:ext cx="461031" cy="216024"/>
                </a:xfrm>
                <a:prstGeom prst="straightConnector1">
                  <a:avLst/>
                </a:prstGeom>
                <a:noFill/>
                <a:ln cap="flat" cmpd="sng" w="38100">
                  <a:solidFill>
                    <a:schemeClr val="dk1"/>
                  </a:solidFill>
                  <a:prstDash val="solid"/>
                  <a:miter lim="800000"/>
                  <a:headEnd len="sm" w="sm" type="none"/>
                  <a:tailEnd len="med" w="med" type="triangle"/>
                </a:ln>
              </p:spPr>
            </p:cxnSp>
            <p:cxnSp>
              <p:nvCxnSpPr>
                <p:cNvPr id="1231" name="Google Shape;1231;p53"/>
                <p:cNvCxnSpPr/>
                <p:nvPr/>
              </p:nvCxnSpPr>
              <p:spPr>
                <a:xfrm flipH="1" rot="10800000">
                  <a:off x="936471" y="2492896"/>
                  <a:ext cx="695146" cy="281287"/>
                </a:xfrm>
                <a:prstGeom prst="straightConnector1">
                  <a:avLst/>
                </a:prstGeom>
                <a:noFill/>
                <a:ln cap="flat" cmpd="sng" w="38100">
                  <a:solidFill>
                    <a:schemeClr val="dk1"/>
                  </a:solidFill>
                  <a:prstDash val="solid"/>
                  <a:miter lim="800000"/>
                  <a:headEnd len="sm" w="sm" type="none"/>
                  <a:tailEnd len="med" w="med" type="triangle"/>
                </a:ln>
              </p:spPr>
            </p:cxnSp>
            <p:cxnSp>
              <p:nvCxnSpPr>
                <p:cNvPr id="1232" name="Google Shape;1232;p53"/>
                <p:cNvCxnSpPr/>
                <p:nvPr/>
              </p:nvCxnSpPr>
              <p:spPr>
                <a:xfrm flipH="1" rot="10800000">
                  <a:off x="936471" y="2887841"/>
                  <a:ext cx="695146" cy="167629"/>
                </a:xfrm>
                <a:prstGeom prst="straightConnector1">
                  <a:avLst/>
                </a:prstGeom>
                <a:noFill/>
                <a:ln cap="flat" cmpd="sng" w="38100">
                  <a:solidFill>
                    <a:schemeClr val="dk1"/>
                  </a:solidFill>
                  <a:prstDash val="solid"/>
                  <a:miter lim="800000"/>
                  <a:headEnd len="sm" w="sm" type="none"/>
                  <a:tailEnd len="med" w="med" type="triangle"/>
                </a:ln>
              </p:spPr>
            </p:cxnSp>
            <p:cxnSp>
              <p:nvCxnSpPr>
                <p:cNvPr id="1233" name="Google Shape;1233;p53"/>
                <p:cNvCxnSpPr/>
                <p:nvPr/>
              </p:nvCxnSpPr>
              <p:spPr>
                <a:xfrm>
                  <a:off x="936471" y="3336757"/>
                  <a:ext cx="702573" cy="0"/>
                </a:xfrm>
                <a:prstGeom prst="straightConnector1">
                  <a:avLst/>
                </a:prstGeom>
                <a:noFill/>
                <a:ln cap="flat" cmpd="sng" w="38100">
                  <a:solidFill>
                    <a:schemeClr val="dk1"/>
                  </a:solidFill>
                  <a:prstDash val="solid"/>
                  <a:miter lim="800000"/>
                  <a:headEnd len="sm" w="sm" type="none"/>
                  <a:tailEnd len="med" w="med" type="triangle"/>
                </a:ln>
              </p:spPr>
            </p:cxnSp>
            <p:cxnSp>
              <p:nvCxnSpPr>
                <p:cNvPr id="1234" name="Google Shape;1234;p53"/>
                <p:cNvCxnSpPr/>
                <p:nvPr/>
              </p:nvCxnSpPr>
              <p:spPr>
                <a:xfrm>
                  <a:off x="936471" y="3618044"/>
                  <a:ext cx="695146" cy="281287"/>
                </a:xfrm>
                <a:prstGeom prst="straightConnector1">
                  <a:avLst/>
                </a:prstGeom>
                <a:noFill/>
                <a:ln cap="flat" cmpd="sng" w="38100">
                  <a:solidFill>
                    <a:schemeClr val="dk1"/>
                  </a:solidFill>
                  <a:prstDash val="solid"/>
                  <a:miter lim="800000"/>
                  <a:headEnd len="sm" w="sm" type="none"/>
                  <a:tailEnd len="med" w="med" type="triangle"/>
                </a:ln>
              </p:spPr>
            </p:cxnSp>
            <p:cxnSp>
              <p:nvCxnSpPr>
                <p:cNvPr id="1235" name="Google Shape;1235;p53"/>
                <p:cNvCxnSpPr/>
                <p:nvPr/>
              </p:nvCxnSpPr>
              <p:spPr>
                <a:xfrm>
                  <a:off x="936471" y="3899331"/>
                  <a:ext cx="695146" cy="562573"/>
                </a:xfrm>
                <a:prstGeom prst="straightConnector1">
                  <a:avLst/>
                </a:prstGeom>
                <a:noFill/>
                <a:ln cap="flat" cmpd="sng" w="38100">
                  <a:solidFill>
                    <a:schemeClr val="dk1"/>
                  </a:solidFill>
                  <a:prstDash val="solid"/>
                  <a:miter lim="800000"/>
                  <a:headEnd len="sm" w="sm" type="none"/>
                  <a:tailEnd len="med" w="med" type="triangle"/>
                </a:ln>
              </p:spPr>
            </p:cxnSp>
            <p:cxnSp>
              <p:nvCxnSpPr>
                <p:cNvPr id="1236" name="Google Shape;1236;p53"/>
                <p:cNvCxnSpPr/>
                <p:nvPr/>
              </p:nvCxnSpPr>
              <p:spPr>
                <a:xfrm>
                  <a:off x="936471" y="4180618"/>
                  <a:ext cx="637486" cy="450894"/>
                </a:xfrm>
                <a:prstGeom prst="straightConnector1">
                  <a:avLst/>
                </a:prstGeom>
                <a:noFill/>
                <a:ln cap="flat" cmpd="sng" w="38100">
                  <a:solidFill>
                    <a:schemeClr val="dk1"/>
                  </a:solidFill>
                  <a:prstDash val="solid"/>
                  <a:miter lim="800000"/>
                  <a:headEnd len="sm" w="sm" type="none"/>
                  <a:tailEnd len="med" w="med" type="triangle"/>
                </a:ln>
              </p:spPr>
            </p:cxnSp>
          </p:grpSp>
          <p:cxnSp>
            <p:nvCxnSpPr>
              <p:cNvPr id="1237" name="Google Shape;1237;p53"/>
              <p:cNvCxnSpPr/>
              <p:nvPr/>
            </p:nvCxnSpPr>
            <p:spPr>
              <a:xfrm rot="10800000">
                <a:off x="2575148" y="2420888"/>
                <a:ext cx="0" cy="2161203"/>
              </a:xfrm>
              <a:prstGeom prst="straightConnector1">
                <a:avLst/>
              </a:prstGeom>
              <a:noFill/>
              <a:ln cap="flat" cmpd="sng" w="19050">
                <a:solidFill>
                  <a:schemeClr val="dk1"/>
                </a:solidFill>
                <a:prstDash val="solid"/>
                <a:miter lim="800000"/>
                <a:headEnd len="sm" w="sm" type="none"/>
                <a:tailEnd len="sm" w="sm" type="none"/>
              </a:ln>
            </p:spPr>
          </p:cxnSp>
          <p:cxnSp>
            <p:nvCxnSpPr>
              <p:cNvPr id="1238" name="Google Shape;1238;p53"/>
              <p:cNvCxnSpPr/>
              <p:nvPr/>
            </p:nvCxnSpPr>
            <p:spPr>
              <a:xfrm>
                <a:off x="1927076" y="3501008"/>
                <a:ext cx="1368152" cy="0"/>
              </a:xfrm>
              <a:prstGeom prst="straightConnector1">
                <a:avLst/>
              </a:prstGeom>
              <a:noFill/>
              <a:ln cap="flat" cmpd="sng" w="19050">
                <a:solidFill>
                  <a:schemeClr val="dk1"/>
                </a:solidFill>
                <a:prstDash val="solid"/>
                <a:miter lim="800000"/>
                <a:headEnd len="sm" w="sm" type="none"/>
                <a:tailEnd len="sm" w="sm" type="none"/>
              </a:ln>
            </p:spPr>
          </p:cxnSp>
          <p:cxnSp>
            <p:nvCxnSpPr>
              <p:cNvPr id="1239" name="Google Shape;1239;p53"/>
              <p:cNvCxnSpPr/>
              <p:nvPr/>
            </p:nvCxnSpPr>
            <p:spPr>
              <a:xfrm>
                <a:off x="2819750" y="344745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40" name="Google Shape;1240;p53"/>
              <p:cNvCxnSpPr/>
              <p:nvPr/>
            </p:nvCxnSpPr>
            <p:spPr>
              <a:xfrm>
                <a:off x="3079204" y="344745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41" name="Google Shape;1241;p53"/>
              <p:cNvCxnSpPr/>
              <p:nvPr/>
            </p:nvCxnSpPr>
            <p:spPr>
              <a:xfrm>
                <a:off x="2099670" y="344745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42" name="Google Shape;1242;p53"/>
              <p:cNvCxnSpPr/>
              <p:nvPr/>
            </p:nvCxnSpPr>
            <p:spPr>
              <a:xfrm>
                <a:off x="2359124" y="344745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43" name="Google Shape;1243;p53"/>
              <p:cNvCxnSpPr/>
              <p:nvPr/>
            </p:nvCxnSpPr>
            <p:spPr>
              <a:xfrm>
                <a:off x="2503140" y="3212976"/>
                <a:ext cx="144016" cy="0"/>
              </a:xfrm>
              <a:prstGeom prst="straightConnector1">
                <a:avLst/>
              </a:prstGeom>
              <a:noFill/>
              <a:ln cap="flat" cmpd="sng" w="19050">
                <a:solidFill>
                  <a:schemeClr val="dk1"/>
                </a:solidFill>
                <a:prstDash val="solid"/>
                <a:miter lim="800000"/>
                <a:headEnd len="sm" w="sm" type="none"/>
                <a:tailEnd len="sm" w="sm" type="none"/>
              </a:ln>
            </p:spPr>
          </p:cxnSp>
          <p:cxnSp>
            <p:nvCxnSpPr>
              <p:cNvPr id="1244" name="Google Shape;1244;p53"/>
              <p:cNvCxnSpPr/>
              <p:nvPr/>
            </p:nvCxnSpPr>
            <p:spPr>
              <a:xfrm>
                <a:off x="2503140" y="2852936"/>
                <a:ext cx="144016" cy="0"/>
              </a:xfrm>
              <a:prstGeom prst="straightConnector1">
                <a:avLst/>
              </a:prstGeom>
              <a:noFill/>
              <a:ln cap="flat" cmpd="sng" w="19050">
                <a:solidFill>
                  <a:schemeClr val="dk1"/>
                </a:solidFill>
                <a:prstDash val="solid"/>
                <a:miter lim="800000"/>
                <a:headEnd len="sm" w="sm" type="none"/>
                <a:tailEnd len="sm" w="sm" type="none"/>
              </a:ln>
            </p:spPr>
          </p:cxnSp>
          <p:cxnSp>
            <p:nvCxnSpPr>
              <p:cNvPr id="1245" name="Google Shape;1245;p53"/>
              <p:cNvCxnSpPr/>
              <p:nvPr/>
            </p:nvCxnSpPr>
            <p:spPr>
              <a:xfrm>
                <a:off x="2503140" y="4161521"/>
                <a:ext cx="144016" cy="0"/>
              </a:xfrm>
              <a:prstGeom prst="straightConnector1">
                <a:avLst/>
              </a:prstGeom>
              <a:noFill/>
              <a:ln cap="flat" cmpd="sng" w="19050">
                <a:solidFill>
                  <a:schemeClr val="dk1"/>
                </a:solidFill>
                <a:prstDash val="solid"/>
                <a:miter lim="800000"/>
                <a:headEnd len="sm" w="sm" type="none"/>
                <a:tailEnd len="sm" w="sm" type="none"/>
              </a:ln>
            </p:spPr>
          </p:cxnSp>
          <p:cxnSp>
            <p:nvCxnSpPr>
              <p:cNvPr id="1246" name="Google Shape;1246;p53"/>
              <p:cNvCxnSpPr/>
              <p:nvPr/>
            </p:nvCxnSpPr>
            <p:spPr>
              <a:xfrm>
                <a:off x="2503140" y="3801481"/>
                <a:ext cx="144016" cy="0"/>
              </a:xfrm>
              <a:prstGeom prst="straightConnector1">
                <a:avLst/>
              </a:prstGeom>
              <a:noFill/>
              <a:ln cap="flat" cmpd="sng" w="19050">
                <a:solidFill>
                  <a:schemeClr val="dk1"/>
                </a:solidFill>
                <a:prstDash val="solid"/>
                <a:miter lim="800000"/>
                <a:headEnd len="sm" w="sm" type="none"/>
                <a:tailEnd len="sm" w="sm" type="none"/>
              </a:ln>
            </p:spPr>
          </p:cxnSp>
          <p:cxnSp>
            <p:nvCxnSpPr>
              <p:cNvPr id="1247" name="Google Shape;1247;p53"/>
              <p:cNvCxnSpPr/>
              <p:nvPr/>
            </p:nvCxnSpPr>
            <p:spPr>
              <a:xfrm flipH="1">
                <a:off x="2011522" y="2492896"/>
                <a:ext cx="1194288" cy="1872208"/>
              </a:xfrm>
              <a:prstGeom prst="straightConnector1">
                <a:avLst/>
              </a:prstGeom>
              <a:noFill/>
              <a:ln cap="flat" cmpd="sng" w="38100">
                <a:solidFill>
                  <a:srgbClr val="1429A0"/>
                </a:solidFill>
                <a:prstDash val="solid"/>
                <a:miter lim="800000"/>
                <a:headEnd len="sm" w="sm" type="none"/>
                <a:tailEnd len="sm" w="sm" type="none"/>
              </a:ln>
            </p:spPr>
          </p:cxnSp>
          <p:sp>
            <p:nvSpPr>
              <p:cNvPr id="1248" name="Google Shape;1248;p53"/>
              <p:cNvSpPr txBox="1"/>
              <p:nvPr/>
            </p:nvSpPr>
            <p:spPr>
              <a:xfrm>
                <a:off x="668616" y="4792796"/>
                <a:ext cx="97042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Mũi tên</a:t>
                </a:r>
                <a:endParaRPr sz="1300">
                  <a:solidFill>
                    <a:srgbClr val="262626"/>
                  </a:solidFill>
                  <a:latin typeface="Arial"/>
                  <a:ea typeface="Arial"/>
                  <a:cs typeface="Arial"/>
                  <a:sym typeface="Arial"/>
                </a:endParaRPr>
              </a:p>
            </p:txBody>
          </p:sp>
          <p:sp>
            <p:nvSpPr>
              <p:cNvPr id="1249" name="Google Shape;1249;p53"/>
              <p:cNvSpPr txBox="1"/>
              <p:nvPr/>
            </p:nvSpPr>
            <p:spPr>
              <a:xfrm>
                <a:off x="2130115" y="4792796"/>
                <a:ext cx="97042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Đồ thị</a:t>
                </a:r>
                <a:endParaRPr sz="1300">
                  <a:solidFill>
                    <a:srgbClr val="262626"/>
                  </a:solidFill>
                  <a:latin typeface="Arial"/>
                  <a:ea typeface="Arial"/>
                  <a:cs typeface="Arial"/>
                  <a:sym typeface="Arial"/>
                </a:endParaRPr>
              </a:p>
            </p:txBody>
          </p:sp>
        </p:grpSp>
        <p:sp>
          <p:nvSpPr>
            <p:cNvPr id="1250" name="Google Shape;1250;p53"/>
            <p:cNvSpPr/>
            <p:nvPr/>
          </p:nvSpPr>
          <p:spPr>
            <a:xfrm>
              <a:off x="6432493" y="1833991"/>
              <a:ext cx="2884670" cy="325119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1" name="Google Shape;1251;p53"/>
            <p:cNvSpPr txBox="1"/>
            <p:nvPr/>
          </p:nvSpPr>
          <p:spPr>
            <a:xfrm>
              <a:off x="6457147" y="1906770"/>
              <a:ext cx="1117211" cy="441146"/>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252" name="Google Shape;1252;p53"/>
            <p:cNvCxnSpPr/>
            <p:nvPr/>
          </p:nvCxnSpPr>
          <p:spPr>
            <a:xfrm>
              <a:off x="6782270" y="2347916"/>
              <a:ext cx="0" cy="2340292"/>
            </a:xfrm>
            <a:prstGeom prst="straightConnector1">
              <a:avLst/>
            </a:prstGeom>
            <a:noFill/>
            <a:ln cap="flat" cmpd="sng" w="28575">
              <a:solidFill>
                <a:schemeClr val="dk1"/>
              </a:solidFill>
              <a:prstDash val="solid"/>
              <a:miter lim="800000"/>
              <a:headEnd len="sm" w="sm" type="none"/>
              <a:tailEnd len="sm" w="sm" type="none"/>
            </a:ln>
          </p:spPr>
        </p:cxnSp>
        <p:cxnSp>
          <p:nvCxnSpPr>
            <p:cNvPr id="1253" name="Google Shape;1253;p53"/>
            <p:cNvCxnSpPr/>
            <p:nvPr/>
          </p:nvCxnSpPr>
          <p:spPr>
            <a:xfrm>
              <a:off x="7328709" y="2347916"/>
              <a:ext cx="0" cy="2340292"/>
            </a:xfrm>
            <a:prstGeom prst="straightConnector1">
              <a:avLst/>
            </a:prstGeom>
            <a:noFill/>
            <a:ln cap="flat" cmpd="sng" w="28575">
              <a:solidFill>
                <a:schemeClr val="dk1"/>
              </a:solidFill>
              <a:prstDash val="solid"/>
              <a:miter lim="800000"/>
              <a:headEnd len="sm" w="sm" type="none"/>
              <a:tailEnd len="sm" w="sm" type="none"/>
            </a:ln>
          </p:spPr>
        </p:cxnSp>
        <p:sp>
          <p:nvSpPr>
            <p:cNvPr id="1254" name="Google Shape;1254;p53"/>
            <p:cNvSpPr txBox="1"/>
            <p:nvPr/>
          </p:nvSpPr>
          <p:spPr>
            <a:xfrm>
              <a:off x="6457147" y="2315726"/>
              <a:ext cx="342630" cy="2575064"/>
            </a:xfrm>
            <a:prstGeom prst="rect">
              <a:avLst/>
            </a:prstGeom>
            <a:blipFill rotWithShape="1">
              <a:blip r:embed="rId15">
                <a:alphaModFix/>
              </a:blip>
              <a:stretch>
                <a:fillRect b="0" l="0" r="-1784" t="-23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55" name="Google Shape;1255;p53"/>
            <p:cNvSpPr txBox="1"/>
            <p:nvPr/>
          </p:nvSpPr>
          <p:spPr>
            <a:xfrm>
              <a:off x="7328709" y="2315726"/>
              <a:ext cx="342630" cy="2575064"/>
            </a:xfrm>
            <a:prstGeom prst="rect">
              <a:avLst/>
            </a:prstGeom>
            <a:blipFill rotWithShape="1">
              <a:blip r:embed="rId15">
                <a:alphaModFix/>
              </a:blip>
              <a:stretch>
                <a:fillRect b="0" l="0" r="-1784" t="-23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256" name="Google Shape;1256;p53"/>
            <p:cNvGrpSpPr/>
            <p:nvPr/>
          </p:nvGrpSpPr>
          <p:grpSpPr>
            <a:xfrm>
              <a:off x="6799778" y="2276872"/>
              <a:ext cx="534582" cy="2185144"/>
              <a:chOff x="936471" y="2276872"/>
              <a:chExt cx="702573" cy="2185144"/>
            </a:xfrm>
          </p:grpSpPr>
          <p:cxnSp>
            <p:nvCxnSpPr>
              <p:cNvPr id="1257" name="Google Shape;1257;p53"/>
              <p:cNvCxnSpPr/>
              <p:nvPr/>
            </p:nvCxnSpPr>
            <p:spPr>
              <a:xfrm flipH="1" rot="10800000">
                <a:off x="936471" y="2276872"/>
                <a:ext cx="125971" cy="497311"/>
              </a:xfrm>
              <a:prstGeom prst="straightConnector1">
                <a:avLst/>
              </a:prstGeom>
              <a:noFill/>
              <a:ln cap="flat" cmpd="sng" w="38100">
                <a:solidFill>
                  <a:schemeClr val="dk1"/>
                </a:solidFill>
                <a:prstDash val="solid"/>
                <a:miter lim="800000"/>
                <a:headEnd len="sm" w="sm" type="none"/>
                <a:tailEnd len="med" w="med" type="triangle"/>
              </a:ln>
            </p:spPr>
          </p:cxnSp>
          <p:cxnSp>
            <p:nvCxnSpPr>
              <p:cNvPr id="1258" name="Google Shape;1258;p53"/>
              <p:cNvCxnSpPr/>
              <p:nvPr/>
            </p:nvCxnSpPr>
            <p:spPr>
              <a:xfrm flipH="1" rot="10800000">
                <a:off x="936471" y="2492896"/>
                <a:ext cx="695146" cy="562574"/>
              </a:xfrm>
              <a:prstGeom prst="straightConnector1">
                <a:avLst/>
              </a:prstGeom>
              <a:noFill/>
              <a:ln cap="flat" cmpd="sng" w="38100">
                <a:solidFill>
                  <a:schemeClr val="dk1"/>
                </a:solidFill>
                <a:prstDash val="solid"/>
                <a:miter lim="800000"/>
                <a:headEnd len="sm" w="sm" type="none"/>
                <a:tailEnd len="med" w="med" type="triangle"/>
              </a:ln>
            </p:spPr>
          </p:cxnSp>
          <p:cxnSp>
            <p:nvCxnSpPr>
              <p:cNvPr id="1259" name="Google Shape;1259;p53"/>
              <p:cNvCxnSpPr/>
              <p:nvPr/>
            </p:nvCxnSpPr>
            <p:spPr>
              <a:xfrm>
                <a:off x="936471" y="3336757"/>
                <a:ext cx="702573" cy="0"/>
              </a:xfrm>
              <a:prstGeom prst="straightConnector1">
                <a:avLst/>
              </a:prstGeom>
              <a:noFill/>
              <a:ln cap="flat" cmpd="sng" w="38100">
                <a:solidFill>
                  <a:schemeClr val="dk1"/>
                </a:solidFill>
                <a:prstDash val="solid"/>
                <a:miter lim="800000"/>
                <a:headEnd len="sm" w="sm" type="none"/>
                <a:tailEnd len="med" w="med" type="triangle"/>
              </a:ln>
            </p:spPr>
          </p:cxnSp>
          <p:cxnSp>
            <p:nvCxnSpPr>
              <p:cNvPr id="1260" name="Google Shape;1260;p53"/>
              <p:cNvCxnSpPr/>
              <p:nvPr/>
            </p:nvCxnSpPr>
            <p:spPr>
              <a:xfrm>
                <a:off x="936471" y="3618044"/>
                <a:ext cx="702573" cy="0"/>
              </a:xfrm>
              <a:prstGeom prst="straightConnector1">
                <a:avLst/>
              </a:prstGeom>
              <a:noFill/>
              <a:ln cap="flat" cmpd="sng" w="38100">
                <a:solidFill>
                  <a:schemeClr val="dk1"/>
                </a:solidFill>
                <a:prstDash val="solid"/>
                <a:miter lim="800000"/>
                <a:headEnd len="sm" w="sm" type="none"/>
                <a:tailEnd len="med" w="med" type="triangle"/>
              </a:ln>
            </p:spPr>
          </p:cxnSp>
          <p:cxnSp>
            <p:nvCxnSpPr>
              <p:cNvPr id="1261" name="Google Shape;1261;p53"/>
              <p:cNvCxnSpPr/>
              <p:nvPr/>
            </p:nvCxnSpPr>
            <p:spPr>
              <a:xfrm flipH="1" rot="10800000">
                <a:off x="936471" y="3336757"/>
                <a:ext cx="695146" cy="562574"/>
              </a:xfrm>
              <a:prstGeom prst="straightConnector1">
                <a:avLst/>
              </a:prstGeom>
              <a:noFill/>
              <a:ln cap="flat" cmpd="sng" w="38100">
                <a:solidFill>
                  <a:schemeClr val="dk1"/>
                </a:solidFill>
                <a:prstDash val="solid"/>
                <a:miter lim="800000"/>
                <a:headEnd len="sm" w="sm" type="none"/>
                <a:tailEnd len="med" w="med" type="triangle"/>
              </a:ln>
            </p:spPr>
          </p:cxnSp>
          <p:cxnSp>
            <p:nvCxnSpPr>
              <p:cNvPr id="1262" name="Google Shape;1262;p53"/>
              <p:cNvCxnSpPr/>
              <p:nvPr/>
            </p:nvCxnSpPr>
            <p:spPr>
              <a:xfrm flipH="1" rot="10800000">
                <a:off x="936471" y="2492896"/>
                <a:ext cx="695146" cy="1687722"/>
              </a:xfrm>
              <a:prstGeom prst="straightConnector1">
                <a:avLst/>
              </a:prstGeom>
              <a:noFill/>
              <a:ln cap="flat" cmpd="sng" w="38100">
                <a:solidFill>
                  <a:schemeClr val="dk1"/>
                </a:solidFill>
                <a:prstDash val="solid"/>
                <a:miter lim="800000"/>
                <a:headEnd len="sm" w="sm" type="none"/>
                <a:tailEnd len="med" w="med" type="triangle"/>
              </a:ln>
            </p:spPr>
          </p:cxnSp>
          <p:cxnSp>
            <p:nvCxnSpPr>
              <p:cNvPr id="1263" name="Google Shape;1263;p53"/>
              <p:cNvCxnSpPr>
                <a:endCxn id="1251" idx="2"/>
              </p:cNvCxnSpPr>
              <p:nvPr/>
            </p:nvCxnSpPr>
            <p:spPr>
              <a:xfrm flipH="1" rot="10800000">
                <a:off x="936515" y="2347916"/>
                <a:ext cx="283800" cy="2114100"/>
              </a:xfrm>
              <a:prstGeom prst="straightConnector1">
                <a:avLst/>
              </a:prstGeom>
              <a:noFill/>
              <a:ln cap="flat" cmpd="sng" w="38100">
                <a:solidFill>
                  <a:schemeClr val="dk1"/>
                </a:solidFill>
                <a:prstDash val="solid"/>
                <a:miter lim="800000"/>
                <a:headEnd len="sm" w="sm" type="none"/>
                <a:tailEnd len="med" w="med" type="triangle"/>
              </a:ln>
            </p:spPr>
          </p:cxnSp>
        </p:grpSp>
        <p:cxnSp>
          <p:nvCxnSpPr>
            <p:cNvPr id="1264" name="Google Shape;1264;p53"/>
            <p:cNvCxnSpPr/>
            <p:nvPr/>
          </p:nvCxnSpPr>
          <p:spPr>
            <a:xfrm rot="10800000">
              <a:off x="8438454" y="2420888"/>
              <a:ext cx="0" cy="2161203"/>
            </a:xfrm>
            <a:prstGeom prst="straightConnector1">
              <a:avLst/>
            </a:prstGeom>
            <a:noFill/>
            <a:ln cap="flat" cmpd="sng" w="19050">
              <a:solidFill>
                <a:schemeClr val="dk1"/>
              </a:solidFill>
              <a:prstDash val="solid"/>
              <a:miter lim="800000"/>
              <a:headEnd len="sm" w="sm" type="none"/>
              <a:tailEnd len="sm" w="sm" type="none"/>
            </a:ln>
          </p:spPr>
        </p:cxnSp>
        <p:cxnSp>
          <p:nvCxnSpPr>
            <p:cNvPr id="1265" name="Google Shape;1265;p53"/>
            <p:cNvCxnSpPr/>
            <p:nvPr/>
          </p:nvCxnSpPr>
          <p:spPr>
            <a:xfrm>
              <a:off x="7790382" y="4018088"/>
              <a:ext cx="1368152" cy="0"/>
            </a:xfrm>
            <a:prstGeom prst="straightConnector1">
              <a:avLst/>
            </a:prstGeom>
            <a:noFill/>
            <a:ln cap="flat" cmpd="sng" w="19050">
              <a:solidFill>
                <a:schemeClr val="dk1"/>
              </a:solidFill>
              <a:prstDash val="solid"/>
              <a:miter lim="800000"/>
              <a:headEnd len="sm" w="sm" type="none"/>
              <a:tailEnd len="sm" w="sm" type="none"/>
            </a:ln>
          </p:spPr>
        </p:cxnSp>
        <p:cxnSp>
          <p:nvCxnSpPr>
            <p:cNvPr id="1266" name="Google Shape;1266;p53"/>
            <p:cNvCxnSpPr/>
            <p:nvPr/>
          </p:nvCxnSpPr>
          <p:spPr>
            <a:xfrm>
              <a:off x="8683056" y="396453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67" name="Google Shape;1267;p53"/>
            <p:cNvCxnSpPr/>
            <p:nvPr/>
          </p:nvCxnSpPr>
          <p:spPr>
            <a:xfrm>
              <a:off x="8942510" y="396453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68" name="Google Shape;1268;p53"/>
            <p:cNvCxnSpPr/>
            <p:nvPr/>
          </p:nvCxnSpPr>
          <p:spPr>
            <a:xfrm>
              <a:off x="7962976" y="396453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69" name="Google Shape;1269;p53"/>
            <p:cNvCxnSpPr/>
            <p:nvPr/>
          </p:nvCxnSpPr>
          <p:spPr>
            <a:xfrm>
              <a:off x="8222430" y="3964532"/>
              <a:ext cx="0" cy="117036"/>
            </a:xfrm>
            <a:prstGeom prst="straightConnector1">
              <a:avLst/>
            </a:prstGeom>
            <a:noFill/>
            <a:ln cap="flat" cmpd="sng" w="19050">
              <a:solidFill>
                <a:schemeClr val="dk1"/>
              </a:solidFill>
              <a:prstDash val="solid"/>
              <a:miter lim="800000"/>
              <a:headEnd len="sm" w="sm" type="none"/>
              <a:tailEnd len="sm" w="sm" type="none"/>
            </a:ln>
          </p:spPr>
        </p:cxnSp>
        <p:cxnSp>
          <p:nvCxnSpPr>
            <p:cNvPr id="1270" name="Google Shape;1270;p53"/>
            <p:cNvCxnSpPr/>
            <p:nvPr/>
          </p:nvCxnSpPr>
          <p:spPr>
            <a:xfrm>
              <a:off x="8366446" y="3059420"/>
              <a:ext cx="144016" cy="0"/>
            </a:xfrm>
            <a:prstGeom prst="straightConnector1">
              <a:avLst/>
            </a:prstGeom>
            <a:noFill/>
            <a:ln cap="flat" cmpd="sng" w="19050">
              <a:solidFill>
                <a:schemeClr val="dk1"/>
              </a:solidFill>
              <a:prstDash val="solid"/>
              <a:miter lim="800000"/>
              <a:headEnd len="sm" w="sm" type="none"/>
              <a:tailEnd len="sm" w="sm" type="none"/>
            </a:ln>
          </p:spPr>
        </p:cxnSp>
        <p:cxnSp>
          <p:nvCxnSpPr>
            <p:cNvPr id="1271" name="Google Shape;1271;p53"/>
            <p:cNvCxnSpPr/>
            <p:nvPr/>
          </p:nvCxnSpPr>
          <p:spPr>
            <a:xfrm>
              <a:off x="8366446" y="2698046"/>
              <a:ext cx="144016" cy="0"/>
            </a:xfrm>
            <a:prstGeom prst="straightConnector1">
              <a:avLst/>
            </a:prstGeom>
            <a:noFill/>
            <a:ln cap="flat" cmpd="sng" w="19050">
              <a:solidFill>
                <a:schemeClr val="dk1"/>
              </a:solidFill>
              <a:prstDash val="solid"/>
              <a:miter lim="800000"/>
              <a:headEnd len="sm" w="sm" type="none"/>
              <a:tailEnd len="sm" w="sm" type="none"/>
            </a:ln>
          </p:spPr>
        </p:cxnSp>
        <p:sp>
          <p:nvSpPr>
            <p:cNvPr id="1272" name="Google Shape;1272;p53"/>
            <p:cNvSpPr txBox="1"/>
            <p:nvPr/>
          </p:nvSpPr>
          <p:spPr>
            <a:xfrm>
              <a:off x="8061326" y="2545353"/>
              <a:ext cx="342630" cy="379591"/>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73" name="Google Shape;1273;p53"/>
            <p:cNvSpPr txBox="1"/>
            <p:nvPr/>
          </p:nvSpPr>
          <p:spPr>
            <a:xfrm>
              <a:off x="8061326" y="3632778"/>
              <a:ext cx="342630" cy="379591"/>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74" name="Google Shape;1274;p53"/>
            <p:cNvSpPr txBox="1"/>
            <p:nvPr/>
          </p:nvSpPr>
          <p:spPr>
            <a:xfrm>
              <a:off x="8471888" y="4068236"/>
              <a:ext cx="342630" cy="379591"/>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75" name="Google Shape;1275;p53"/>
            <p:cNvSpPr txBox="1"/>
            <p:nvPr/>
          </p:nvSpPr>
          <p:spPr>
            <a:xfrm>
              <a:off x="8726486" y="4068236"/>
              <a:ext cx="342630" cy="379591"/>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76" name="Google Shape;1276;p53"/>
            <p:cNvSpPr txBox="1"/>
            <p:nvPr/>
          </p:nvSpPr>
          <p:spPr>
            <a:xfrm>
              <a:off x="8017897" y="4046790"/>
              <a:ext cx="342630" cy="379591"/>
            </a:xfrm>
            <a:prstGeom prst="rect">
              <a:avLst/>
            </a:prstGeom>
            <a:blipFill rotWithShape="1">
              <a:blip r:embed="rId20">
                <a:alphaModFix/>
              </a:blip>
              <a:stretch>
                <a:fillRect b="0" l="0" r="-178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77" name="Google Shape;1277;p53"/>
            <p:cNvSpPr txBox="1"/>
            <p:nvPr/>
          </p:nvSpPr>
          <p:spPr>
            <a:xfrm>
              <a:off x="7758444" y="4046790"/>
              <a:ext cx="342630" cy="276999"/>
            </a:xfrm>
            <a:prstGeom prst="rect">
              <a:avLst/>
            </a:prstGeom>
            <a:blipFill rotWithShape="1">
              <a:blip r:embed="rId21">
                <a:alphaModFix/>
              </a:blip>
              <a:stretch>
                <a:fillRect b="-8444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78" name="Google Shape;1278;p53"/>
            <p:cNvSpPr txBox="1"/>
            <p:nvPr/>
          </p:nvSpPr>
          <p:spPr>
            <a:xfrm>
              <a:off x="6531922" y="4792796"/>
              <a:ext cx="97042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Mũi tên</a:t>
              </a:r>
              <a:endParaRPr sz="1300">
                <a:solidFill>
                  <a:srgbClr val="262626"/>
                </a:solidFill>
                <a:latin typeface="Arial"/>
                <a:ea typeface="Arial"/>
                <a:cs typeface="Arial"/>
                <a:sym typeface="Arial"/>
              </a:endParaRPr>
            </a:p>
          </p:txBody>
        </p:sp>
        <p:sp>
          <p:nvSpPr>
            <p:cNvPr id="1279" name="Google Shape;1279;p53"/>
            <p:cNvSpPr txBox="1"/>
            <p:nvPr/>
          </p:nvSpPr>
          <p:spPr>
            <a:xfrm>
              <a:off x="7993421" y="4792796"/>
              <a:ext cx="97042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Đồ thị</a:t>
              </a:r>
              <a:endParaRPr sz="1300">
                <a:solidFill>
                  <a:srgbClr val="262626"/>
                </a:solidFill>
                <a:latin typeface="Arial"/>
                <a:ea typeface="Arial"/>
                <a:cs typeface="Arial"/>
                <a:sym typeface="Arial"/>
              </a:endParaRPr>
            </a:p>
          </p:txBody>
        </p:sp>
        <p:cxnSp>
          <p:nvCxnSpPr>
            <p:cNvPr id="1280" name="Google Shape;1280;p53"/>
            <p:cNvCxnSpPr/>
            <p:nvPr/>
          </p:nvCxnSpPr>
          <p:spPr>
            <a:xfrm>
              <a:off x="8366446" y="3795259"/>
              <a:ext cx="144016" cy="0"/>
            </a:xfrm>
            <a:prstGeom prst="straightConnector1">
              <a:avLst/>
            </a:prstGeom>
            <a:noFill/>
            <a:ln cap="flat" cmpd="sng" w="19050">
              <a:solidFill>
                <a:schemeClr val="dk1"/>
              </a:solidFill>
              <a:prstDash val="solid"/>
              <a:miter lim="800000"/>
              <a:headEnd len="sm" w="sm" type="none"/>
              <a:tailEnd len="sm" w="sm" type="none"/>
            </a:ln>
          </p:spPr>
        </p:cxnSp>
        <p:cxnSp>
          <p:nvCxnSpPr>
            <p:cNvPr id="1281" name="Google Shape;1281;p53"/>
            <p:cNvCxnSpPr/>
            <p:nvPr/>
          </p:nvCxnSpPr>
          <p:spPr>
            <a:xfrm>
              <a:off x="8366446" y="3435219"/>
              <a:ext cx="144016" cy="0"/>
            </a:xfrm>
            <a:prstGeom prst="straightConnector1">
              <a:avLst/>
            </a:prstGeom>
            <a:noFill/>
            <a:ln cap="flat" cmpd="sng" w="19050">
              <a:solidFill>
                <a:schemeClr val="dk1"/>
              </a:solidFill>
              <a:prstDash val="solid"/>
              <a:miter lim="800000"/>
              <a:headEnd len="sm" w="sm" type="none"/>
              <a:tailEnd len="sm" w="sm" type="none"/>
            </a:ln>
          </p:spPr>
        </p:cxnSp>
        <p:sp>
          <p:nvSpPr>
            <p:cNvPr id="1282" name="Google Shape;1282;p53"/>
            <p:cNvSpPr txBox="1"/>
            <p:nvPr/>
          </p:nvSpPr>
          <p:spPr>
            <a:xfrm>
              <a:off x="8061326" y="2924944"/>
              <a:ext cx="342630" cy="379591"/>
            </a:xfrm>
            <a:prstGeom prst="rect">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83" name="Google Shape;1283;p53"/>
            <p:cNvSpPr txBox="1"/>
            <p:nvPr/>
          </p:nvSpPr>
          <p:spPr>
            <a:xfrm>
              <a:off x="8061326" y="3308781"/>
              <a:ext cx="342630" cy="379591"/>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84" name="Google Shape;1284;p53"/>
            <p:cNvSpPr/>
            <p:nvPr/>
          </p:nvSpPr>
          <p:spPr>
            <a:xfrm>
              <a:off x="7841411" y="2665562"/>
              <a:ext cx="1181819" cy="1390195"/>
            </a:xfrm>
            <a:custGeom>
              <a:rect b="b" l="l" r="r" t="t"/>
              <a:pathLst>
                <a:path extrusionOk="0" h="1390195" w="1181819">
                  <a:moveTo>
                    <a:pt x="0" y="0"/>
                  </a:moveTo>
                  <a:cubicBezTo>
                    <a:pt x="112862" y="439228"/>
                    <a:pt x="225725" y="878457"/>
                    <a:pt x="327804" y="1104181"/>
                  </a:cubicBezTo>
                  <a:cubicBezTo>
                    <a:pt x="429883" y="1329905"/>
                    <a:pt x="527650" y="1331343"/>
                    <a:pt x="612476" y="1354347"/>
                  </a:cubicBezTo>
                  <a:cubicBezTo>
                    <a:pt x="697302" y="1377351"/>
                    <a:pt x="741873" y="1463615"/>
                    <a:pt x="836763" y="1242204"/>
                  </a:cubicBezTo>
                  <a:cubicBezTo>
                    <a:pt x="931654" y="1020793"/>
                    <a:pt x="1056736" y="523336"/>
                    <a:pt x="1181819" y="25880"/>
                  </a:cubicBezTo>
                </a:path>
              </a:pathLst>
            </a:custGeom>
            <a:noFill/>
            <a:ln cap="flat" cmpd="sng" w="381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grpSp>
        <p:nvGrpSpPr>
          <p:cNvPr id="1290" name="Google Shape;1290;p55"/>
          <p:cNvGrpSpPr/>
          <p:nvPr/>
        </p:nvGrpSpPr>
        <p:grpSpPr>
          <a:xfrm>
            <a:off x="559817" y="1428745"/>
            <a:ext cx="8783192" cy="215444"/>
            <a:chOff x="559817" y="2136914"/>
            <a:chExt cx="8783192" cy="215444"/>
          </a:xfrm>
        </p:grpSpPr>
        <p:sp>
          <p:nvSpPr>
            <p:cNvPr id="1291" name="Google Shape;1291;p5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92" name="Google Shape;1292;p5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Hàm hợp</a:t>
              </a:r>
              <a:endParaRPr sz="1400">
                <a:solidFill>
                  <a:srgbClr val="262626"/>
                </a:solidFill>
                <a:latin typeface="Arial"/>
                <a:ea typeface="Arial"/>
                <a:cs typeface="Arial"/>
                <a:sym typeface="Arial"/>
              </a:endParaRPr>
            </a:p>
          </p:txBody>
        </p:sp>
      </p:grpSp>
      <p:sp>
        <p:nvSpPr>
          <p:cNvPr id="1293" name="Google Shape;1293;p55"/>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thay thế một giá trị khác cho x hoặc một hàm số cho x. Nói cách khác, sự kết hợp của một số hàm như sau được gọi là hàm hợp. </a:t>
            </a:r>
            <a:endParaRPr sz="1300">
              <a:solidFill>
                <a:srgbClr val="262626"/>
              </a:solidFill>
              <a:latin typeface="Arial"/>
              <a:ea typeface="Arial"/>
              <a:cs typeface="Arial"/>
              <a:sym typeface="Arial"/>
            </a:endParaRPr>
          </a:p>
        </p:txBody>
      </p:sp>
      <p:grpSp>
        <p:nvGrpSpPr>
          <p:cNvPr id="1294" name="Google Shape;1294;p55"/>
          <p:cNvGrpSpPr/>
          <p:nvPr/>
        </p:nvGrpSpPr>
        <p:grpSpPr>
          <a:xfrm>
            <a:off x="450000" y="450000"/>
            <a:ext cx="9018000" cy="276999"/>
            <a:chOff x="450000" y="450000"/>
            <a:chExt cx="9018000" cy="276999"/>
          </a:xfrm>
        </p:grpSpPr>
        <p:sp>
          <p:nvSpPr>
            <p:cNvPr id="1295" name="Google Shape;1295;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Khái niệm Hàm số</a:t>
              </a:r>
              <a:endParaRPr b="1" sz="1800">
                <a:solidFill>
                  <a:schemeClr val="lt1"/>
                </a:solidFill>
                <a:latin typeface="Arial"/>
                <a:ea typeface="Arial"/>
                <a:cs typeface="Arial"/>
                <a:sym typeface="Arial"/>
              </a:endParaRPr>
            </a:p>
          </p:txBody>
        </p:sp>
        <p:sp>
          <p:nvSpPr>
            <p:cNvPr id="1296" name="Google Shape;1296;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297" name="Google Shape;1297;p55"/>
          <p:cNvGrpSpPr/>
          <p:nvPr/>
        </p:nvGrpSpPr>
        <p:grpSpPr>
          <a:xfrm>
            <a:off x="3169920" y="3394338"/>
            <a:ext cx="3512931" cy="2819185"/>
            <a:chOff x="3169920" y="3246598"/>
            <a:chExt cx="3512931" cy="2819185"/>
          </a:xfrm>
        </p:grpSpPr>
        <p:grpSp>
          <p:nvGrpSpPr>
            <p:cNvPr id="1298" name="Google Shape;1298;p55"/>
            <p:cNvGrpSpPr/>
            <p:nvPr/>
          </p:nvGrpSpPr>
          <p:grpSpPr>
            <a:xfrm>
              <a:off x="3783017" y="3372244"/>
              <a:ext cx="199355" cy="2156599"/>
              <a:chOff x="6969686" y="3636873"/>
              <a:chExt cx="144016" cy="2024375"/>
            </a:xfrm>
          </p:grpSpPr>
          <p:cxnSp>
            <p:nvCxnSpPr>
              <p:cNvPr id="1299" name="Google Shape;1299;p55"/>
              <p:cNvCxnSpPr/>
              <p:nvPr/>
            </p:nvCxnSpPr>
            <p:spPr>
              <a:xfrm>
                <a:off x="7044694" y="3636873"/>
                <a:ext cx="0" cy="2024375"/>
              </a:xfrm>
              <a:prstGeom prst="straightConnector1">
                <a:avLst/>
              </a:prstGeom>
              <a:noFill/>
              <a:ln cap="flat" cmpd="sng" w="28575">
                <a:solidFill>
                  <a:schemeClr val="dk1"/>
                </a:solidFill>
                <a:prstDash val="solid"/>
                <a:miter lim="800000"/>
                <a:headEnd len="sm" w="sm" type="none"/>
                <a:tailEnd len="sm" w="sm" type="none"/>
              </a:ln>
            </p:spPr>
          </p:cxnSp>
          <p:grpSp>
            <p:nvGrpSpPr>
              <p:cNvPr id="1300" name="Google Shape;1300;p55"/>
              <p:cNvGrpSpPr/>
              <p:nvPr/>
            </p:nvGrpSpPr>
            <p:grpSpPr>
              <a:xfrm>
                <a:off x="6969686" y="3780889"/>
                <a:ext cx="144016" cy="1664335"/>
                <a:chOff x="6969686" y="3780889"/>
                <a:chExt cx="144016" cy="1664335"/>
              </a:xfrm>
            </p:grpSpPr>
            <p:cxnSp>
              <p:nvCxnSpPr>
                <p:cNvPr id="1301" name="Google Shape;1301;p55"/>
                <p:cNvCxnSpPr/>
                <p:nvPr/>
              </p:nvCxnSpPr>
              <p:spPr>
                <a:xfrm rot="10800000">
                  <a:off x="6969686" y="3780889"/>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02" name="Google Shape;1302;p55"/>
                <p:cNvCxnSpPr/>
                <p:nvPr/>
              </p:nvCxnSpPr>
              <p:spPr>
                <a:xfrm rot="10800000">
                  <a:off x="6969686" y="4196973"/>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03" name="Google Shape;1303;p55"/>
                <p:cNvCxnSpPr/>
                <p:nvPr/>
              </p:nvCxnSpPr>
              <p:spPr>
                <a:xfrm rot="10800000">
                  <a:off x="6969686" y="4613057"/>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04" name="Google Shape;1304;p55"/>
                <p:cNvCxnSpPr/>
                <p:nvPr/>
              </p:nvCxnSpPr>
              <p:spPr>
                <a:xfrm rot="10800000">
                  <a:off x="6969686" y="5029141"/>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05" name="Google Shape;1305;p55"/>
                <p:cNvCxnSpPr/>
                <p:nvPr/>
              </p:nvCxnSpPr>
              <p:spPr>
                <a:xfrm rot="10800000">
                  <a:off x="6969686" y="5445224"/>
                  <a:ext cx="144016" cy="0"/>
                </a:xfrm>
                <a:prstGeom prst="straightConnector1">
                  <a:avLst/>
                </a:prstGeom>
                <a:noFill/>
                <a:ln cap="flat" cmpd="sng" w="28575">
                  <a:solidFill>
                    <a:schemeClr val="dk1"/>
                  </a:solidFill>
                  <a:prstDash val="solid"/>
                  <a:miter lim="800000"/>
                  <a:headEnd len="sm" w="sm" type="none"/>
                  <a:tailEnd len="sm" w="sm" type="none"/>
                </a:ln>
              </p:spPr>
            </p:cxnSp>
          </p:grpSp>
        </p:grpSp>
        <p:grpSp>
          <p:nvGrpSpPr>
            <p:cNvPr id="1306" name="Google Shape;1306;p55"/>
            <p:cNvGrpSpPr/>
            <p:nvPr/>
          </p:nvGrpSpPr>
          <p:grpSpPr>
            <a:xfrm>
              <a:off x="4677276" y="3372244"/>
              <a:ext cx="199355" cy="2156599"/>
              <a:chOff x="6969686" y="3636873"/>
              <a:chExt cx="144016" cy="2024375"/>
            </a:xfrm>
          </p:grpSpPr>
          <p:cxnSp>
            <p:nvCxnSpPr>
              <p:cNvPr id="1307" name="Google Shape;1307;p55"/>
              <p:cNvCxnSpPr/>
              <p:nvPr/>
            </p:nvCxnSpPr>
            <p:spPr>
              <a:xfrm>
                <a:off x="7044694" y="3636873"/>
                <a:ext cx="0" cy="2024375"/>
              </a:xfrm>
              <a:prstGeom prst="straightConnector1">
                <a:avLst/>
              </a:prstGeom>
              <a:noFill/>
              <a:ln cap="flat" cmpd="sng" w="28575">
                <a:solidFill>
                  <a:schemeClr val="dk1"/>
                </a:solidFill>
                <a:prstDash val="solid"/>
                <a:miter lim="800000"/>
                <a:headEnd len="sm" w="sm" type="none"/>
                <a:tailEnd len="sm" w="sm" type="none"/>
              </a:ln>
            </p:spPr>
          </p:cxnSp>
          <p:grpSp>
            <p:nvGrpSpPr>
              <p:cNvPr id="1308" name="Google Shape;1308;p55"/>
              <p:cNvGrpSpPr/>
              <p:nvPr/>
            </p:nvGrpSpPr>
            <p:grpSpPr>
              <a:xfrm>
                <a:off x="6969686" y="3780889"/>
                <a:ext cx="144016" cy="1664335"/>
                <a:chOff x="6969686" y="3780889"/>
                <a:chExt cx="144016" cy="1664335"/>
              </a:xfrm>
            </p:grpSpPr>
            <p:cxnSp>
              <p:nvCxnSpPr>
                <p:cNvPr id="1309" name="Google Shape;1309;p55"/>
                <p:cNvCxnSpPr/>
                <p:nvPr/>
              </p:nvCxnSpPr>
              <p:spPr>
                <a:xfrm rot="10800000">
                  <a:off x="6969686" y="3780889"/>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10" name="Google Shape;1310;p55"/>
                <p:cNvCxnSpPr/>
                <p:nvPr/>
              </p:nvCxnSpPr>
              <p:spPr>
                <a:xfrm rot="10800000">
                  <a:off x="6969686" y="4196973"/>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11" name="Google Shape;1311;p55"/>
                <p:cNvCxnSpPr/>
                <p:nvPr/>
              </p:nvCxnSpPr>
              <p:spPr>
                <a:xfrm rot="10800000">
                  <a:off x="6969686" y="4613057"/>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12" name="Google Shape;1312;p55"/>
                <p:cNvCxnSpPr/>
                <p:nvPr/>
              </p:nvCxnSpPr>
              <p:spPr>
                <a:xfrm rot="10800000">
                  <a:off x="6969686" y="5029141"/>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13" name="Google Shape;1313;p55"/>
                <p:cNvCxnSpPr/>
                <p:nvPr/>
              </p:nvCxnSpPr>
              <p:spPr>
                <a:xfrm rot="10800000">
                  <a:off x="6969686" y="5445224"/>
                  <a:ext cx="144016" cy="0"/>
                </a:xfrm>
                <a:prstGeom prst="straightConnector1">
                  <a:avLst/>
                </a:prstGeom>
                <a:noFill/>
                <a:ln cap="flat" cmpd="sng" w="28575">
                  <a:solidFill>
                    <a:schemeClr val="dk1"/>
                  </a:solidFill>
                  <a:prstDash val="solid"/>
                  <a:miter lim="800000"/>
                  <a:headEnd len="sm" w="sm" type="none"/>
                  <a:tailEnd len="sm" w="sm" type="none"/>
                </a:ln>
              </p:spPr>
            </p:cxnSp>
          </p:grpSp>
        </p:grpSp>
        <p:grpSp>
          <p:nvGrpSpPr>
            <p:cNvPr id="1314" name="Google Shape;1314;p55"/>
            <p:cNvGrpSpPr/>
            <p:nvPr/>
          </p:nvGrpSpPr>
          <p:grpSpPr>
            <a:xfrm>
              <a:off x="5574374" y="3372244"/>
              <a:ext cx="199355" cy="2156599"/>
              <a:chOff x="6969686" y="3636873"/>
              <a:chExt cx="144016" cy="2024375"/>
            </a:xfrm>
          </p:grpSpPr>
          <p:cxnSp>
            <p:nvCxnSpPr>
              <p:cNvPr id="1315" name="Google Shape;1315;p55"/>
              <p:cNvCxnSpPr/>
              <p:nvPr/>
            </p:nvCxnSpPr>
            <p:spPr>
              <a:xfrm>
                <a:off x="7044694" y="3636873"/>
                <a:ext cx="0" cy="2024375"/>
              </a:xfrm>
              <a:prstGeom prst="straightConnector1">
                <a:avLst/>
              </a:prstGeom>
              <a:noFill/>
              <a:ln cap="flat" cmpd="sng" w="28575">
                <a:solidFill>
                  <a:schemeClr val="dk1"/>
                </a:solidFill>
                <a:prstDash val="solid"/>
                <a:miter lim="800000"/>
                <a:headEnd len="sm" w="sm" type="none"/>
                <a:tailEnd len="sm" w="sm" type="none"/>
              </a:ln>
            </p:spPr>
          </p:cxnSp>
          <p:grpSp>
            <p:nvGrpSpPr>
              <p:cNvPr id="1316" name="Google Shape;1316;p55"/>
              <p:cNvGrpSpPr/>
              <p:nvPr/>
            </p:nvGrpSpPr>
            <p:grpSpPr>
              <a:xfrm>
                <a:off x="6969686" y="3780889"/>
                <a:ext cx="144016" cy="1664335"/>
                <a:chOff x="6969686" y="3780889"/>
                <a:chExt cx="144016" cy="1664335"/>
              </a:xfrm>
            </p:grpSpPr>
            <p:cxnSp>
              <p:nvCxnSpPr>
                <p:cNvPr id="1317" name="Google Shape;1317;p55"/>
                <p:cNvCxnSpPr/>
                <p:nvPr/>
              </p:nvCxnSpPr>
              <p:spPr>
                <a:xfrm rot="10800000">
                  <a:off x="6969686" y="3780889"/>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18" name="Google Shape;1318;p55"/>
                <p:cNvCxnSpPr/>
                <p:nvPr/>
              </p:nvCxnSpPr>
              <p:spPr>
                <a:xfrm rot="10800000">
                  <a:off x="6969686" y="4196973"/>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19" name="Google Shape;1319;p55"/>
                <p:cNvCxnSpPr/>
                <p:nvPr/>
              </p:nvCxnSpPr>
              <p:spPr>
                <a:xfrm rot="10800000">
                  <a:off x="6969686" y="4613057"/>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20" name="Google Shape;1320;p55"/>
                <p:cNvCxnSpPr/>
                <p:nvPr/>
              </p:nvCxnSpPr>
              <p:spPr>
                <a:xfrm rot="10800000">
                  <a:off x="6969686" y="5029141"/>
                  <a:ext cx="144016" cy="0"/>
                </a:xfrm>
                <a:prstGeom prst="straightConnector1">
                  <a:avLst/>
                </a:prstGeom>
                <a:noFill/>
                <a:ln cap="flat" cmpd="sng" w="28575">
                  <a:solidFill>
                    <a:schemeClr val="dk1"/>
                  </a:solidFill>
                  <a:prstDash val="solid"/>
                  <a:miter lim="800000"/>
                  <a:headEnd len="sm" w="sm" type="none"/>
                  <a:tailEnd len="sm" w="sm" type="none"/>
                </a:ln>
              </p:spPr>
            </p:cxnSp>
            <p:cxnSp>
              <p:nvCxnSpPr>
                <p:cNvPr id="1321" name="Google Shape;1321;p55"/>
                <p:cNvCxnSpPr/>
                <p:nvPr/>
              </p:nvCxnSpPr>
              <p:spPr>
                <a:xfrm rot="10800000">
                  <a:off x="6969686" y="5445224"/>
                  <a:ext cx="144016" cy="0"/>
                </a:xfrm>
                <a:prstGeom prst="straightConnector1">
                  <a:avLst/>
                </a:prstGeom>
                <a:noFill/>
                <a:ln cap="flat" cmpd="sng" w="28575">
                  <a:solidFill>
                    <a:schemeClr val="dk1"/>
                  </a:solidFill>
                  <a:prstDash val="solid"/>
                  <a:miter lim="800000"/>
                  <a:headEnd len="sm" w="sm" type="none"/>
                  <a:tailEnd len="sm" w="sm" type="none"/>
                </a:ln>
              </p:spPr>
            </p:cxnSp>
          </p:grpSp>
        </p:grpSp>
        <p:sp>
          <p:nvSpPr>
            <p:cNvPr id="1322" name="Google Shape;1322;p55"/>
            <p:cNvSpPr txBox="1"/>
            <p:nvPr/>
          </p:nvSpPr>
          <p:spPr>
            <a:xfrm>
              <a:off x="3369275" y="3456330"/>
              <a:ext cx="619452" cy="33855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23" name="Google Shape;1323;p55"/>
            <p:cNvSpPr txBox="1"/>
            <p:nvPr/>
          </p:nvSpPr>
          <p:spPr>
            <a:xfrm>
              <a:off x="4043485" y="3525667"/>
              <a:ext cx="619452" cy="338554"/>
            </a:xfrm>
            <a:prstGeom prst="rect">
              <a:avLst/>
            </a:prstGeom>
            <a:blipFill rotWithShape="1">
              <a:blip r:embed="rId4">
                <a:alphaModFix/>
              </a:blip>
              <a:stretch>
                <a:fillRect b="-109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24" name="Google Shape;1324;p55"/>
            <p:cNvSpPr txBox="1"/>
            <p:nvPr/>
          </p:nvSpPr>
          <p:spPr>
            <a:xfrm>
              <a:off x="3938081" y="4450554"/>
              <a:ext cx="998093" cy="338554"/>
            </a:xfrm>
            <a:prstGeom prst="rect">
              <a:avLst/>
            </a:prstGeom>
            <a:blipFill rotWithShape="1">
              <a:blip r:embed="rId5">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25" name="Google Shape;1325;p55"/>
            <p:cNvSpPr txBox="1"/>
            <p:nvPr/>
          </p:nvSpPr>
          <p:spPr>
            <a:xfrm>
              <a:off x="4906859" y="3891242"/>
              <a:ext cx="998093" cy="338554"/>
            </a:xfrm>
            <a:prstGeom prst="rect">
              <a:avLst/>
            </a:prstGeom>
            <a:blipFill rotWithShape="1">
              <a:blip r:embed="rId6">
                <a:alphaModFix/>
              </a:blip>
              <a:stretch>
                <a:fillRect b="-545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26" name="Google Shape;1326;p55"/>
            <p:cNvSpPr txBox="1"/>
            <p:nvPr/>
          </p:nvSpPr>
          <p:spPr>
            <a:xfrm>
              <a:off x="5684758" y="3972903"/>
              <a:ext cx="998093" cy="338554"/>
            </a:xfrm>
            <a:prstGeom prst="rect">
              <a:avLst/>
            </a:prstGeom>
            <a:blipFill rotWithShape="1">
              <a:blip r:embed="rId7">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27" name="Google Shape;1327;p55"/>
            <p:cNvSpPr txBox="1"/>
            <p:nvPr/>
          </p:nvSpPr>
          <p:spPr>
            <a:xfrm>
              <a:off x="3499970" y="5684120"/>
              <a:ext cx="2683835" cy="338554"/>
            </a:xfrm>
            <a:prstGeom prst="rect">
              <a:avLst/>
            </a:prstGeom>
            <a:blipFill rotWithShape="1">
              <a:blip r:embed="rId8">
                <a:alphaModFix/>
              </a:blip>
              <a:stretch>
                <a:fillRect b="-109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28" name="Google Shape;1328;p55"/>
            <p:cNvSpPr/>
            <p:nvPr/>
          </p:nvSpPr>
          <p:spPr>
            <a:xfrm>
              <a:off x="3831636" y="3598833"/>
              <a:ext cx="108000" cy="108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29" name="Google Shape;1329;p55"/>
            <p:cNvSpPr/>
            <p:nvPr/>
          </p:nvSpPr>
          <p:spPr>
            <a:xfrm>
              <a:off x="4737940" y="4541983"/>
              <a:ext cx="108000" cy="108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330" name="Google Shape;1330;p55"/>
            <p:cNvSpPr/>
            <p:nvPr/>
          </p:nvSpPr>
          <p:spPr>
            <a:xfrm>
              <a:off x="5623755" y="4170839"/>
              <a:ext cx="108000" cy="108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cxnSp>
          <p:nvCxnSpPr>
            <p:cNvPr id="1331" name="Google Shape;1331;p55"/>
            <p:cNvCxnSpPr>
              <a:stCxn id="1328" idx="5"/>
              <a:endCxn id="1329" idx="1"/>
            </p:cNvCxnSpPr>
            <p:nvPr/>
          </p:nvCxnSpPr>
          <p:spPr>
            <a:xfrm>
              <a:off x="3923820" y="3691017"/>
              <a:ext cx="829800" cy="866700"/>
            </a:xfrm>
            <a:prstGeom prst="straightConnector1">
              <a:avLst/>
            </a:prstGeom>
            <a:noFill/>
            <a:ln cap="flat" cmpd="sng" w="38100">
              <a:solidFill>
                <a:schemeClr val="dk1"/>
              </a:solidFill>
              <a:prstDash val="solid"/>
              <a:miter lim="800000"/>
              <a:headEnd len="sm" w="sm" type="none"/>
              <a:tailEnd len="med" w="med" type="triangle"/>
            </a:ln>
          </p:spPr>
        </p:cxnSp>
        <p:cxnSp>
          <p:nvCxnSpPr>
            <p:cNvPr id="1332" name="Google Shape;1332;p55"/>
            <p:cNvCxnSpPr>
              <a:endCxn id="1330" idx="3"/>
            </p:cNvCxnSpPr>
            <p:nvPr/>
          </p:nvCxnSpPr>
          <p:spPr>
            <a:xfrm flipH="1" rot="10800000">
              <a:off x="4853571" y="4263023"/>
              <a:ext cx="786000" cy="331500"/>
            </a:xfrm>
            <a:prstGeom prst="straightConnector1">
              <a:avLst/>
            </a:prstGeom>
            <a:noFill/>
            <a:ln cap="flat" cmpd="sng" w="38100">
              <a:solidFill>
                <a:schemeClr val="dk1"/>
              </a:solidFill>
              <a:prstDash val="solid"/>
              <a:miter lim="800000"/>
              <a:headEnd len="sm" w="sm" type="none"/>
              <a:tailEnd len="med" w="med" type="triangle"/>
            </a:ln>
          </p:spPr>
        </p:cxnSp>
        <p:sp>
          <p:nvSpPr>
            <p:cNvPr id="1333" name="Google Shape;1333;p55"/>
            <p:cNvSpPr/>
            <p:nvPr/>
          </p:nvSpPr>
          <p:spPr>
            <a:xfrm>
              <a:off x="3169920" y="3246598"/>
              <a:ext cx="3512931" cy="2819185"/>
            </a:xfrm>
            <a:prstGeom prst="roundRect">
              <a:avLst>
                <a:gd fmla="val 0"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grpSp>
        <p:nvGrpSpPr>
          <p:cNvPr id="1334" name="Google Shape;1334;p55"/>
          <p:cNvGrpSpPr/>
          <p:nvPr/>
        </p:nvGrpSpPr>
        <p:grpSpPr>
          <a:xfrm>
            <a:off x="3169920" y="2348880"/>
            <a:ext cx="3535680" cy="895713"/>
            <a:chOff x="3169920" y="2292284"/>
            <a:chExt cx="3535680" cy="895713"/>
          </a:xfrm>
        </p:grpSpPr>
        <p:sp>
          <p:nvSpPr>
            <p:cNvPr id="1335" name="Google Shape;1335;p55"/>
            <p:cNvSpPr/>
            <p:nvPr/>
          </p:nvSpPr>
          <p:spPr>
            <a:xfrm>
              <a:off x="3169920" y="2292284"/>
              <a:ext cx="3535680" cy="8957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Google Shape;1336;p55"/>
            <p:cNvSpPr txBox="1"/>
            <p:nvPr/>
          </p:nvSpPr>
          <p:spPr>
            <a:xfrm>
              <a:off x="3198796" y="2357089"/>
              <a:ext cx="3506804" cy="738664"/>
            </a:xfrm>
            <a:prstGeom prst="rect">
              <a:avLst/>
            </a:prstGeom>
            <a:blipFill rotWithShape="1">
              <a:blip r:embed="rId9">
                <a:alphaModFix/>
              </a:blip>
              <a:stretch>
                <a:fillRect b="-9090" l="0" r="0" t="-33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grpSp>
        <p:nvGrpSpPr>
          <p:cNvPr id="1342" name="Google Shape;1342;p56"/>
          <p:cNvGrpSpPr/>
          <p:nvPr/>
        </p:nvGrpSpPr>
        <p:grpSpPr>
          <a:xfrm>
            <a:off x="559817" y="1428745"/>
            <a:ext cx="8908183" cy="233910"/>
            <a:chOff x="559817" y="2136914"/>
            <a:chExt cx="8908183" cy="233910"/>
          </a:xfrm>
        </p:grpSpPr>
        <p:sp>
          <p:nvSpPr>
            <p:cNvPr id="1343" name="Google Shape;1343;p5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44" name="Google Shape;1344;p56"/>
            <p:cNvSpPr/>
            <p:nvPr/>
          </p:nvSpPr>
          <p:spPr>
            <a:xfrm>
              <a:off x="712182" y="2136914"/>
              <a:ext cx="8755818" cy="23391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345" name="Google Shape;1345;p56"/>
          <p:cNvGrpSpPr/>
          <p:nvPr/>
        </p:nvGrpSpPr>
        <p:grpSpPr>
          <a:xfrm>
            <a:off x="450000" y="450000"/>
            <a:ext cx="9018000" cy="276999"/>
            <a:chOff x="450000" y="450000"/>
            <a:chExt cx="9018000" cy="276999"/>
          </a:xfrm>
        </p:grpSpPr>
        <p:sp>
          <p:nvSpPr>
            <p:cNvPr id="1346" name="Google Shape;1346;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Khái niệm Hàm số</a:t>
              </a:r>
              <a:endParaRPr b="1" sz="1800">
                <a:solidFill>
                  <a:schemeClr val="lt1"/>
                </a:solidFill>
                <a:latin typeface="Arial"/>
                <a:ea typeface="Arial"/>
                <a:cs typeface="Arial"/>
                <a:sym typeface="Arial"/>
              </a:endParaRPr>
            </a:p>
          </p:txBody>
        </p:sp>
        <p:sp>
          <p:nvSpPr>
            <p:cNvPr id="1347" name="Google Shape;1347;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348" name="Google Shape;1348;p56"/>
          <p:cNvGrpSpPr/>
          <p:nvPr/>
        </p:nvGrpSpPr>
        <p:grpSpPr>
          <a:xfrm>
            <a:off x="559817" y="1843400"/>
            <a:ext cx="8782051" cy="3457808"/>
            <a:chOff x="559817" y="1916832"/>
            <a:chExt cx="8782051" cy="3457808"/>
          </a:xfrm>
        </p:grpSpPr>
        <p:sp>
          <p:nvSpPr>
            <p:cNvPr id="1349" name="Google Shape;1349;p56"/>
            <p:cNvSpPr/>
            <p:nvPr/>
          </p:nvSpPr>
          <p:spPr>
            <a:xfrm>
              <a:off x="559817" y="1916832"/>
              <a:ext cx="8782050" cy="34578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50" name="Google Shape;1350;p56"/>
            <p:cNvPicPr preferRelativeResize="0"/>
            <p:nvPr/>
          </p:nvPicPr>
          <p:blipFill rotWithShape="1">
            <a:blip r:embed="rId4">
              <a:alphaModFix/>
            </a:blip>
            <a:srcRect b="0" l="2144" r="22523" t="0"/>
            <a:stretch/>
          </p:blipFill>
          <p:spPr>
            <a:xfrm>
              <a:off x="619760" y="2001027"/>
              <a:ext cx="8722108" cy="3236899"/>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57"/>
          <p:cNvSpPr/>
          <p:nvPr/>
        </p:nvSpPr>
        <p:spPr>
          <a:xfrm>
            <a:off x="1392016" y="4221087"/>
            <a:ext cx="1636934" cy="49378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57" name="Google Shape;1357;p57"/>
          <p:cNvGrpSpPr/>
          <p:nvPr/>
        </p:nvGrpSpPr>
        <p:grpSpPr>
          <a:xfrm>
            <a:off x="559817" y="1884242"/>
            <a:ext cx="8783192" cy="215444"/>
            <a:chOff x="559817" y="2136914"/>
            <a:chExt cx="8783192" cy="215444"/>
          </a:xfrm>
        </p:grpSpPr>
        <p:sp>
          <p:nvSpPr>
            <p:cNvPr id="1358" name="Google Shape;1358;p5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59" name="Google Shape;1359;p5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Hàm nghịch đảo</a:t>
              </a:r>
              <a:endParaRPr sz="1400">
                <a:solidFill>
                  <a:srgbClr val="262626"/>
                </a:solidFill>
                <a:latin typeface="Arial"/>
                <a:ea typeface="Arial"/>
                <a:cs typeface="Arial"/>
                <a:sym typeface="Arial"/>
              </a:endParaRPr>
            </a:p>
          </p:txBody>
        </p:sp>
      </p:grpSp>
      <p:sp>
        <p:nvSpPr>
          <p:cNvPr id="1360" name="Google Shape;1360;p57"/>
          <p:cNvSpPr/>
          <p:nvPr/>
        </p:nvSpPr>
        <p:spPr>
          <a:xfrm>
            <a:off x="649590" y="2167830"/>
            <a:ext cx="5221200" cy="25224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361" name="Google Shape;1361;p57"/>
          <p:cNvGrpSpPr/>
          <p:nvPr/>
        </p:nvGrpSpPr>
        <p:grpSpPr>
          <a:xfrm>
            <a:off x="450000" y="450000"/>
            <a:ext cx="9018000" cy="276999"/>
            <a:chOff x="450000" y="450000"/>
            <a:chExt cx="9018000" cy="276999"/>
          </a:xfrm>
        </p:grpSpPr>
        <p:sp>
          <p:nvSpPr>
            <p:cNvPr id="1362" name="Google Shape;1362;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Khái niệm Hàm số</a:t>
              </a:r>
              <a:endParaRPr b="1" sz="1800">
                <a:solidFill>
                  <a:schemeClr val="lt1"/>
                </a:solidFill>
                <a:latin typeface="Arial"/>
                <a:ea typeface="Arial"/>
                <a:cs typeface="Arial"/>
                <a:sym typeface="Arial"/>
              </a:endParaRPr>
            </a:p>
          </p:txBody>
        </p:sp>
        <p:sp>
          <p:nvSpPr>
            <p:cNvPr id="1363" name="Google Shape;1363;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aphicFrame>
        <p:nvGraphicFramePr>
          <p:cNvPr id="1364" name="Google Shape;1364;p57"/>
          <p:cNvGraphicFramePr/>
          <p:nvPr/>
        </p:nvGraphicFramePr>
        <p:xfrm>
          <a:off x="6283246" y="2212851"/>
          <a:ext cx="3000000" cy="3000000"/>
        </p:xfrm>
        <a:graphic>
          <a:graphicData uri="http://schemas.openxmlformats.org/drawingml/2006/table">
            <a:tbl>
              <a:tblPr bandRow="1" firstRow="1">
                <a:noFill/>
                <a:tableStyleId>{2D806ADB-B888-4CDF-AFBA-31ED1E22A364}</a:tableStyleId>
              </a:tblPr>
              <a:tblGrid>
                <a:gridCol w="2636425"/>
              </a:tblGrid>
              <a:tr h="372775">
                <a:tc>
                  <a:txBody>
                    <a:bodyPr/>
                    <a:lstStyle/>
                    <a:p>
                      <a:pPr indent="0" lvl="0" marL="0" marR="0" rtl="0" algn="l">
                        <a:spcBef>
                          <a:spcPts val="0"/>
                        </a:spcBef>
                        <a:spcAft>
                          <a:spcPts val="0"/>
                        </a:spcAft>
                        <a:buNone/>
                      </a:pPr>
                      <a:r>
                        <a:t/>
                      </a:r>
                      <a:endParaRPr sz="1799"/>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372775">
                <a:tc>
                  <a:txBody>
                    <a:bodyPr/>
                    <a:lstStyle/>
                    <a:p>
                      <a:pPr indent="0" lvl="0" marL="0" marR="0" rtl="0" algn="l">
                        <a:spcBef>
                          <a:spcPts val="0"/>
                        </a:spcBef>
                        <a:spcAft>
                          <a:spcPts val="0"/>
                        </a:spcAft>
                        <a:buNone/>
                      </a:pPr>
                      <a:r>
                        <a:t/>
                      </a:r>
                      <a:endParaRPr sz="1799"/>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372775">
                <a:tc>
                  <a:txBody>
                    <a:bodyPr/>
                    <a:lstStyle/>
                    <a:p>
                      <a:pPr indent="0" lvl="0" marL="0" marR="0" rtl="0" algn="l">
                        <a:spcBef>
                          <a:spcPts val="0"/>
                        </a:spcBef>
                        <a:spcAft>
                          <a:spcPts val="0"/>
                        </a:spcAft>
                        <a:buNone/>
                      </a:pPr>
                      <a:r>
                        <a:t/>
                      </a:r>
                      <a:endParaRPr sz="1799"/>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372775">
                <a:tc>
                  <a:txBody>
                    <a:bodyPr/>
                    <a:lstStyle/>
                    <a:p>
                      <a:pPr indent="0" lvl="0" marL="0" marR="0" rtl="0" algn="l">
                        <a:spcBef>
                          <a:spcPts val="0"/>
                        </a:spcBef>
                        <a:spcAft>
                          <a:spcPts val="0"/>
                        </a:spcAft>
                        <a:buNone/>
                      </a:pPr>
                      <a:r>
                        <a:t/>
                      </a:r>
                      <a:endParaRPr sz="1799"/>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372775">
                <a:tc>
                  <a:txBody>
                    <a:bodyPr/>
                    <a:lstStyle/>
                    <a:p>
                      <a:pPr indent="0" lvl="0" marL="0" marR="0" rtl="0" algn="l">
                        <a:spcBef>
                          <a:spcPts val="0"/>
                        </a:spcBef>
                        <a:spcAft>
                          <a:spcPts val="0"/>
                        </a:spcAft>
                        <a:buNone/>
                      </a:pPr>
                      <a:r>
                        <a:t/>
                      </a:r>
                      <a:endParaRPr sz="1799"/>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372775">
                <a:tc>
                  <a:txBody>
                    <a:bodyPr/>
                    <a:lstStyle/>
                    <a:p>
                      <a:pPr indent="0" lvl="0" marL="0" marR="0" rtl="0" algn="l">
                        <a:spcBef>
                          <a:spcPts val="0"/>
                        </a:spcBef>
                        <a:spcAft>
                          <a:spcPts val="0"/>
                        </a:spcAft>
                        <a:buNone/>
                      </a:pPr>
                      <a:r>
                        <a:t/>
                      </a:r>
                      <a:endParaRPr sz="1799"/>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372775">
                <a:tc>
                  <a:txBody>
                    <a:bodyPr/>
                    <a:lstStyle/>
                    <a:p>
                      <a:pPr indent="0" lvl="0" marL="0" marR="0" rtl="0" algn="l">
                        <a:spcBef>
                          <a:spcPts val="0"/>
                        </a:spcBef>
                        <a:spcAft>
                          <a:spcPts val="0"/>
                        </a:spcAft>
                        <a:buNone/>
                      </a:pPr>
                      <a:r>
                        <a:t/>
                      </a:r>
                      <a:endParaRPr sz="1799"/>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372775">
                <a:tc>
                  <a:txBody>
                    <a:bodyPr/>
                    <a:lstStyle/>
                    <a:p>
                      <a:pPr indent="0" lvl="0" marL="0" marR="0" rtl="0" algn="l">
                        <a:spcBef>
                          <a:spcPts val="0"/>
                        </a:spcBef>
                        <a:spcAft>
                          <a:spcPts val="0"/>
                        </a:spcAft>
                        <a:buNone/>
                      </a:pPr>
                      <a:r>
                        <a:t/>
                      </a:r>
                      <a:endParaRPr sz="1799"/>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r>
            </a:tbl>
          </a:graphicData>
        </a:graphic>
      </p:graphicFrame>
      <p:cxnSp>
        <p:nvCxnSpPr>
          <p:cNvPr id="1365" name="Google Shape;1365;p57"/>
          <p:cNvCxnSpPr/>
          <p:nvPr/>
        </p:nvCxnSpPr>
        <p:spPr>
          <a:xfrm flipH="1">
            <a:off x="6132020" y="2479549"/>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66" name="Google Shape;1366;p57"/>
          <p:cNvCxnSpPr/>
          <p:nvPr/>
        </p:nvCxnSpPr>
        <p:spPr>
          <a:xfrm flipH="1">
            <a:off x="6132020" y="2746247"/>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67" name="Google Shape;1367;p57"/>
          <p:cNvCxnSpPr/>
          <p:nvPr/>
        </p:nvCxnSpPr>
        <p:spPr>
          <a:xfrm flipH="1">
            <a:off x="6132020" y="3044850"/>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68" name="Google Shape;1368;p57"/>
          <p:cNvCxnSpPr/>
          <p:nvPr/>
        </p:nvCxnSpPr>
        <p:spPr>
          <a:xfrm flipH="1">
            <a:off x="6132020" y="3286458"/>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69" name="Google Shape;1369;p57"/>
          <p:cNvCxnSpPr/>
          <p:nvPr/>
        </p:nvCxnSpPr>
        <p:spPr>
          <a:xfrm flipH="1">
            <a:off x="6132020" y="3559355"/>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70" name="Google Shape;1370;p57"/>
          <p:cNvCxnSpPr/>
          <p:nvPr/>
        </p:nvCxnSpPr>
        <p:spPr>
          <a:xfrm flipH="1">
            <a:off x="6132020" y="3856368"/>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71" name="Google Shape;1371;p57"/>
          <p:cNvCxnSpPr/>
          <p:nvPr/>
        </p:nvCxnSpPr>
        <p:spPr>
          <a:xfrm flipH="1">
            <a:off x="6132020" y="4092639"/>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72" name="Google Shape;1372;p57"/>
          <p:cNvCxnSpPr/>
          <p:nvPr/>
        </p:nvCxnSpPr>
        <p:spPr>
          <a:xfrm flipH="1">
            <a:off x="6132020" y="4329100"/>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73" name="Google Shape;1373;p57"/>
          <p:cNvCxnSpPr/>
          <p:nvPr/>
        </p:nvCxnSpPr>
        <p:spPr>
          <a:xfrm flipH="1">
            <a:off x="6132020" y="4565561"/>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74" name="Google Shape;1374;p57"/>
          <p:cNvCxnSpPr/>
          <p:nvPr/>
        </p:nvCxnSpPr>
        <p:spPr>
          <a:xfrm flipH="1">
            <a:off x="6132020" y="4802022"/>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75" name="Google Shape;1375;p57"/>
          <p:cNvCxnSpPr/>
          <p:nvPr/>
        </p:nvCxnSpPr>
        <p:spPr>
          <a:xfrm flipH="1">
            <a:off x="8919669" y="2498599"/>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76" name="Google Shape;1376;p57"/>
          <p:cNvCxnSpPr/>
          <p:nvPr/>
        </p:nvCxnSpPr>
        <p:spPr>
          <a:xfrm flipH="1">
            <a:off x="8919669" y="2765297"/>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77" name="Google Shape;1377;p57"/>
          <p:cNvCxnSpPr/>
          <p:nvPr/>
        </p:nvCxnSpPr>
        <p:spPr>
          <a:xfrm flipH="1">
            <a:off x="8919669" y="3063900"/>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78" name="Google Shape;1378;p57"/>
          <p:cNvCxnSpPr/>
          <p:nvPr/>
        </p:nvCxnSpPr>
        <p:spPr>
          <a:xfrm flipH="1">
            <a:off x="8919669" y="3305508"/>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79" name="Google Shape;1379;p57"/>
          <p:cNvCxnSpPr/>
          <p:nvPr/>
        </p:nvCxnSpPr>
        <p:spPr>
          <a:xfrm flipH="1">
            <a:off x="8919669" y="3578405"/>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80" name="Google Shape;1380;p57"/>
          <p:cNvCxnSpPr/>
          <p:nvPr/>
        </p:nvCxnSpPr>
        <p:spPr>
          <a:xfrm flipH="1">
            <a:off x="8919669" y="3875418"/>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81" name="Google Shape;1381;p57"/>
          <p:cNvCxnSpPr/>
          <p:nvPr/>
        </p:nvCxnSpPr>
        <p:spPr>
          <a:xfrm flipH="1">
            <a:off x="8919669" y="4111689"/>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82" name="Google Shape;1382;p57"/>
          <p:cNvCxnSpPr/>
          <p:nvPr/>
        </p:nvCxnSpPr>
        <p:spPr>
          <a:xfrm flipH="1">
            <a:off x="8919669" y="4348150"/>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83" name="Google Shape;1383;p57"/>
          <p:cNvCxnSpPr/>
          <p:nvPr/>
        </p:nvCxnSpPr>
        <p:spPr>
          <a:xfrm flipH="1">
            <a:off x="8919669" y="4584611"/>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84" name="Google Shape;1384;p57"/>
          <p:cNvCxnSpPr/>
          <p:nvPr/>
        </p:nvCxnSpPr>
        <p:spPr>
          <a:xfrm flipH="1">
            <a:off x="8919669" y="4821072"/>
            <a:ext cx="151226" cy="6350"/>
          </a:xfrm>
          <a:prstGeom prst="straightConnector1">
            <a:avLst/>
          </a:prstGeom>
          <a:noFill/>
          <a:ln cap="flat" cmpd="sng" w="9525">
            <a:solidFill>
              <a:schemeClr val="dk1"/>
            </a:solidFill>
            <a:prstDash val="solid"/>
            <a:miter lim="800000"/>
            <a:headEnd len="sm" w="sm" type="none"/>
            <a:tailEnd len="sm" w="sm" type="none"/>
          </a:ln>
        </p:spPr>
      </p:cxnSp>
      <p:cxnSp>
        <p:nvCxnSpPr>
          <p:cNvPr id="1385" name="Google Shape;1385;p57"/>
          <p:cNvCxnSpPr/>
          <p:nvPr/>
        </p:nvCxnSpPr>
        <p:spPr>
          <a:xfrm flipH="1">
            <a:off x="6283246" y="2941248"/>
            <a:ext cx="2636423" cy="250438"/>
          </a:xfrm>
          <a:prstGeom prst="straightConnector1">
            <a:avLst/>
          </a:prstGeom>
          <a:noFill/>
          <a:ln cap="flat" cmpd="sng" w="38100">
            <a:solidFill>
              <a:srgbClr val="FF0000"/>
            </a:solidFill>
            <a:prstDash val="solid"/>
            <a:miter lim="800000"/>
            <a:headEnd len="sm" w="sm" type="none"/>
            <a:tailEnd len="med" w="med" type="triangle"/>
          </a:ln>
        </p:spPr>
      </p:cxnSp>
      <p:cxnSp>
        <p:nvCxnSpPr>
          <p:cNvPr id="1386" name="Google Shape;1386;p57"/>
          <p:cNvCxnSpPr/>
          <p:nvPr/>
        </p:nvCxnSpPr>
        <p:spPr>
          <a:xfrm rot="10800000">
            <a:off x="6283246" y="3949908"/>
            <a:ext cx="2636423" cy="375379"/>
          </a:xfrm>
          <a:prstGeom prst="straightConnector1">
            <a:avLst/>
          </a:prstGeom>
          <a:noFill/>
          <a:ln cap="flat" cmpd="sng" w="38100">
            <a:solidFill>
              <a:srgbClr val="FF0000"/>
            </a:solidFill>
            <a:prstDash val="solid"/>
            <a:miter lim="800000"/>
            <a:headEnd len="sm" w="sm" type="none"/>
            <a:tailEnd len="med" w="med" type="triangle"/>
          </a:ln>
        </p:spPr>
      </p:cxnSp>
      <p:sp>
        <p:nvSpPr>
          <p:cNvPr id="1387" name="Google Shape;1387;p57"/>
          <p:cNvSpPr txBox="1"/>
          <p:nvPr/>
        </p:nvSpPr>
        <p:spPr>
          <a:xfrm>
            <a:off x="5980207" y="3000337"/>
            <a:ext cx="2274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1388" name="Google Shape;1388;p57"/>
          <p:cNvSpPr txBox="1"/>
          <p:nvPr/>
        </p:nvSpPr>
        <p:spPr>
          <a:xfrm>
            <a:off x="5963340" y="3832252"/>
            <a:ext cx="2274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1389" name="Google Shape;1389;p57"/>
          <p:cNvSpPr txBox="1"/>
          <p:nvPr/>
        </p:nvSpPr>
        <p:spPr>
          <a:xfrm>
            <a:off x="8974343" y="2771496"/>
            <a:ext cx="711552" cy="312586"/>
          </a:xfrm>
          <a:prstGeom prst="rect">
            <a:avLst/>
          </a:prstGeom>
          <a:blipFill rotWithShape="1">
            <a:blip r:embed="rId4">
              <a:alphaModFix/>
            </a:blip>
            <a:stretch>
              <a:fillRect b="-19607" l="0" r="0" t="-196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90" name="Google Shape;1390;p57"/>
          <p:cNvSpPr txBox="1"/>
          <p:nvPr/>
        </p:nvSpPr>
        <p:spPr>
          <a:xfrm>
            <a:off x="9019967" y="4189817"/>
            <a:ext cx="816356" cy="312586"/>
          </a:xfrm>
          <a:prstGeom prst="rect">
            <a:avLst/>
          </a:prstGeom>
          <a:blipFill rotWithShape="1">
            <a:blip r:embed="rId5">
              <a:alphaModFix/>
            </a:blip>
            <a:stretch>
              <a:fillRect b="-1923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91" name="Google Shape;1391;p57"/>
          <p:cNvSpPr/>
          <p:nvPr/>
        </p:nvSpPr>
        <p:spPr>
          <a:xfrm>
            <a:off x="6228572" y="3158336"/>
            <a:ext cx="100298" cy="90897"/>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Google Shape;1392;p57"/>
          <p:cNvSpPr/>
          <p:nvPr/>
        </p:nvSpPr>
        <p:spPr>
          <a:xfrm>
            <a:off x="6228572" y="3912887"/>
            <a:ext cx="100298" cy="90897"/>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3" name="Google Shape;1393;p57"/>
          <p:cNvSpPr/>
          <p:nvPr/>
        </p:nvSpPr>
        <p:spPr>
          <a:xfrm>
            <a:off x="8869520" y="2895586"/>
            <a:ext cx="100298" cy="90897"/>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4" name="Google Shape;1394;p57"/>
          <p:cNvSpPr/>
          <p:nvPr/>
        </p:nvSpPr>
        <p:spPr>
          <a:xfrm>
            <a:off x="8869520" y="4292565"/>
            <a:ext cx="100298" cy="90897"/>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5" name="Google Shape;1395;p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Hàm nghịch đảo là gì?</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58"/>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Toán học cơ bản trong Khoa học dữ liệu</a:t>
            </a:r>
            <a:endParaRPr b="1" sz="3200">
              <a:solidFill>
                <a:srgbClr val="000000"/>
              </a:solidFill>
              <a:latin typeface="Arial"/>
              <a:ea typeface="Arial"/>
              <a:cs typeface="Arial"/>
              <a:sym typeface="Arial"/>
            </a:endParaRPr>
          </a:p>
        </p:txBody>
      </p:sp>
      <p:sp>
        <p:nvSpPr>
          <p:cNvPr id="1402" name="Google Shape;1402;p5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grpSp>
        <p:nvGrpSpPr>
          <p:cNvPr id="1403" name="Google Shape;1403;p58"/>
          <p:cNvGrpSpPr/>
          <p:nvPr/>
        </p:nvGrpSpPr>
        <p:grpSpPr>
          <a:xfrm>
            <a:off x="1054112" y="3870028"/>
            <a:ext cx="7817305" cy="2174185"/>
            <a:chOff x="1054112" y="3870028"/>
            <a:chExt cx="7817305" cy="2174185"/>
          </a:xfrm>
        </p:grpSpPr>
        <p:sp>
          <p:nvSpPr>
            <p:cNvPr id="1404" name="Google Shape;1404;p58"/>
            <p:cNvSpPr/>
            <p:nvPr/>
          </p:nvSpPr>
          <p:spPr>
            <a:xfrm>
              <a:off x="1054112" y="3870028"/>
              <a:ext cx="3969308" cy="217418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2.1. Algebra</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2.2. Sequence</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2.3. Giá trị tuyệt đối và Khoảng cách Euclid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2.4. Sets</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2.5. Khái niệm Hàm số</a:t>
              </a:r>
              <a:endParaRPr sz="1799">
                <a:solidFill>
                  <a:srgbClr val="A5A5A5"/>
                </a:solidFill>
                <a:latin typeface="Arial"/>
                <a:ea typeface="Arial"/>
                <a:cs typeface="Arial"/>
                <a:sym typeface="Arial"/>
              </a:endParaRPr>
            </a:p>
          </p:txBody>
        </p:sp>
        <p:sp>
          <p:nvSpPr>
            <p:cNvPr id="1405" name="Google Shape;1405;p58"/>
            <p:cNvSpPr/>
            <p:nvPr/>
          </p:nvSpPr>
          <p:spPr>
            <a:xfrm>
              <a:off x="4902109" y="3879836"/>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59"/>
                <a:buFont typeface="Arial"/>
                <a:buChar char="•"/>
              </a:pPr>
              <a:r>
                <a:rPr lang="en-US" sz="1799">
                  <a:solidFill>
                    <a:srgbClr val="3F3F3F"/>
                  </a:solidFill>
                  <a:latin typeface="Arial"/>
                  <a:ea typeface="Arial"/>
                  <a:cs typeface="Arial"/>
                  <a:sym typeface="Arial"/>
                </a:rPr>
                <a:t>2.6. Hàm mũ và Hàm Logarit</a:t>
              </a:r>
              <a:endParaRPr sz="1799">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2.7. Loga tự nhiênarithms</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2.8. Hàm Sigmoid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2.9. Hàm Lượng giác</a:t>
              </a:r>
              <a:endParaRPr sz="1799">
                <a:solidFill>
                  <a:srgbClr val="A5A5A5"/>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59"/>
          <p:cNvSpPr/>
          <p:nvPr/>
        </p:nvSpPr>
        <p:spPr>
          <a:xfrm>
            <a:off x="3750040" y="2575952"/>
            <a:ext cx="1976024" cy="45479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Google Shape;1412;p5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Số mũ</a:t>
            </a:r>
            <a:endParaRPr b="1" sz="2400">
              <a:solidFill>
                <a:srgbClr val="0C0C0C"/>
              </a:solidFill>
              <a:latin typeface="Arial"/>
              <a:ea typeface="Arial"/>
              <a:cs typeface="Arial"/>
              <a:sym typeface="Arial"/>
            </a:endParaRPr>
          </a:p>
        </p:txBody>
      </p:sp>
      <p:grpSp>
        <p:nvGrpSpPr>
          <p:cNvPr id="1413" name="Google Shape;1413;p59"/>
          <p:cNvGrpSpPr/>
          <p:nvPr/>
        </p:nvGrpSpPr>
        <p:grpSpPr>
          <a:xfrm>
            <a:off x="559817" y="1902381"/>
            <a:ext cx="8783192" cy="215444"/>
            <a:chOff x="559817" y="2136914"/>
            <a:chExt cx="8783192" cy="215444"/>
          </a:xfrm>
        </p:grpSpPr>
        <p:sp>
          <p:nvSpPr>
            <p:cNvPr id="1414" name="Google Shape;1414;p5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15" name="Google Shape;1415;p5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Số mũ là môt số nhân lên với một số cụ thể được gọi là cơ số.  </a:t>
              </a:r>
              <a:endParaRPr/>
            </a:p>
          </p:txBody>
        </p:sp>
      </p:grpSp>
      <p:sp>
        <p:nvSpPr>
          <p:cNvPr id="1416" name="Google Shape;1416;p59"/>
          <p:cNvSpPr/>
          <p:nvPr/>
        </p:nvSpPr>
        <p:spPr>
          <a:xfrm>
            <a:off x="702940" y="2204864"/>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được biểu thị bằng một cơ số và số mũ được gọi là lũy thừa. Nó thường được trình bày bằng một lũy thừa 10. </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 đã trình bày ở trên, 2 được nhân lên 3 lần bằng số mũ. Trong trường hợp này, 3 là số mũ và 2 là cơ số.</a:t>
            </a:r>
            <a:endParaRPr/>
          </a:p>
        </p:txBody>
      </p:sp>
      <p:grpSp>
        <p:nvGrpSpPr>
          <p:cNvPr id="1417" name="Google Shape;1417;p59"/>
          <p:cNvGrpSpPr/>
          <p:nvPr/>
        </p:nvGrpSpPr>
        <p:grpSpPr>
          <a:xfrm>
            <a:off x="450000" y="450000"/>
            <a:ext cx="9018000" cy="276999"/>
            <a:chOff x="450000" y="450000"/>
            <a:chExt cx="9018000" cy="276999"/>
          </a:xfrm>
        </p:grpSpPr>
        <p:sp>
          <p:nvSpPr>
            <p:cNvPr id="1418" name="Google Shape;1418;p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2.6. Hàm mũ và Hàm Logarit</a:t>
              </a:r>
              <a:endParaRPr b="1" sz="1800">
                <a:solidFill>
                  <a:schemeClr val="lt1"/>
                </a:solidFill>
                <a:latin typeface="Arial"/>
                <a:ea typeface="Arial"/>
                <a:cs typeface="Arial"/>
                <a:sym typeface="Arial"/>
              </a:endParaRPr>
            </a:p>
          </p:txBody>
        </p:sp>
        <p:sp>
          <p:nvSpPr>
            <p:cNvPr id="1419" name="Google Shape;1419;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420" name="Google Shape;1420;p59"/>
          <p:cNvSpPr txBox="1"/>
          <p:nvPr/>
        </p:nvSpPr>
        <p:spPr>
          <a:xfrm>
            <a:off x="2252980" y="2624574"/>
            <a:ext cx="4953000" cy="338554"/>
          </a:xfrm>
          <a:prstGeom prst="rect">
            <a:avLst/>
          </a:prstGeom>
          <a:blipFill rotWithShape="1">
            <a:blip r:embed="rId3">
              <a:alphaModFix/>
            </a:blip>
            <a:stretch>
              <a:fillRect b="-23633" l="0" r="0" t="-545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pSp>
        <p:nvGrpSpPr>
          <p:cNvPr id="230" name="Google Shape;230;p6"/>
          <p:cNvGrpSpPr/>
          <p:nvPr/>
        </p:nvGrpSpPr>
        <p:grpSpPr>
          <a:xfrm>
            <a:off x="559817" y="1428745"/>
            <a:ext cx="8783192" cy="215444"/>
            <a:chOff x="559817" y="2136914"/>
            <a:chExt cx="8783192" cy="215444"/>
          </a:xfrm>
        </p:grpSpPr>
        <p:sp>
          <p:nvSpPr>
            <p:cNvPr id="231" name="Google Shape;231;p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2" name="Google Shape;232;p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Anaconda</a:t>
              </a:r>
              <a:endParaRPr sz="1400">
                <a:solidFill>
                  <a:srgbClr val="262626"/>
                </a:solidFill>
                <a:latin typeface="Arial"/>
                <a:ea typeface="Arial"/>
                <a:cs typeface="Arial"/>
                <a:sym typeface="Arial"/>
              </a:endParaRPr>
            </a:p>
          </p:txBody>
        </p:sp>
      </p:grpSp>
      <p:sp>
        <p:nvSpPr>
          <p:cNvPr id="233" name="Google Shape;233;p6"/>
          <p:cNvSpPr/>
          <p:nvPr/>
        </p:nvSpPr>
        <p:spPr>
          <a:xfrm>
            <a:off x="635015" y="1644208"/>
            <a:ext cx="8632800" cy="34560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www.anaconda.com</a:t>
            </a:r>
            <a:endParaRPr/>
          </a:p>
        </p:txBody>
      </p:sp>
      <p:grpSp>
        <p:nvGrpSpPr>
          <p:cNvPr id="234" name="Google Shape;234;p6"/>
          <p:cNvGrpSpPr/>
          <p:nvPr/>
        </p:nvGrpSpPr>
        <p:grpSpPr>
          <a:xfrm>
            <a:off x="450000" y="450000"/>
            <a:ext cx="9018000" cy="276999"/>
            <a:chOff x="450000" y="450000"/>
            <a:chExt cx="9018000" cy="276999"/>
          </a:xfrm>
        </p:grpSpPr>
        <p:sp>
          <p:nvSpPr>
            <p:cNvPr id="235" name="Google Shape;235;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Cài đặt Anaconda cho Python</a:t>
              </a:r>
              <a:endParaRPr/>
            </a:p>
          </p:txBody>
        </p:sp>
        <p:sp>
          <p:nvSpPr>
            <p:cNvPr id="236" name="Google Shape;236;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pic>
        <p:nvPicPr>
          <p:cNvPr id="237" name="Google Shape;237;p6"/>
          <p:cNvPicPr preferRelativeResize="0"/>
          <p:nvPr/>
        </p:nvPicPr>
        <p:blipFill rotWithShape="1">
          <a:blip r:embed="rId3">
            <a:alphaModFix/>
          </a:blip>
          <a:srcRect b="0" l="0" r="0" t="0"/>
          <a:stretch/>
        </p:blipFill>
        <p:spPr>
          <a:xfrm>
            <a:off x="702940" y="2126769"/>
            <a:ext cx="7687334" cy="2190890"/>
          </a:xfrm>
          <a:prstGeom prst="rect">
            <a:avLst/>
          </a:prstGeom>
          <a:noFill/>
          <a:ln>
            <a:noFill/>
          </a:ln>
        </p:spPr>
      </p:pic>
      <p:pic>
        <p:nvPicPr>
          <p:cNvPr id="238" name="Google Shape;238;p6"/>
          <p:cNvPicPr preferRelativeResize="0"/>
          <p:nvPr/>
        </p:nvPicPr>
        <p:blipFill rotWithShape="1">
          <a:blip r:embed="rId4">
            <a:alphaModFix/>
          </a:blip>
          <a:srcRect b="0" l="0" r="0" t="0"/>
          <a:stretch/>
        </p:blipFill>
        <p:spPr>
          <a:xfrm>
            <a:off x="7334127" y="2310084"/>
            <a:ext cx="432048" cy="43204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grpSp>
        <p:nvGrpSpPr>
          <p:cNvPr id="1426" name="Google Shape;1426;p60"/>
          <p:cNvGrpSpPr/>
          <p:nvPr/>
        </p:nvGrpSpPr>
        <p:grpSpPr>
          <a:xfrm>
            <a:off x="450000" y="450000"/>
            <a:ext cx="9018000" cy="276999"/>
            <a:chOff x="450000" y="450000"/>
            <a:chExt cx="9018000" cy="276999"/>
          </a:xfrm>
        </p:grpSpPr>
        <p:sp>
          <p:nvSpPr>
            <p:cNvPr id="1427" name="Google Shape;1427;p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2.6. Hàm mũ và Hàm Logarit</a:t>
              </a:r>
              <a:endParaRPr b="1" sz="1800">
                <a:solidFill>
                  <a:schemeClr val="lt1"/>
                </a:solidFill>
                <a:latin typeface="Arial"/>
                <a:ea typeface="Arial"/>
                <a:cs typeface="Arial"/>
                <a:sym typeface="Arial"/>
              </a:endParaRPr>
            </a:p>
          </p:txBody>
        </p:sp>
        <p:sp>
          <p:nvSpPr>
            <p:cNvPr id="1428" name="Google Shape;1428;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429" name="Google Shape;1429;p60"/>
          <p:cNvSpPr/>
          <p:nvPr/>
        </p:nvSpPr>
        <p:spPr>
          <a:xfrm>
            <a:off x="4059904" y="1732367"/>
            <a:ext cx="1728192" cy="40244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30" name="Google Shape;1430;p60"/>
          <p:cNvGrpSpPr/>
          <p:nvPr/>
        </p:nvGrpSpPr>
        <p:grpSpPr>
          <a:xfrm>
            <a:off x="559817" y="1428745"/>
            <a:ext cx="8783192" cy="215444"/>
            <a:chOff x="559817" y="2136914"/>
            <a:chExt cx="8783192" cy="215444"/>
          </a:xfrm>
        </p:grpSpPr>
        <p:sp>
          <p:nvSpPr>
            <p:cNvPr id="1431" name="Google Shape;1431;p6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32" name="Google Shape;1432;p6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Logarit: đối của Hàm mũ</a:t>
              </a:r>
              <a:endParaRPr sz="1400">
                <a:solidFill>
                  <a:srgbClr val="262626"/>
                </a:solidFill>
                <a:latin typeface="Arial"/>
                <a:ea typeface="Arial"/>
                <a:cs typeface="Arial"/>
                <a:sym typeface="Arial"/>
              </a:endParaRPr>
            </a:p>
          </p:txBody>
        </p:sp>
      </p:grpSp>
      <p:sp>
        <p:nvSpPr>
          <p:cNvPr id="1433" name="Google Shape;1433;p60"/>
          <p:cNvSpPr/>
          <p:nvPr/>
        </p:nvSpPr>
        <p:spPr>
          <a:xfrm>
            <a:off x="702940" y="2259944"/>
            <a:ext cx="863282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trường hợp trên, số 3 biểu thị số lần cơ số 2 phải được nhân lên. Giá trị có nghĩa là '2 cần được nhân bao nhiêu lần để trở thành 8?' được gọi là lôga. Nó có thể được biểu diễn bằng ký hiệu log</a:t>
            </a:r>
            <a:r>
              <a:rPr baseline="-25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8=3. Tại thời điểm này, 2 được gọi là cơ số và 8 được gọi là đối số logarit. </a:t>
            </a:r>
            <a:endParaRPr/>
          </a:p>
        </p:txBody>
      </p:sp>
      <p:grpSp>
        <p:nvGrpSpPr>
          <p:cNvPr id="1434" name="Google Shape;1434;p60"/>
          <p:cNvGrpSpPr/>
          <p:nvPr/>
        </p:nvGrpSpPr>
        <p:grpSpPr>
          <a:xfrm>
            <a:off x="1567038" y="3184100"/>
            <a:ext cx="6768748" cy="2980645"/>
            <a:chOff x="1567038" y="3212976"/>
            <a:chExt cx="6768748" cy="2980645"/>
          </a:xfrm>
        </p:grpSpPr>
        <p:grpSp>
          <p:nvGrpSpPr>
            <p:cNvPr id="1435" name="Google Shape;1435;p60"/>
            <p:cNvGrpSpPr/>
            <p:nvPr/>
          </p:nvGrpSpPr>
          <p:grpSpPr>
            <a:xfrm>
              <a:off x="1567038" y="3212976"/>
              <a:ext cx="2664294" cy="1664994"/>
              <a:chOff x="1567038" y="3348182"/>
              <a:chExt cx="2664294" cy="1664994"/>
            </a:xfrm>
          </p:grpSpPr>
          <p:sp>
            <p:nvSpPr>
              <p:cNvPr id="1436" name="Google Shape;1436;p60"/>
              <p:cNvSpPr/>
              <p:nvPr/>
            </p:nvSpPr>
            <p:spPr>
              <a:xfrm>
                <a:off x="1567038" y="3564206"/>
                <a:ext cx="2664294" cy="1448970"/>
              </a:xfrm>
              <a:prstGeom prst="roundRect">
                <a:avLst>
                  <a:gd fmla="val 4326"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62626"/>
                  </a:solidFill>
                  <a:latin typeface="Arial"/>
                  <a:ea typeface="Arial"/>
                  <a:cs typeface="Arial"/>
                  <a:sym typeface="Arial"/>
                </a:endParaRPr>
              </a:p>
            </p:txBody>
          </p:sp>
          <p:sp>
            <p:nvSpPr>
              <p:cNvPr id="1437" name="Google Shape;1437;p60"/>
              <p:cNvSpPr/>
              <p:nvPr/>
            </p:nvSpPr>
            <p:spPr>
              <a:xfrm>
                <a:off x="1927076" y="3348182"/>
                <a:ext cx="1944218" cy="432048"/>
              </a:xfrm>
              <a:prstGeom prst="roundRect">
                <a:avLst>
                  <a:gd fmla="val 16667" name="adj"/>
                </a:avLst>
              </a:prstGeom>
              <a:solidFill>
                <a:srgbClr val="E1EFD8"/>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Hàm mũ</a:t>
                </a:r>
                <a:endParaRPr b="1" sz="1400">
                  <a:solidFill>
                    <a:srgbClr val="262626"/>
                  </a:solidFill>
                  <a:latin typeface="Arial"/>
                  <a:ea typeface="Arial"/>
                  <a:cs typeface="Arial"/>
                  <a:sym typeface="Arial"/>
                </a:endParaRPr>
              </a:p>
            </p:txBody>
          </p:sp>
          <p:sp>
            <p:nvSpPr>
              <p:cNvPr id="1438" name="Google Shape;1438;p60"/>
              <p:cNvSpPr txBox="1"/>
              <p:nvPr/>
            </p:nvSpPr>
            <p:spPr>
              <a:xfrm>
                <a:off x="2111968" y="3851373"/>
                <a:ext cx="1574434" cy="107157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439" name="Google Shape;1439;p60"/>
            <p:cNvGrpSpPr/>
            <p:nvPr/>
          </p:nvGrpSpPr>
          <p:grpSpPr>
            <a:xfrm>
              <a:off x="5671492" y="3212976"/>
              <a:ext cx="2664294" cy="2319073"/>
              <a:chOff x="1567038" y="3348182"/>
              <a:chExt cx="2664294" cy="2319073"/>
            </a:xfrm>
          </p:grpSpPr>
          <p:sp>
            <p:nvSpPr>
              <p:cNvPr id="1440" name="Google Shape;1440;p60"/>
              <p:cNvSpPr/>
              <p:nvPr/>
            </p:nvSpPr>
            <p:spPr>
              <a:xfrm>
                <a:off x="1567038" y="3564206"/>
                <a:ext cx="2664294" cy="1448970"/>
              </a:xfrm>
              <a:prstGeom prst="roundRect">
                <a:avLst>
                  <a:gd fmla="val 4326" name="adj"/>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62626"/>
                  </a:solidFill>
                  <a:latin typeface="Arial"/>
                  <a:ea typeface="Arial"/>
                  <a:cs typeface="Arial"/>
                  <a:sym typeface="Arial"/>
                </a:endParaRPr>
              </a:p>
            </p:txBody>
          </p:sp>
          <p:sp>
            <p:nvSpPr>
              <p:cNvPr id="1441" name="Google Shape;1441;p60"/>
              <p:cNvSpPr/>
              <p:nvPr/>
            </p:nvSpPr>
            <p:spPr>
              <a:xfrm>
                <a:off x="1927076" y="3348182"/>
                <a:ext cx="1944218" cy="432048"/>
              </a:xfrm>
              <a:prstGeom prst="roundRect">
                <a:avLst>
                  <a:gd fmla="val 16667" name="adj"/>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Hàm Logarit</a:t>
                </a:r>
                <a:endParaRPr b="1" sz="1400">
                  <a:solidFill>
                    <a:srgbClr val="262626"/>
                  </a:solidFill>
                  <a:latin typeface="Arial"/>
                  <a:ea typeface="Arial"/>
                  <a:cs typeface="Arial"/>
                  <a:sym typeface="Arial"/>
                </a:endParaRPr>
              </a:p>
            </p:txBody>
          </p:sp>
          <p:sp>
            <p:nvSpPr>
              <p:cNvPr id="1442" name="Google Shape;1442;p60"/>
              <p:cNvSpPr txBox="1"/>
              <p:nvPr/>
            </p:nvSpPr>
            <p:spPr>
              <a:xfrm>
                <a:off x="2111968" y="3851373"/>
                <a:ext cx="1574434" cy="181588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443" name="Google Shape;1443;p60"/>
            <p:cNvSpPr/>
            <p:nvPr/>
          </p:nvSpPr>
          <p:spPr>
            <a:xfrm>
              <a:off x="4070064" y="5021986"/>
              <a:ext cx="1613044" cy="432048"/>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Số mũ</a:t>
              </a:r>
              <a:endParaRPr b="1" sz="1400">
                <a:solidFill>
                  <a:schemeClr val="lt1"/>
                </a:solidFill>
                <a:latin typeface="Arial"/>
                <a:ea typeface="Arial"/>
                <a:cs typeface="Arial"/>
                <a:sym typeface="Arial"/>
              </a:endParaRPr>
            </a:p>
            <a:p>
              <a:pPr indent="0" lvl="0" marL="0" marR="0" rtl="0" algn="ctr">
                <a:spcBef>
                  <a:spcPts val="0"/>
                </a:spcBef>
                <a:spcAft>
                  <a:spcPts val="0"/>
                </a:spcAft>
                <a:buNone/>
              </a:pPr>
              <a:r>
                <a:rPr b="1" lang="en-US" sz="1400">
                  <a:solidFill>
                    <a:schemeClr val="lt1"/>
                  </a:solidFill>
                  <a:latin typeface="Arial"/>
                  <a:ea typeface="Arial"/>
                  <a:cs typeface="Arial"/>
                  <a:sym typeface="Arial"/>
                </a:rPr>
                <a:t>Lôga</a:t>
              </a:r>
              <a:endParaRPr b="1" sz="1400">
                <a:solidFill>
                  <a:schemeClr val="lt1"/>
                </a:solidFill>
                <a:latin typeface="Arial"/>
                <a:ea typeface="Arial"/>
                <a:cs typeface="Arial"/>
                <a:sym typeface="Arial"/>
              </a:endParaRPr>
            </a:p>
          </p:txBody>
        </p:sp>
        <p:cxnSp>
          <p:nvCxnSpPr>
            <p:cNvPr id="1444" name="Google Shape;1444;p60"/>
            <p:cNvCxnSpPr>
              <a:stCxn id="1443" idx="1"/>
            </p:cNvCxnSpPr>
            <p:nvPr/>
          </p:nvCxnSpPr>
          <p:spPr>
            <a:xfrm rot="10800000">
              <a:off x="3367164" y="4747510"/>
              <a:ext cx="702900" cy="490500"/>
            </a:xfrm>
            <a:prstGeom prst="bentConnector3">
              <a:avLst>
                <a:gd fmla="val 101550" name="adj1"/>
              </a:avLst>
            </a:prstGeom>
            <a:noFill/>
            <a:ln cap="flat" cmpd="sng" w="15875">
              <a:solidFill>
                <a:schemeClr val="dk1"/>
              </a:solidFill>
              <a:prstDash val="dot"/>
              <a:miter lim="800000"/>
              <a:headEnd len="med" w="med" type="none"/>
              <a:tailEnd len="med" w="med" type="oval"/>
            </a:ln>
          </p:spPr>
        </p:cxnSp>
        <p:cxnSp>
          <p:nvCxnSpPr>
            <p:cNvPr id="1445" name="Google Shape;1445;p60"/>
            <p:cNvCxnSpPr/>
            <p:nvPr/>
          </p:nvCxnSpPr>
          <p:spPr>
            <a:xfrm flipH="1" rot="10800000">
              <a:off x="5683109" y="4747452"/>
              <a:ext cx="702828" cy="490559"/>
            </a:xfrm>
            <a:prstGeom prst="bentConnector3">
              <a:avLst>
                <a:gd fmla="val 100323" name="adj1"/>
              </a:avLst>
            </a:prstGeom>
            <a:noFill/>
            <a:ln cap="flat" cmpd="sng" w="15875">
              <a:solidFill>
                <a:schemeClr val="dk1"/>
              </a:solidFill>
              <a:prstDash val="dot"/>
              <a:miter lim="800000"/>
              <a:headEnd len="med" w="med" type="none"/>
              <a:tailEnd len="med" w="med" type="oval"/>
            </a:ln>
          </p:spPr>
        </p:cxnSp>
        <p:sp>
          <p:nvSpPr>
            <p:cNvPr id="1446" name="Google Shape;1446;p60"/>
            <p:cNvSpPr/>
            <p:nvPr/>
          </p:nvSpPr>
          <p:spPr>
            <a:xfrm>
              <a:off x="4509632" y="5508868"/>
              <a:ext cx="733908" cy="305206"/>
            </a:xfrm>
            <a:prstGeom prst="roundRect">
              <a:avLst>
                <a:gd fmla="val 16667" name="adj"/>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Cơ số</a:t>
              </a:r>
              <a:endParaRPr b="1" sz="1400">
                <a:solidFill>
                  <a:srgbClr val="262626"/>
                </a:solidFill>
                <a:latin typeface="Arial"/>
                <a:ea typeface="Arial"/>
                <a:cs typeface="Arial"/>
                <a:sym typeface="Arial"/>
              </a:endParaRPr>
            </a:p>
          </p:txBody>
        </p:sp>
        <p:cxnSp>
          <p:nvCxnSpPr>
            <p:cNvPr id="1447" name="Google Shape;1447;p60"/>
            <p:cNvCxnSpPr>
              <a:stCxn id="1446" idx="1"/>
            </p:cNvCxnSpPr>
            <p:nvPr/>
          </p:nvCxnSpPr>
          <p:spPr>
            <a:xfrm rot="10800000">
              <a:off x="3147332" y="4747371"/>
              <a:ext cx="1362300" cy="914100"/>
            </a:xfrm>
            <a:prstGeom prst="bentConnector3">
              <a:avLst>
                <a:gd fmla="val 100029" name="adj1"/>
              </a:avLst>
            </a:prstGeom>
            <a:noFill/>
            <a:ln cap="flat" cmpd="sng" w="15875">
              <a:solidFill>
                <a:schemeClr val="dk1"/>
              </a:solidFill>
              <a:prstDash val="dot"/>
              <a:miter lim="800000"/>
              <a:headEnd len="med" w="med" type="none"/>
              <a:tailEnd len="med" w="med" type="oval"/>
            </a:ln>
          </p:spPr>
        </p:cxnSp>
        <p:cxnSp>
          <p:nvCxnSpPr>
            <p:cNvPr id="1448" name="Google Shape;1448;p60"/>
            <p:cNvCxnSpPr/>
            <p:nvPr/>
          </p:nvCxnSpPr>
          <p:spPr>
            <a:xfrm flipH="1" rot="10800000">
              <a:off x="5243540" y="4787742"/>
              <a:ext cx="1879728" cy="873731"/>
            </a:xfrm>
            <a:prstGeom prst="bentConnector3">
              <a:avLst>
                <a:gd fmla="val 100022" name="adj1"/>
              </a:avLst>
            </a:prstGeom>
            <a:noFill/>
            <a:ln cap="flat" cmpd="sng" w="15875">
              <a:solidFill>
                <a:schemeClr val="dk1"/>
              </a:solidFill>
              <a:prstDash val="dot"/>
              <a:miter lim="800000"/>
              <a:headEnd len="med" w="med" type="none"/>
              <a:tailEnd len="med" w="med" type="oval"/>
            </a:ln>
          </p:spPr>
        </p:cxnSp>
        <p:sp>
          <p:nvSpPr>
            <p:cNvPr id="1449" name="Google Shape;1449;p60"/>
            <p:cNvSpPr/>
            <p:nvPr/>
          </p:nvSpPr>
          <p:spPr>
            <a:xfrm>
              <a:off x="4375347" y="5888415"/>
              <a:ext cx="1017843" cy="305206"/>
            </a:xfrm>
            <a:prstGeom prst="roundRect">
              <a:avLst>
                <a:gd fmla="val 16667" name="adj"/>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Đối số lôga</a:t>
              </a:r>
              <a:endParaRPr b="1" sz="1200">
                <a:solidFill>
                  <a:srgbClr val="262626"/>
                </a:solidFill>
                <a:latin typeface="Arial"/>
                <a:ea typeface="Arial"/>
                <a:cs typeface="Arial"/>
                <a:sym typeface="Arial"/>
              </a:endParaRPr>
            </a:p>
          </p:txBody>
        </p:sp>
        <p:cxnSp>
          <p:nvCxnSpPr>
            <p:cNvPr id="1450" name="Google Shape;1450;p60"/>
            <p:cNvCxnSpPr>
              <a:stCxn id="1449" idx="1"/>
            </p:cNvCxnSpPr>
            <p:nvPr/>
          </p:nvCxnSpPr>
          <p:spPr>
            <a:xfrm rot="10800000">
              <a:off x="2602647" y="4747418"/>
              <a:ext cx="1772700" cy="1293600"/>
            </a:xfrm>
            <a:prstGeom prst="bentConnector3">
              <a:avLst>
                <a:gd fmla="val 99407" name="adj1"/>
              </a:avLst>
            </a:prstGeom>
            <a:noFill/>
            <a:ln cap="flat" cmpd="sng" w="15875">
              <a:solidFill>
                <a:schemeClr val="dk1"/>
              </a:solidFill>
              <a:prstDash val="dot"/>
              <a:miter lim="800000"/>
              <a:headEnd len="med" w="med" type="none"/>
              <a:tailEnd len="med" w="med" type="oval"/>
            </a:ln>
          </p:spPr>
        </p:cxnSp>
        <p:cxnSp>
          <p:nvCxnSpPr>
            <p:cNvPr id="1451" name="Google Shape;1451;p60"/>
            <p:cNvCxnSpPr>
              <a:stCxn id="1449" idx="3"/>
            </p:cNvCxnSpPr>
            <p:nvPr/>
          </p:nvCxnSpPr>
          <p:spPr>
            <a:xfrm flipH="1" rot="10800000">
              <a:off x="5393190" y="4787618"/>
              <a:ext cx="2078400" cy="1253400"/>
            </a:xfrm>
            <a:prstGeom prst="bentConnector3">
              <a:avLst>
                <a:gd fmla="val 100013" name="adj1"/>
              </a:avLst>
            </a:prstGeom>
            <a:noFill/>
            <a:ln cap="flat" cmpd="sng" w="15875">
              <a:solidFill>
                <a:schemeClr val="dk1"/>
              </a:solidFill>
              <a:prstDash val="dot"/>
              <a:miter lim="800000"/>
              <a:headEnd len="med" w="med" type="none"/>
              <a:tailEnd len="med" w="med" type="oval"/>
            </a:ln>
          </p:spPr>
        </p:cxnSp>
      </p:grpSp>
      <p:sp>
        <p:nvSpPr>
          <p:cNvPr id="1452" name="Google Shape;1452;p60"/>
          <p:cNvSpPr txBox="1"/>
          <p:nvPr/>
        </p:nvSpPr>
        <p:spPr>
          <a:xfrm>
            <a:off x="4058496" y="1764310"/>
            <a:ext cx="1728192" cy="338554"/>
          </a:xfrm>
          <a:prstGeom prst="rect">
            <a:avLst/>
          </a:prstGeom>
          <a:blipFill rotWithShape="1">
            <a:blip r:embed="rId5">
              <a:alphaModFix/>
            </a:blip>
            <a:stretch>
              <a:fillRect b="-21426" l="0" r="-705" t="-535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grpSp>
        <p:nvGrpSpPr>
          <p:cNvPr id="1458" name="Google Shape;1458;p61"/>
          <p:cNvGrpSpPr/>
          <p:nvPr/>
        </p:nvGrpSpPr>
        <p:grpSpPr>
          <a:xfrm>
            <a:off x="559817" y="1428745"/>
            <a:ext cx="8783192" cy="215444"/>
            <a:chOff x="559817" y="2136914"/>
            <a:chExt cx="8783192" cy="215444"/>
          </a:xfrm>
        </p:grpSpPr>
        <p:sp>
          <p:nvSpPr>
            <p:cNvPr id="1459" name="Google Shape;1459;p6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60" name="Google Shape;1460;p6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Hàm mũ</a:t>
              </a:r>
              <a:endParaRPr sz="1400">
                <a:solidFill>
                  <a:srgbClr val="262626"/>
                </a:solidFill>
                <a:latin typeface="Arial"/>
                <a:ea typeface="Arial"/>
                <a:cs typeface="Arial"/>
                <a:sym typeface="Arial"/>
              </a:endParaRPr>
            </a:p>
          </p:txBody>
        </p:sp>
      </p:grpSp>
      <p:sp>
        <p:nvSpPr>
          <p:cNvPr id="1461" name="Google Shape;1461;p61"/>
          <p:cNvSpPr/>
          <p:nvPr/>
        </p:nvSpPr>
        <p:spPr>
          <a:xfrm>
            <a:off x="702940" y="1700808"/>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hàm ở dạng như dưới đây</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Ở đây, "cơ số" a là một hằng số và số mũ x là một biến.</a:t>
            </a:r>
            <a:endParaRPr/>
          </a:p>
        </p:txBody>
      </p:sp>
      <p:grpSp>
        <p:nvGrpSpPr>
          <p:cNvPr id="1462" name="Google Shape;1462;p61"/>
          <p:cNvGrpSpPr/>
          <p:nvPr/>
        </p:nvGrpSpPr>
        <p:grpSpPr>
          <a:xfrm>
            <a:off x="450000" y="450000"/>
            <a:ext cx="9018000" cy="276999"/>
            <a:chOff x="450000" y="450000"/>
            <a:chExt cx="9018000" cy="276999"/>
          </a:xfrm>
        </p:grpSpPr>
        <p:sp>
          <p:nvSpPr>
            <p:cNvPr id="1463" name="Google Shape;1463;p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2.6. Hàm mũ và Hàm Logarit</a:t>
              </a:r>
              <a:endParaRPr b="1" sz="1800">
                <a:solidFill>
                  <a:schemeClr val="lt1"/>
                </a:solidFill>
                <a:latin typeface="Arial"/>
                <a:ea typeface="Arial"/>
                <a:cs typeface="Arial"/>
                <a:sym typeface="Arial"/>
              </a:endParaRPr>
            </a:p>
          </p:txBody>
        </p:sp>
        <p:sp>
          <p:nvSpPr>
            <p:cNvPr id="1464" name="Google Shape;1464;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465" name="Google Shape;1465;p61"/>
          <p:cNvSpPr/>
          <p:nvPr/>
        </p:nvSpPr>
        <p:spPr>
          <a:xfrm>
            <a:off x="4425584" y="1897250"/>
            <a:ext cx="1204020" cy="386720"/>
          </a:xfrm>
          <a:prstGeom prst="rect">
            <a:avLst/>
          </a:prstGeom>
          <a:blipFill rotWithShape="1">
            <a:blip r:embed="rId3">
              <a:alphaModFix/>
            </a:blip>
            <a:stretch>
              <a:fillRect b="-1093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466" name="Google Shape;1466;p61"/>
          <p:cNvGrpSpPr/>
          <p:nvPr/>
        </p:nvGrpSpPr>
        <p:grpSpPr>
          <a:xfrm>
            <a:off x="716696" y="2673802"/>
            <a:ext cx="8518530" cy="3240609"/>
            <a:chOff x="716696" y="2673802"/>
            <a:chExt cx="8518530" cy="3240609"/>
          </a:xfrm>
        </p:grpSpPr>
        <p:sp>
          <p:nvSpPr>
            <p:cNvPr id="1467" name="Google Shape;1467;p61"/>
            <p:cNvSpPr/>
            <p:nvPr/>
          </p:nvSpPr>
          <p:spPr>
            <a:xfrm>
              <a:off x="716696" y="2673802"/>
              <a:ext cx="8518530" cy="309707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68" name="Google Shape;1468;p61"/>
            <p:cNvGrpSpPr/>
            <p:nvPr/>
          </p:nvGrpSpPr>
          <p:grpSpPr>
            <a:xfrm>
              <a:off x="2171127" y="3154981"/>
              <a:ext cx="5712934" cy="2368028"/>
              <a:chOff x="1454913" y="3725875"/>
              <a:chExt cx="5141992" cy="2131371"/>
            </a:xfrm>
          </p:grpSpPr>
          <p:grpSp>
            <p:nvGrpSpPr>
              <p:cNvPr id="1469" name="Google Shape;1469;p61"/>
              <p:cNvGrpSpPr/>
              <p:nvPr/>
            </p:nvGrpSpPr>
            <p:grpSpPr>
              <a:xfrm>
                <a:off x="1454913" y="3725875"/>
                <a:ext cx="2253539" cy="2131371"/>
                <a:chOff x="950857" y="3839813"/>
                <a:chExt cx="2253539" cy="2131371"/>
              </a:xfrm>
            </p:grpSpPr>
            <p:grpSp>
              <p:nvGrpSpPr>
                <p:cNvPr id="1470" name="Google Shape;1470;p61"/>
                <p:cNvGrpSpPr/>
                <p:nvPr/>
              </p:nvGrpSpPr>
              <p:grpSpPr>
                <a:xfrm>
                  <a:off x="950857" y="3839813"/>
                  <a:ext cx="2253539" cy="2131371"/>
                  <a:chOff x="532906" y="3586064"/>
                  <a:chExt cx="2253539" cy="2131371"/>
                </a:xfrm>
              </p:grpSpPr>
              <p:cxnSp>
                <p:nvCxnSpPr>
                  <p:cNvPr id="1471" name="Google Shape;1471;p61"/>
                  <p:cNvCxnSpPr/>
                  <p:nvPr/>
                </p:nvCxnSpPr>
                <p:spPr>
                  <a:xfrm>
                    <a:off x="573021" y="5157192"/>
                    <a:ext cx="1858111" cy="0"/>
                  </a:xfrm>
                  <a:prstGeom prst="straightConnector1">
                    <a:avLst/>
                  </a:prstGeom>
                  <a:noFill/>
                  <a:ln cap="flat" cmpd="sng" w="19050">
                    <a:solidFill>
                      <a:schemeClr val="dk1"/>
                    </a:solidFill>
                    <a:prstDash val="solid"/>
                    <a:miter lim="800000"/>
                    <a:headEnd len="sm" w="sm" type="none"/>
                    <a:tailEnd len="med" w="med" type="triangle"/>
                  </a:ln>
                </p:spPr>
              </p:cxnSp>
              <p:cxnSp>
                <p:nvCxnSpPr>
                  <p:cNvPr id="1472" name="Google Shape;1472;p61"/>
                  <p:cNvCxnSpPr/>
                  <p:nvPr/>
                </p:nvCxnSpPr>
                <p:spPr>
                  <a:xfrm rot="10800000">
                    <a:off x="1206996" y="4005064"/>
                    <a:ext cx="0" cy="1419219"/>
                  </a:xfrm>
                  <a:prstGeom prst="straightConnector1">
                    <a:avLst/>
                  </a:prstGeom>
                  <a:noFill/>
                  <a:ln cap="flat" cmpd="sng" w="19050">
                    <a:solidFill>
                      <a:schemeClr val="dk1"/>
                    </a:solidFill>
                    <a:prstDash val="solid"/>
                    <a:miter lim="800000"/>
                    <a:headEnd len="sm" w="sm" type="none"/>
                    <a:tailEnd len="med" w="med" type="triangle"/>
                  </a:ln>
                </p:spPr>
              </p:cxnSp>
              <p:sp>
                <p:nvSpPr>
                  <p:cNvPr id="1473" name="Google Shape;1473;p61"/>
                  <p:cNvSpPr txBox="1"/>
                  <p:nvPr/>
                </p:nvSpPr>
                <p:spPr>
                  <a:xfrm>
                    <a:off x="990972" y="3779002"/>
                    <a:ext cx="288032"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y</a:t>
                    </a:r>
                    <a:endParaRPr i="1" sz="1400">
                      <a:solidFill>
                        <a:srgbClr val="000000"/>
                      </a:solidFill>
                      <a:latin typeface="Cambria Math"/>
                      <a:ea typeface="Cambria Math"/>
                      <a:cs typeface="Cambria Math"/>
                      <a:sym typeface="Cambria Math"/>
                    </a:endParaRPr>
                  </a:p>
                </p:txBody>
              </p:sp>
              <p:sp>
                <p:nvSpPr>
                  <p:cNvPr id="1474" name="Google Shape;1474;p61"/>
                  <p:cNvSpPr txBox="1"/>
                  <p:nvPr/>
                </p:nvSpPr>
                <p:spPr>
                  <a:xfrm>
                    <a:off x="890590" y="4233298"/>
                    <a:ext cx="360039"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a</a:t>
                    </a:r>
                    <a:r>
                      <a:rPr baseline="-25000" i="1" lang="en-US" sz="1400">
                        <a:solidFill>
                          <a:srgbClr val="000000"/>
                        </a:solidFill>
                        <a:latin typeface="Cambria Math"/>
                        <a:ea typeface="Cambria Math"/>
                        <a:cs typeface="Cambria Math"/>
                        <a:sym typeface="Cambria Math"/>
                      </a:rPr>
                      <a:t>1</a:t>
                    </a:r>
                    <a:endParaRPr baseline="-25000" i="1" sz="1400">
                      <a:solidFill>
                        <a:srgbClr val="000000"/>
                      </a:solidFill>
                      <a:latin typeface="Cambria Math"/>
                      <a:ea typeface="Cambria Math"/>
                      <a:cs typeface="Cambria Math"/>
                      <a:sym typeface="Cambria Math"/>
                    </a:endParaRPr>
                  </a:p>
                </p:txBody>
              </p:sp>
              <p:sp>
                <p:nvSpPr>
                  <p:cNvPr id="1475" name="Google Shape;1475;p61"/>
                  <p:cNvSpPr txBox="1"/>
                  <p:nvPr/>
                </p:nvSpPr>
                <p:spPr>
                  <a:xfrm>
                    <a:off x="909871" y="4509494"/>
                    <a:ext cx="360039"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1</a:t>
                    </a:r>
                    <a:endParaRPr baseline="-25000" i="1" sz="1400">
                      <a:solidFill>
                        <a:srgbClr val="000000"/>
                      </a:solidFill>
                      <a:latin typeface="Cambria Math"/>
                      <a:ea typeface="Cambria Math"/>
                      <a:cs typeface="Cambria Math"/>
                      <a:sym typeface="Cambria Math"/>
                    </a:endParaRPr>
                  </a:p>
                </p:txBody>
              </p:sp>
              <p:sp>
                <p:nvSpPr>
                  <p:cNvPr id="1476" name="Google Shape;1476;p61"/>
                  <p:cNvSpPr txBox="1"/>
                  <p:nvPr/>
                </p:nvSpPr>
                <p:spPr>
                  <a:xfrm>
                    <a:off x="1315009" y="5167231"/>
                    <a:ext cx="360039"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t</a:t>
                    </a:r>
                    <a:endParaRPr baseline="-25000" i="1" sz="1400">
                      <a:solidFill>
                        <a:srgbClr val="000000"/>
                      </a:solidFill>
                      <a:latin typeface="Cambria Math"/>
                      <a:ea typeface="Cambria Math"/>
                      <a:cs typeface="Cambria Math"/>
                      <a:sym typeface="Cambria Math"/>
                    </a:endParaRPr>
                  </a:p>
                </p:txBody>
              </p:sp>
              <p:sp>
                <p:nvSpPr>
                  <p:cNvPr id="1477" name="Google Shape;1477;p61"/>
                  <p:cNvSpPr txBox="1"/>
                  <p:nvPr/>
                </p:nvSpPr>
                <p:spPr>
                  <a:xfrm>
                    <a:off x="952780" y="5147284"/>
                    <a:ext cx="360039"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0</a:t>
                    </a:r>
                    <a:endParaRPr baseline="-25000" i="1" sz="1400">
                      <a:solidFill>
                        <a:srgbClr val="000000"/>
                      </a:solidFill>
                      <a:latin typeface="Cambria Math"/>
                      <a:ea typeface="Cambria Math"/>
                      <a:cs typeface="Cambria Math"/>
                      <a:sym typeface="Cambria Math"/>
                    </a:endParaRPr>
                  </a:p>
                </p:txBody>
              </p:sp>
              <p:sp>
                <p:nvSpPr>
                  <p:cNvPr id="1478" name="Google Shape;1478;p61"/>
                  <p:cNvSpPr txBox="1"/>
                  <p:nvPr/>
                </p:nvSpPr>
                <p:spPr>
                  <a:xfrm>
                    <a:off x="2426406" y="5018692"/>
                    <a:ext cx="360039"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x</a:t>
                    </a:r>
                    <a:endParaRPr baseline="-25000" i="1" sz="1400">
                      <a:solidFill>
                        <a:srgbClr val="000000"/>
                      </a:solidFill>
                      <a:latin typeface="Cambria Math"/>
                      <a:ea typeface="Cambria Math"/>
                      <a:cs typeface="Cambria Math"/>
                      <a:sym typeface="Cambria Math"/>
                    </a:endParaRPr>
                  </a:p>
                </p:txBody>
              </p:sp>
              <p:cxnSp>
                <p:nvCxnSpPr>
                  <p:cNvPr id="1479" name="Google Shape;1479;p61"/>
                  <p:cNvCxnSpPr/>
                  <p:nvPr/>
                </p:nvCxnSpPr>
                <p:spPr>
                  <a:xfrm>
                    <a:off x="1209187" y="4380974"/>
                    <a:ext cx="285841" cy="0"/>
                  </a:xfrm>
                  <a:prstGeom prst="straightConnector1">
                    <a:avLst/>
                  </a:prstGeom>
                  <a:noFill/>
                  <a:ln cap="flat" cmpd="sng" w="19050">
                    <a:solidFill>
                      <a:srgbClr val="1429A0"/>
                    </a:solidFill>
                    <a:prstDash val="dot"/>
                    <a:miter lim="800000"/>
                    <a:headEnd len="sm" w="sm" type="none"/>
                    <a:tailEnd len="sm" w="sm" type="none"/>
                  </a:ln>
                </p:spPr>
              </p:cxnSp>
              <p:cxnSp>
                <p:nvCxnSpPr>
                  <p:cNvPr id="1480" name="Google Shape;1480;p61"/>
                  <p:cNvCxnSpPr/>
                  <p:nvPr/>
                </p:nvCxnSpPr>
                <p:spPr>
                  <a:xfrm>
                    <a:off x="1487938" y="4380974"/>
                    <a:ext cx="0" cy="786257"/>
                  </a:xfrm>
                  <a:prstGeom prst="straightConnector1">
                    <a:avLst/>
                  </a:prstGeom>
                  <a:noFill/>
                  <a:ln cap="flat" cmpd="sng" w="19050">
                    <a:solidFill>
                      <a:srgbClr val="1429A0"/>
                    </a:solidFill>
                    <a:prstDash val="dot"/>
                    <a:miter lim="800000"/>
                    <a:headEnd len="sm" w="sm" type="none"/>
                    <a:tailEnd len="sm" w="sm" type="none"/>
                  </a:ln>
                </p:spPr>
              </p:cxnSp>
              <p:sp>
                <p:nvSpPr>
                  <p:cNvPr id="1481" name="Google Shape;1481;p61"/>
                  <p:cNvSpPr txBox="1"/>
                  <p:nvPr/>
                </p:nvSpPr>
                <p:spPr>
                  <a:xfrm>
                    <a:off x="1771139" y="3586064"/>
                    <a:ext cx="605154"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y=a</a:t>
                    </a:r>
                    <a:r>
                      <a:rPr baseline="30000" i="1" lang="en-US" sz="1400">
                        <a:solidFill>
                          <a:srgbClr val="000000"/>
                        </a:solidFill>
                        <a:latin typeface="Cambria Math"/>
                        <a:ea typeface="Cambria Math"/>
                        <a:cs typeface="Cambria Math"/>
                        <a:sym typeface="Cambria Math"/>
                      </a:rPr>
                      <a:t>x</a:t>
                    </a:r>
                    <a:endParaRPr baseline="30000" i="1" sz="1400">
                      <a:solidFill>
                        <a:srgbClr val="000000"/>
                      </a:solidFill>
                      <a:latin typeface="Cambria Math"/>
                      <a:ea typeface="Cambria Math"/>
                      <a:cs typeface="Cambria Math"/>
                      <a:sym typeface="Cambria Math"/>
                    </a:endParaRPr>
                  </a:p>
                </p:txBody>
              </p:sp>
              <p:sp>
                <p:nvSpPr>
                  <p:cNvPr id="1482" name="Google Shape;1482;p61"/>
                  <p:cNvSpPr txBox="1"/>
                  <p:nvPr/>
                </p:nvSpPr>
                <p:spPr>
                  <a:xfrm>
                    <a:off x="532906" y="5454268"/>
                    <a:ext cx="1238233" cy="263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300">
                        <a:solidFill>
                          <a:srgbClr val="000000"/>
                        </a:solidFill>
                        <a:latin typeface="Cambria Math"/>
                        <a:ea typeface="Cambria Math"/>
                        <a:cs typeface="Cambria Math"/>
                        <a:sym typeface="Cambria Math"/>
                      </a:rPr>
                      <a:t>(a) Khi a &gt;1</a:t>
                    </a:r>
                    <a:endParaRPr baseline="30000" i="1" sz="1300">
                      <a:solidFill>
                        <a:srgbClr val="000000"/>
                      </a:solidFill>
                      <a:latin typeface="Cambria Math"/>
                      <a:ea typeface="Cambria Math"/>
                      <a:cs typeface="Cambria Math"/>
                      <a:sym typeface="Cambria Math"/>
                    </a:endParaRPr>
                  </a:p>
                </p:txBody>
              </p:sp>
            </p:grpSp>
            <p:sp>
              <p:nvSpPr>
                <p:cNvPr id="1483" name="Google Shape;1483;p61"/>
                <p:cNvSpPr/>
                <p:nvPr/>
              </p:nvSpPr>
              <p:spPr>
                <a:xfrm>
                  <a:off x="1589821" y="4879911"/>
                  <a:ext cx="82800" cy="82118"/>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484" name="Google Shape;1484;p61"/>
                <p:cNvSpPr/>
                <p:nvPr/>
              </p:nvSpPr>
              <p:spPr>
                <a:xfrm>
                  <a:off x="1005840" y="4248776"/>
                  <a:ext cx="1183249" cy="1093008"/>
                </a:xfrm>
                <a:custGeom>
                  <a:rect b="b" l="l" r="r" t="t"/>
                  <a:pathLst>
                    <a:path extrusionOk="0" h="1264920" w="120396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grpSp>
            <p:nvGrpSpPr>
              <p:cNvPr id="1485" name="Google Shape;1485;p61"/>
              <p:cNvGrpSpPr/>
              <p:nvPr/>
            </p:nvGrpSpPr>
            <p:grpSpPr>
              <a:xfrm>
                <a:off x="4153069" y="3725875"/>
                <a:ext cx="2443836" cy="2131371"/>
                <a:chOff x="760560" y="3839813"/>
                <a:chExt cx="2443836" cy="2131371"/>
              </a:xfrm>
            </p:grpSpPr>
            <p:grpSp>
              <p:nvGrpSpPr>
                <p:cNvPr id="1486" name="Google Shape;1486;p61"/>
                <p:cNvGrpSpPr/>
                <p:nvPr/>
              </p:nvGrpSpPr>
              <p:grpSpPr>
                <a:xfrm>
                  <a:off x="760560" y="3839813"/>
                  <a:ext cx="2443836" cy="2131371"/>
                  <a:chOff x="342609" y="3586064"/>
                  <a:chExt cx="2443836" cy="2131371"/>
                </a:xfrm>
              </p:grpSpPr>
              <p:cxnSp>
                <p:nvCxnSpPr>
                  <p:cNvPr id="1487" name="Google Shape;1487;p61"/>
                  <p:cNvCxnSpPr/>
                  <p:nvPr/>
                </p:nvCxnSpPr>
                <p:spPr>
                  <a:xfrm>
                    <a:off x="573021" y="5157192"/>
                    <a:ext cx="1858111" cy="0"/>
                  </a:xfrm>
                  <a:prstGeom prst="straightConnector1">
                    <a:avLst/>
                  </a:prstGeom>
                  <a:noFill/>
                  <a:ln cap="flat" cmpd="sng" w="19050">
                    <a:solidFill>
                      <a:schemeClr val="dk1"/>
                    </a:solidFill>
                    <a:prstDash val="solid"/>
                    <a:miter lim="800000"/>
                    <a:headEnd len="sm" w="sm" type="none"/>
                    <a:tailEnd len="med" w="med" type="triangle"/>
                  </a:ln>
                </p:spPr>
              </p:cxnSp>
              <p:cxnSp>
                <p:nvCxnSpPr>
                  <p:cNvPr id="1488" name="Google Shape;1488;p61"/>
                  <p:cNvCxnSpPr/>
                  <p:nvPr/>
                </p:nvCxnSpPr>
                <p:spPr>
                  <a:xfrm rot="10800000">
                    <a:off x="1206996" y="4005064"/>
                    <a:ext cx="0" cy="1419219"/>
                  </a:xfrm>
                  <a:prstGeom prst="straightConnector1">
                    <a:avLst/>
                  </a:prstGeom>
                  <a:noFill/>
                  <a:ln cap="flat" cmpd="sng" w="19050">
                    <a:solidFill>
                      <a:schemeClr val="dk1"/>
                    </a:solidFill>
                    <a:prstDash val="solid"/>
                    <a:miter lim="800000"/>
                    <a:headEnd len="sm" w="sm" type="none"/>
                    <a:tailEnd len="med" w="med" type="triangle"/>
                  </a:ln>
                </p:spPr>
              </p:cxnSp>
              <p:sp>
                <p:nvSpPr>
                  <p:cNvPr id="1489" name="Google Shape;1489;p61"/>
                  <p:cNvSpPr txBox="1"/>
                  <p:nvPr/>
                </p:nvSpPr>
                <p:spPr>
                  <a:xfrm>
                    <a:off x="990972" y="3779002"/>
                    <a:ext cx="288032"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y</a:t>
                    </a:r>
                    <a:endParaRPr i="1" sz="1400">
                      <a:solidFill>
                        <a:srgbClr val="000000"/>
                      </a:solidFill>
                      <a:latin typeface="Cambria Math"/>
                      <a:ea typeface="Cambria Math"/>
                      <a:cs typeface="Cambria Math"/>
                      <a:sym typeface="Cambria Math"/>
                    </a:endParaRPr>
                  </a:p>
                </p:txBody>
              </p:sp>
              <p:sp>
                <p:nvSpPr>
                  <p:cNvPr id="1490" name="Google Shape;1490;p61"/>
                  <p:cNvSpPr txBox="1"/>
                  <p:nvPr/>
                </p:nvSpPr>
                <p:spPr>
                  <a:xfrm>
                    <a:off x="890590" y="4726980"/>
                    <a:ext cx="360039"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a</a:t>
                    </a:r>
                    <a:r>
                      <a:rPr baseline="-25000" i="1" lang="en-US" sz="1400">
                        <a:solidFill>
                          <a:srgbClr val="000000"/>
                        </a:solidFill>
                        <a:latin typeface="Cambria Math"/>
                        <a:ea typeface="Cambria Math"/>
                        <a:cs typeface="Cambria Math"/>
                        <a:sym typeface="Cambria Math"/>
                      </a:rPr>
                      <a:t>1</a:t>
                    </a:r>
                    <a:endParaRPr baseline="-25000" i="1" sz="1400">
                      <a:solidFill>
                        <a:srgbClr val="000000"/>
                      </a:solidFill>
                      <a:latin typeface="Cambria Math"/>
                      <a:ea typeface="Cambria Math"/>
                      <a:cs typeface="Cambria Math"/>
                      <a:sym typeface="Cambria Math"/>
                    </a:endParaRPr>
                  </a:p>
                </p:txBody>
              </p:sp>
              <p:sp>
                <p:nvSpPr>
                  <p:cNvPr id="1491" name="Google Shape;1491;p61"/>
                  <p:cNvSpPr txBox="1"/>
                  <p:nvPr/>
                </p:nvSpPr>
                <p:spPr>
                  <a:xfrm>
                    <a:off x="909871" y="4509494"/>
                    <a:ext cx="360039"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1</a:t>
                    </a:r>
                    <a:endParaRPr baseline="-25000" i="1" sz="1400">
                      <a:solidFill>
                        <a:srgbClr val="000000"/>
                      </a:solidFill>
                      <a:latin typeface="Cambria Math"/>
                      <a:ea typeface="Cambria Math"/>
                      <a:cs typeface="Cambria Math"/>
                      <a:sym typeface="Cambria Math"/>
                    </a:endParaRPr>
                  </a:p>
                </p:txBody>
              </p:sp>
              <p:sp>
                <p:nvSpPr>
                  <p:cNvPr id="1492" name="Google Shape;1492;p61"/>
                  <p:cNvSpPr txBox="1"/>
                  <p:nvPr/>
                </p:nvSpPr>
                <p:spPr>
                  <a:xfrm>
                    <a:off x="1315009" y="5167231"/>
                    <a:ext cx="360039"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t</a:t>
                    </a:r>
                    <a:endParaRPr baseline="-25000" i="1" sz="1400">
                      <a:solidFill>
                        <a:srgbClr val="000000"/>
                      </a:solidFill>
                      <a:latin typeface="Cambria Math"/>
                      <a:ea typeface="Cambria Math"/>
                      <a:cs typeface="Cambria Math"/>
                      <a:sym typeface="Cambria Math"/>
                    </a:endParaRPr>
                  </a:p>
                </p:txBody>
              </p:sp>
              <p:sp>
                <p:nvSpPr>
                  <p:cNvPr id="1493" name="Google Shape;1493;p61"/>
                  <p:cNvSpPr txBox="1"/>
                  <p:nvPr/>
                </p:nvSpPr>
                <p:spPr>
                  <a:xfrm>
                    <a:off x="952780" y="5147284"/>
                    <a:ext cx="360039"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0</a:t>
                    </a:r>
                    <a:endParaRPr baseline="-25000" i="1" sz="1400">
                      <a:solidFill>
                        <a:srgbClr val="000000"/>
                      </a:solidFill>
                      <a:latin typeface="Cambria Math"/>
                      <a:ea typeface="Cambria Math"/>
                      <a:cs typeface="Cambria Math"/>
                      <a:sym typeface="Cambria Math"/>
                    </a:endParaRPr>
                  </a:p>
                </p:txBody>
              </p:sp>
              <p:sp>
                <p:nvSpPr>
                  <p:cNvPr id="1494" name="Google Shape;1494;p61"/>
                  <p:cNvSpPr txBox="1"/>
                  <p:nvPr/>
                </p:nvSpPr>
                <p:spPr>
                  <a:xfrm>
                    <a:off x="2426406" y="5018692"/>
                    <a:ext cx="360039"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x</a:t>
                    </a:r>
                    <a:endParaRPr baseline="-25000" i="1" sz="1400">
                      <a:solidFill>
                        <a:srgbClr val="000000"/>
                      </a:solidFill>
                      <a:latin typeface="Cambria Math"/>
                      <a:ea typeface="Cambria Math"/>
                      <a:cs typeface="Cambria Math"/>
                      <a:sym typeface="Cambria Math"/>
                    </a:endParaRPr>
                  </a:p>
                </p:txBody>
              </p:sp>
              <p:cxnSp>
                <p:nvCxnSpPr>
                  <p:cNvPr id="1495" name="Google Shape;1495;p61"/>
                  <p:cNvCxnSpPr/>
                  <p:nvPr/>
                </p:nvCxnSpPr>
                <p:spPr>
                  <a:xfrm>
                    <a:off x="1209187" y="4888605"/>
                    <a:ext cx="285841" cy="0"/>
                  </a:xfrm>
                  <a:prstGeom prst="straightConnector1">
                    <a:avLst/>
                  </a:prstGeom>
                  <a:noFill/>
                  <a:ln cap="flat" cmpd="sng" w="19050">
                    <a:solidFill>
                      <a:srgbClr val="1429A0"/>
                    </a:solidFill>
                    <a:prstDash val="dot"/>
                    <a:miter lim="800000"/>
                    <a:headEnd len="sm" w="sm" type="none"/>
                    <a:tailEnd len="sm" w="sm" type="none"/>
                  </a:ln>
                </p:spPr>
              </p:cxnSp>
              <p:cxnSp>
                <p:nvCxnSpPr>
                  <p:cNvPr id="1496" name="Google Shape;1496;p61"/>
                  <p:cNvCxnSpPr/>
                  <p:nvPr/>
                </p:nvCxnSpPr>
                <p:spPr>
                  <a:xfrm>
                    <a:off x="1487938" y="4888605"/>
                    <a:ext cx="0" cy="278626"/>
                  </a:xfrm>
                  <a:prstGeom prst="straightConnector1">
                    <a:avLst/>
                  </a:prstGeom>
                  <a:noFill/>
                  <a:ln cap="flat" cmpd="sng" w="19050">
                    <a:solidFill>
                      <a:srgbClr val="1429A0"/>
                    </a:solidFill>
                    <a:prstDash val="dot"/>
                    <a:miter lim="800000"/>
                    <a:headEnd len="sm" w="sm" type="none"/>
                    <a:tailEnd len="sm" w="sm" type="none"/>
                  </a:ln>
                </p:spPr>
              </p:cxnSp>
              <p:sp>
                <p:nvSpPr>
                  <p:cNvPr id="1497" name="Google Shape;1497;p61"/>
                  <p:cNvSpPr txBox="1"/>
                  <p:nvPr/>
                </p:nvSpPr>
                <p:spPr>
                  <a:xfrm>
                    <a:off x="342609" y="3586064"/>
                    <a:ext cx="605154" cy="277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00"/>
                        </a:solidFill>
                        <a:latin typeface="Cambria Math"/>
                        <a:ea typeface="Cambria Math"/>
                        <a:cs typeface="Cambria Math"/>
                        <a:sym typeface="Cambria Math"/>
                      </a:rPr>
                      <a:t>y=a</a:t>
                    </a:r>
                    <a:r>
                      <a:rPr baseline="30000" i="1" lang="en-US" sz="1400">
                        <a:solidFill>
                          <a:srgbClr val="000000"/>
                        </a:solidFill>
                        <a:latin typeface="Cambria Math"/>
                        <a:ea typeface="Cambria Math"/>
                        <a:cs typeface="Cambria Math"/>
                        <a:sym typeface="Cambria Math"/>
                      </a:rPr>
                      <a:t>x</a:t>
                    </a:r>
                    <a:endParaRPr baseline="30000" i="1" sz="1400">
                      <a:solidFill>
                        <a:srgbClr val="000000"/>
                      </a:solidFill>
                      <a:latin typeface="Cambria Math"/>
                      <a:ea typeface="Cambria Math"/>
                      <a:cs typeface="Cambria Math"/>
                      <a:sym typeface="Cambria Math"/>
                    </a:endParaRPr>
                  </a:p>
                </p:txBody>
              </p:sp>
              <p:sp>
                <p:nvSpPr>
                  <p:cNvPr id="1498" name="Google Shape;1498;p61"/>
                  <p:cNvSpPr txBox="1"/>
                  <p:nvPr/>
                </p:nvSpPr>
                <p:spPr>
                  <a:xfrm>
                    <a:off x="532906" y="5454268"/>
                    <a:ext cx="1688166" cy="263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300">
                        <a:solidFill>
                          <a:srgbClr val="000000"/>
                        </a:solidFill>
                        <a:latin typeface="Cambria Math"/>
                        <a:ea typeface="Cambria Math"/>
                        <a:cs typeface="Cambria Math"/>
                        <a:sym typeface="Cambria Math"/>
                      </a:rPr>
                      <a:t>(b)  Khi 0&lt;a &lt;1</a:t>
                    </a:r>
                    <a:endParaRPr i="1" sz="1300">
                      <a:solidFill>
                        <a:srgbClr val="000000"/>
                      </a:solidFill>
                      <a:latin typeface="Cambria Math"/>
                      <a:ea typeface="Cambria Math"/>
                      <a:cs typeface="Cambria Math"/>
                      <a:sym typeface="Cambria Math"/>
                    </a:endParaRPr>
                  </a:p>
                </p:txBody>
              </p:sp>
            </p:grpSp>
            <p:sp>
              <p:nvSpPr>
                <p:cNvPr id="1499" name="Google Shape;1499;p61"/>
                <p:cNvSpPr/>
                <p:nvPr/>
              </p:nvSpPr>
              <p:spPr>
                <a:xfrm>
                  <a:off x="1589821" y="4879911"/>
                  <a:ext cx="82800" cy="82118"/>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500" name="Google Shape;1500;p61"/>
                <p:cNvSpPr/>
                <p:nvPr/>
              </p:nvSpPr>
              <p:spPr>
                <a:xfrm flipH="1">
                  <a:off x="1005839" y="4248776"/>
                  <a:ext cx="1521060" cy="1093008"/>
                </a:xfrm>
                <a:custGeom>
                  <a:rect b="b" l="l" r="r" t="t"/>
                  <a:pathLst>
                    <a:path extrusionOk="0" h="1264920" w="120396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grpSp>
        <p:sp>
          <p:nvSpPr>
            <p:cNvPr id="1501" name="Google Shape;1501;p61"/>
            <p:cNvSpPr txBox="1"/>
            <p:nvPr/>
          </p:nvSpPr>
          <p:spPr>
            <a:xfrm>
              <a:off x="2429311" y="5622023"/>
              <a:ext cx="4826602"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Đồ thị của hàm mũ y=a</a:t>
              </a:r>
              <a:r>
                <a:rPr b="1" baseline="30000" lang="en-US" sz="1300">
                  <a:solidFill>
                    <a:srgbClr val="1429A0"/>
                  </a:solidFill>
                  <a:latin typeface="Arial"/>
                  <a:ea typeface="Arial"/>
                  <a:cs typeface="Arial"/>
                  <a:sym typeface="Arial"/>
                </a:rPr>
                <a:t>2</a:t>
              </a:r>
              <a:r>
                <a:rPr b="1" lang="en-US" sz="1300">
                  <a:solidFill>
                    <a:srgbClr val="1429A0"/>
                  </a:solidFill>
                  <a:latin typeface="Arial"/>
                  <a:ea typeface="Arial"/>
                  <a:cs typeface="Arial"/>
                  <a:sym typeface="Arial"/>
                </a:rPr>
                <a:t> với mỗi khoảng giá trị của a</a:t>
              </a:r>
              <a:endParaRPr b="1" sz="1300">
                <a:solidFill>
                  <a:srgbClr val="1429A0"/>
                </a:solidFill>
                <a:latin typeface="Arial"/>
                <a:ea typeface="Arial"/>
                <a:cs typeface="Arial"/>
                <a:sym typeface="Arial"/>
              </a:endParaRPr>
            </a:p>
          </p:txBody>
        </p:sp>
        <p:sp>
          <p:nvSpPr>
            <p:cNvPr id="1502" name="Google Shape;1502;p61"/>
            <p:cNvSpPr txBox="1"/>
            <p:nvPr/>
          </p:nvSpPr>
          <p:spPr>
            <a:xfrm>
              <a:off x="862474" y="2829132"/>
              <a:ext cx="7960277" cy="461665"/>
            </a:xfrm>
            <a:prstGeom prst="rect">
              <a:avLst/>
            </a:prstGeom>
            <a:noFill/>
            <a:ln>
              <a:noFill/>
            </a:ln>
          </p:spPr>
          <p:txBody>
            <a:bodyPr anchorCtr="0" anchor="t" bIns="45700" lIns="91425" spcFirstLastPara="1" rIns="91425" wrap="square" tIns="45700">
              <a:spAutoFit/>
            </a:bodyPr>
            <a:lstStyle/>
            <a:p>
              <a:pPr indent="0" lvl="1" marL="180975" marR="0" rtl="0" algn="l">
                <a:spcBef>
                  <a:spcPts val="0"/>
                </a:spcBef>
                <a:spcAft>
                  <a:spcPts val="0"/>
                </a:spcAft>
                <a:buNone/>
              </a:pPr>
              <a:r>
                <a:rPr b="0" i="0" lang="en-US" sz="1200" u="none" cap="none" strike="noStrike">
                  <a:solidFill>
                    <a:srgbClr val="262626"/>
                  </a:solidFill>
                  <a:latin typeface="Arial"/>
                  <a:ea typeface="Arial"/>
                  <a:cs typeface="Arial"/>
                  <a:sym typeface="Arial"/>
                </a:rPr>
                <a:t>Đối với số thực a, thỏa mãn a&gt;0, a≠1, đồ thị của hàm mũ y=a</a:t>
              </a:r>
              <a:r>
                <a:rPr b="0" baseline="30000" i="0" lang="en-US" sz="1200" u="none" cap="none" strike="noStrike">
                  <a:solidFill>
                    <a:srgbClr val="262626"/>
                  </a:solidFill>
                  <a:latin typeface="Arial"/>
                  <a:ea typeface="Arial"/>
                  <a:cs typeface="Arial"/>
                  <a:sym typeface="Arial"/>
                </a:rPr>
                <a:t>x</a:t>
              </a:r>
              <a:r>
                <a:rPr b="0" i="0" lang="en-US" sz="1200" u="none" cap="none" strike="noStrike">
                  <a:solidFill>
                    <a:srgbClr val="262626"/>
                  </a:solidFill>
                  <a:latin typeface="Arial"/>
                  <a:ea typeface="Arial"/>
                  <a:cs typeface="Arial"/>
                  <a:sym typeface="Arial"/>
                </a:rPr>
                <a:t> với mỗi khoảng giá trị của a có thể được mô tả như hình dưới đây.</a:t>
              </a:r>
              <a:endParaRPr/>
            </a:p>
          </p:txBody>
        </p:sp>
      </p:grpSp>
      <p:sp>
        <p:nvSpPr>
          <p:cNvPr id="1503" name="Google Shape;1503;p61"/>
          <p:cNvSpPr/>
          <p:nvPr/>
        </p:nvSpPr>
        <p:spPr>
          <a:xfrm>
            <a:off x="702940" y="597628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cơ số là 1 trong hàm mũ, nó không có ý nghĩa gì, vì vậy nó được rút ra toàn bộ.</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grpSp>
        <p:nvGrpSpPr>
          <p:cNvPr id="1509" name="Google Shape;1509;p62"/>
          <p:cNvGrpSpPr/>
          <p:nvPr/>
        </p:nvGrpSpPr>
        <p:grpSpPr>
          <a:xfrm>
            <a:off x="559817" y="1428745"/>
            <a:ext cx="8783192" cy="215444"/>
            <a:chOff x="559817" y="2136914"/>
            <a:chExt cx="8783192" cy="215444"/>
          </a:xfrm>
        </p:grpSpPr>
        <p:sp>
          <p:nvSpPr>
            <p:cNvPr id="1510" name="Google Shape;1510;p6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11" name="Google Shape;1511;p6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Vẽ đồ thị của các hàm mũ</a:t>
              </a:r>
              <a:endParaRPr sz="1400">
                <a:solidFill>
                  <a:srgbClr val="262626"/>
                </a:solidFill>
                <a:latin typeface="Arial"/>
                <a:ea typeface="Arial"/>
                <a:cs typeface="Arial"/>
                <a:sym typeface="Arial"/>
              </a:endParaRPr>
            </a:p>
          </p:txBody>
        </p:sp>
      </p:grpSp>
      <p:sp>
        <p:nvSpPr>
          <p:cNvPr id="1512" name="Google Shape;1512;p62"/>
          <p:cNvSpPr/>
          <p:nvPr/>
        </p:nvSpPr>
        <p:spPr>
          <a:xfrm>
            <a:off x="722395" y="1700808"/>
            <a:ext cx="8632825" cy="360850"/>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513" name="Google Shape;1513;p62"/>
          <p:cNvGrpSpPr/>
          <p:nvPr/>
        </p:nvGrpSpPr>
        <p:grpSpPr>
          <a:xfrm>
            <a:off x="450000" y="450000"/>
            <a:ext cx="9018000" cy="276999"/>
            <a:chOff x="450000" y="450000"/>
            <a:chExt cx="9018000" cy="276999"/>
          </a:xfrm>
        </p:grpSpPr>
        <p:sp>
          <p:nvSpPr>
            <p:cNvPr id="1514" name="Google Shape;1514;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2.6. Hàm mũ và Hàm Logarit</a:t>
              </a:r>
              <a:endParaRPr b="1" sz="1800">
                <a:solidFill>
                  <a:schemeClr val="lt1"/>
                </a:solidFill>
                <a:latin typeface="Arial"/>
                <a:ea typeface="Arial"/>
                <a:cs typeface="Arial"/>
                <a:sym typeface="Arial"/>
              </a:endParaRPr>
            </a:p>
          </p:txBody>
        </p:sp>
        <p:sp>
          <p:nvSpPr>
            <p:cNvPr id="1515" name="Google Shape;1515;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516" name="Google Shape;1516;p62"/>
          <p:cNvGrpSpPr/>
          <p:nvPr/>
        </p:nvGrpSpPr>
        <p:grpSpPr>
          <a:xfrm>
            <a:off x="722407" y="2061656"/>
            <a:ext cx="8782050" cy="4176504"/>
            <a:chOff x="636570" y="2094356"/>
            <a:chExt cx="8782050" cy="4176504"/>
          </a:xfrm>
        </p:grpSpPr>
        <p:grpSp>
          <p:nvGrpSpPr>
            <p:cNvPr id="1517" name="Google Shape;1517;p62"/>
            <p:cNvGrpSpPr/>
            <p:nvPr/>
          </p:nvGrpSpPr>
          <p:grpSpPr>
            <a:xfrm>
              <a:off x="636570" y="2094356"/>
              <a:ext cx="8782050" cy="4176504"/>
              <a:chOff x="559817" y="2132856"/>
              <a:chExt cx="8782050" cy="4176504"/>
            </a:xfrm>
          </p:grpSpPr>
          <p:sp>
            <p:nvSpPr>
              <p:cNvPr id="1518" name="Google Shape;1518;p62"/>
              <p:cNvSpPr/>
              <p:nvPr/>
            </p:nvSpPr>
            <p:spPr>
              <a:xfrm>
                <a:off x="559817" y="2132856"/>
                <a:ext cx="8782050" cy="41765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19" name="Google Shape;1519;p62"/>
              <p:cNvPicPr preferRelativeResize="0"/>
              <p:nvPr/>
            </p:nvPicPr>
            <p:blipFill rotWithShape="1">
              <a:blip r:embed="rId4">
                <a:alphaModFix/>
              </a:blip>
              <a:srcRect b="2820" l="0" r="11818" t="-2820"/>
              <a:stretch/>
            </p:blipFill>
            <p:spPr>
              <a:xfrm>
                <a:off x="609599" y="2164224"/>
                <a:ext cx="8732267" cy="4112925"/>
              </a:xfrm>
              <a:prstGeom prst="rect">
                <a:avLst/>
              </a:prstGeom>
              <a:noFill/>
              <a:ln>
                <a:noFill/>
              </a:ln>
            </p:spPr>
          </p:pic>
        </p:grpSp>
        <p:sp>
          <p:nvSpPr>
            <p:cNvPr id="1520" name="Google Shape;1520;p62"/>
            <p:cNvSpPr/>
            <p:nvPr/>
          </p:nvSpPr>
          <p:spPr>
            <a:xfrm>
              <a:off x="1731372" y="4526280"/>
              <a:ext cx="1801768" cy="14794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100">
                  <a:solidFill>
                    <a:srgbClr val="007D86"/>
                  </a:solidFill>
                  <a:latin typeface="Arial"/>
                  <a:ea typeface="Arial"/>
                  <a:cs typeface="Arial"/>
                  <a:sym typeface="Arial"/>
                </a:rPr>
                <a:t>y2=2</a:t>
              </a:r>
              <a:r>
                <a:rPr baseline="30000" i="1" lang="en-US" sz="1100">
                  <a:solidFill>
                    <a:srgbClr val="007D86"/>
                  </a:solidFill>
                  <a:latin typeface="Arial"/>
                  <a:ea typeface="Arial"/>
                  <a:cs typeface="Arial"/>
                  <a:sym typeface="Arial"/>
                </a:rPr>
                <a:t>**</a:t>
              </a:r>
              <a:r>
                <a:rPr i="1" lang="en-US" sz="1100">
                  <a:solidFill>
                    <a:srgbClr val="007D86"/>
                  </a:solidFill>
                  <a:latin typeface="Arial"/>
                  <a:ea typeface="Arial"/>
                  <a:cs typeface="Arial"/>
                  <a:sym typeface="Arial"/>
                </a:rPr>
                <a:t>(-x-2)</a:t>
              </a:r>
              <a:endParaRPr i="1" sz="1100">
                <a:solidFill>
                  <a:srgbClr val="007D86"/>
                </a:solidFill>
                <a:latin typeface="Arial"/>
                <a:ea typeface="Arial"/>
                <a:cs typeface="Arial"/>
                <a:sym typeface="Arial"/>
              </a:endParaRPr>
            </a:p>
          </p:txBody>
        </p:sp>
        <p:sp>
          <p:nvSpPr>
            <p:cNvPr id="1521" name="Google Shape;1521;p62"/>
            <p:cNvSpPr/>
            <p:nvPr/>
          </p:nvSpPr>
          <p:spPr>
            <a:xfrm>
              <a:off x="5857875" y="5801077"/>
              <a:ext cx="737235" cy="147940"/>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C03024"/>
                  </a:solidFill>
                  <a:latin typeface="Arial"/>
                  <a:ea typeface="Arial"/>
                  <a:cs typeface="Arial"/>
                  <a:sym typeface="Arial"/>
                </a:rPr>
                <a:t>2^{-X-2}$</a:t>
              </a:r>
              <a:endParaRPr sz="1200">
                <a:solidFill>
                  <a:srgbClr val="C03024"/>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grpSp>
        <p:nvGrpSpPr>
          <p:cNvPr id="1527" name="Google Shape;1527;p63"/>
          <p:cNvGrpSpPr/>
          <p:nvPr/>
        </p:nvGrpSpPr>
        <p:grpSpPr>
          <a:xfrm>
            <a:off x="559817" y="1428745"/>
            <a:ext cx="8783192" cy="215444"/>
            <a:chOff x="559817" y="2136914"/>
            <a:chExt cx="8783192" cy="215444"/>
          </a:xfrm>
        </p:grpSpPr>
        <p:sp>
          <p:nvSpPr>
            <p:cNvPr id="1528" name="Google Shape;1528;p6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29" name="Google Shape;1529;p6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Vẽ đồ thị của các hàm mũ</a:t>
              </a:r>
              <a:endParaRPr sz="1400">
                <a:solidFill>
                  <a:srgbClr val="262626"/>
                </a:solidFill>
                <a:latin typeface="Arial"/>
                <a:ea typeface="Arial"/>
                <a:cs typeface="Arial"/>
                <a:sym typeface="Arial"/>
              </a:endParaRPr>
            </a:p>
          </p:txBody>
        </p:sp>
      </p:grpSp>
      <p:sp>
        <p:nvSpPr>
          <p:cNvPr id="1530" name="Google Shape;1530;p63"/>
          <p:cNvSpPr/>
          <p:nvPr/>
        </p:nvSpPr>
        <p:spPr>
          <a:xfrm>
            <a:off x="722395" y="1700808"/>
            <a:ext cx="8632825" cy="360850"/>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531" name="Google Shape;1531;p63"/>
          <p:cNvGrpSpPr/>
          <p:nvPr/>
        </p:nvGrpSpPr>
        <p:grpSpPr>
          <a:xfrm>
            <a:off x="450000" y="450000"/>
            <a:ext cx="9018000" cy="276999"/>
            <a:chOff x="450000" y="450000"/>
            <a:chExt cx="9018000" cy="276999"/>
          </a:xfrm>
        </p:grpSpPr>
        <p:sp>
          <p:nvSpPr>
            <p:cNvPr id="1532" name="Google Shape;1532;p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2.6. Hàm mũ và Hàm Logarit</a:t>
              </a:r>
              <a:endParaRPr b="1" sz="1800">
                <a:solidFill>
                  <a:schemeClr val="lt1"/>
                </a:solidFill>
                <a:latin typeface="Arial"/>
                <a:ea typeface="Arial"/>
                <a:cs typeface="Arial"/>
                <a:sym typeface="Arial"/>
              </a:endParaRPr>
            </a:p>
          </p:txBody>
        </p:sp>
        <p:sp>
          <p:nvSpPr>
            <p:cNvPr id="1533" name="Google Shape;1533;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534" name="Google Shape;1534;p63"/>
          <p:cNvGrpSpPr/>
          <p:nvPr/>
        </p:nvGrpSpPr>
        <p:grpSpPr>
          <a:xfrm>
            <a:off x="722395" y="2140066"/>
            <a:ext cx="3666743" cy="2520118"/>
            <a:chOff x="559817" y="2204282"/>
            <a:chExt cx="3666743" cy="2520118"/>
          </a:xfrm>
        </p:grpSpPr>
        <p:sp>
          <p:nvSpPr>
            <p:cNvPr id="1535" name="Google Shape;1535;p63"/>
            <p:cNvSpPr/>
            <p:nvPr/>
          </p:nvSpPr>
          <p:spPr>
            <a:xfrm>
              <a:off x="559817" y="2204282"/>
              <a:ext cx="3666743" cy="25201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536" name="Google Shape;1536;p63"/>
            <p:cNvGrpSpPr/>
            <p:nvPr/>
          </p:nvGrpSpPr>
          <p:grpSpPr>
            <a:xfrm>
              <a:off x="714940" y="2379920"/>
              <a:ext cx="3284554" cy="2264645"/>
              <a:chOff x="874770" y="2420888"/>
              <a:chExt cx="3284554" cy="2264645"/>
            </a:xfrm>
          </p:grpSpPr>
          <p:sp>
            <p:nvSpPr>
              <p:cNvPr id="1537" name="Google Shape;1537;p63"/>
              <p:cNvSpPr/>
              <p:nvPr/>
            </p:nvSpPr>
            <p:spPr>
              <a:xfrm>
                <a:off x="1063907" y="2420888"/>
                <a:ext cx="3023409" cy="1944216"/>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Google Shape;1538;p63"/>
              <p:cNvSpPr txBox="1"/>
              <p:nvPr/>
            </p:nvSpPr>
            <p:spPr>
              <a:xfrm>
                <a:off x="926606" y="4408534"/>
                <a:ext cx="3232718" cy="276999"/>
              </a:xfrm>
              <a:prstGeom prst="rect">
                <a:avLst/>
              </a:prstGeom>
              <a:blipFill rotWithShape="1">
                <a:blip r:embed="rId4">
                  <a:alphaModFix/>
                </a:blip>
                <a:stretch>
                  <a:fillRect b="-17776" l="0" r="0" t="-22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539" name="Google Shape;1539;p63"/>
              <p:cNvGrpSpPr/>
              <p:nvPr/>
            </p:nvGrpSpPr>
            <p:grpSpPr>
              <a:xfrm>
                <a:off x="1206996" y="4365104"/>
                <a:ext cx="2741067" cy="83041"/>
                <a:chOff x="1206996" y="4365104"/>
                <a:chExt cx="2741067" cy="130169"/>
              </a:xfrm>
            </p:grpSpPr>
            <p:cxnSp>
              <p:nvCxnSpPr>
                <p:cNvPr id="1540" name="Google Shape;1540;p63"/>
                <p:cNvCxnSpPr/>
                <p:nvPr/>
              </p:nvCxnSpPr>
              <p:spPr>
                <a:xfrm>
                  <a:off x="1206996"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41" name="Google Shape;1541;p63"/>
                <p:cNvCxnSpPr/>
                <p:nvPr/>
              </p:nvCxnSpPr>
              <p:spPr>
                <a:xfrm>
                  <a:off x="1711052"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42" name="Google Shape;1542;p63"/>
                <p:cNvCxnSpPr/>
                <p:nvPr/>
              </p:nvCxnSpPr>
              <p:spPr>
                <a:xfrm>
                  <a:off x="2124048"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43" name="Google Shape;1543;p63"/>
                <p:cNvCxnSpPr/>
                <p:nvPr/>
              </p:nvCxnSpPr>
              <p:spPr>
                <a:xfrm>
                  <a:off x="2585109"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44" name="Google Shape;1544;p63"/>
                <p:cNvCxnSpPr/>
                <p:nvPr/>
              </p:nvCxnSpPr>
              <p:spPr>
                <a:xfrm>
                  <a:off x="3079204"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45" name="Google Shape;1545;p63"/>
                <p:cNvCxnSpPr/>
                <p:nvPr/>
              </p:nvCxnSpPr>
              <p:spPr>
                <a:xfrm>
                  <a:off x="3511252"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46" name="Google Shape;1546;p63"/>
                <p:cNvCxnSpPr/>
                <p:nvPr/>
              </p:nvCxnSpPr>
              <p:spPr>
                <a:xfrm>
                  <a:off x="3948063" y="4365104"/>
                  <a:ext cx="0" cy="130169"/>
                </a:xfrm>
                <a:prstGeom prst="straightConnector1">
                  <a:avLst/>
                </a:prstGeom>
                <a:noFill/>
                <a:ln cap="flat" cmpd="sng" w="12700">
                  <a:solidFill>
                    <a:srgbClr val="595959"/>
                  </a:solidFill>
                  <a:prstDash val="solid"/>
                  <a:miter lim="800000"/>
                  <a:headEnd len="sm" w="sm" type="none"/>
                  <a:tailEnd len="sm" w="sm" type="none"/>
                </a:ln>
              </p:spPr>
            </p:cxnSp>
          </p:grpSp>
          <p:grpSp>
            <p:nvGrpSpPr>
              <p:cNvPr id="1547" name="Google Shape;1547;p63"/>
              <p:cNvGrpSpPr/>
              <p:nvPr/>
            </p:nvGrpSpPr>
            <p:grpSpPr>
              <a:xfrm rot="5400000">
                <a:off x="413451" y="3301308"/>
                <a:ext cx="1241588" cy="83042"/>
                <a:chOff x="1206996" y="4365103"/>
                <a:chExt cx="1241588" cy="130170"/>
              </a:xfrm>
            </p:grpSpPr>
            <p:cxnSp>
              <p:nvCxnSpPr>
                <p:cNvPr id="1548" name="Google Shape;1548;p63"/>
                <p:cNvCxnSpPr/>
                <p:nvPr/>
              </p:nvCxnSpPr>
              <p:spPr>
                <a:xfrm>
                  <a:off x="1206996"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49" name="Google Shape;1549;p63"/>
                <p:cNvCxnSpPr/>
                <p:nvPr/>
              </p:nvCxnSpPr>
              <p:spPr>
                <a:xfrm>
                  <a:off x="1625929" y="4365103"/>
                  <a:ext cx="0" cy="130168"/>
                </a:xfrm>
                <a:prstGeom prst="straightConnector1">
                  <a:avLst/>
                </a:prstGeom>
                <a:noFill/>
                <a:ln cap="flat" cmpd="sng" w="12700">
                  <a:solidFill>
                    <a:srgbClr val="595959"/>
                  </a:solidFill>
                  <a:prstDash val="solid"/>
                  <a:miter lim="800000"/>
                  <a:headEnd len="sm" w="sm" type="none"/>
                  <a:tailEnd len="sm" w="sm" type="none"/>
                </a:ln>
              </p:spPr>
            </p:cxnSp>
            <p:cxnSp>
              <p:nvCxnSpPr>
                <p:cNvPr id="1550" name="Google Shape;1550;p63"/>
                <p:cNvCxnSpPr/>
                <p:nvPr/>
              </p:nvCxnSpPr>
              <p:spPr>
                <a:xfrm>
                  <a:off x="2028987" y="4365105"/>
                  <a:ext cx="0" cy="130168"/>
                </a:xfrm>
                <a:prstGeom prst="straightConnector1">
                  <a:avLst/>
                </a:prstGeom>
                <a:noFill/>
                <a:ln cap="flat" cmpd="sng" w="12700">
                  <a:solidFill>
                    <a:srgbClr val="595959"/>
                  </a:solidFill>
                  <a:prstDash val="solid"/>
                  <a:miter lim="800000"/>
                  <a:headEnd len="sm" w="sm" type="none"/>
                  <a:tailEnd len="sm" w="sm" type="none"/>
                </a:ln>
              </p:spPr>
            </p:cxnSp>
            <p:cxnSp>
              <p:nvCxnSpPr>
                <p:cNvPr id="1551" name="Google Shape;1551;p63"/>
                <p:cNvCxnSpPr/>
                <p:nvPr/>
              </p:nvCxnSpPr>
              <p:spPr>
                <a:xfrm>
                  <a:off x="2448584" y="4365105"/>
                  <a:ext cx="0" cy="130168"/>
                </a:xfrm>
                <a:prstGeom prst="straightConnector1">
                  <a:avLst/>
                </a:prstGeom>
                <a:noFill/>
                <a:ln cap="flat" cmpd="sng" w="12700">
                  <a:solidFill>
                    <a:srgbClr val="595959"/>
                  </a:solidFill>
                  <a:prstDash val="solid"/>
                  <a:miter lim="800000"/>
                  <a:headEnd len="sm" w="sm" type="none"/>
                  <a:tailEnd len="sm" w="sm" type="none"/>
                </a:ln>
              </p:spPr>
            </p:cxnSp>
          </p:grpSp>
          <p:sp>
            <p:nvSpPr>
              <p:cNvPr id="1552" name="Google Shape;1552;p63"/>
              <p:cNvSpPr txBox="1"/>
              <p:nvPr/>
            </p:nvSpPr>
            <p:spPr>
              <a:xfrm>
                <a:off x="874770" y="2573752"/>
                <a:ext cx="127005" cy="1959511"/>
              </a:xfrm>
              <a:prstGeom prst="rect">
                <a:avLst/>
              </a:prstGeom>
              <a:blipFill rotWithShape="1">
                <a:blip r:embed="rId5">
                  <a:alphaModFix/>
                </a:blip>
                <a:stretch>
                  <a:fillRect b="-1867" l="-71425" r="-4285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53" name="Google Shape;1553;p63"/>
              <p:cNvSpPr/>
              <p:nvPr/>
            </p:nvSpPr>
            <p:spPr>
              <a:xfrm>
                <a:off x="1200150" y="2519363"/>
                <a:ext cx="2747963" cy="1776412"/>
              </a:xfrm>
              <a:custGeom>
                <a:rect b="b" l="l" r="r" t="t"/>
                <a:pathLst>
                  <a:path extrusionOk="0" h="1776412" w="2747963">
                    <a:moveTo>
                      <a:pt x="0" y="1776412"/>
                    </a:moveTo>
                    <a:cubicBezTo>
                      <a:pt x="124222" y="1772046"/>
                      <a:pt x="248444" y="1767681"/>
                      <a:pt x="457200" y="1728787"/>
                    </a:cubicBezTo>
                    <a:cubicBezTo>
                      <a:pt x="665956" y="1689893"/>
                      <a:pt x="1035051" y="1617662"/>
                      <a:pt x="1252538" y="1543050"/>
                    </a:cubicBezTo>
                    <a:cubicBezTo>
                      <a:pt x="1470025" y="1468438"/>
                      <a:pt x="1613694" y="1381124"/>
                      <a:pt x="1762125" y="1281112"/>
                    </a:cubicBezTo>
                    <a:cubicBezTo>
                      <a:pt x="1910556" y="1181100"/>
                      <a:pt x="2011363" y="1089025"/>
                      <a:pt x="2143125" y="942975"/>
                    </a:cubicBezTo>
                    <a:cubicBezTo>
                      <a:pt x="2274888" y="796925"/>
                      <a:pt x="2451894" y="561974"/>
                      <a:pt x="2552700" y="404812"/>
                    </a:cubicBezTo>
                    <a:cubicBezTo>
                      <a:pt x="2653506" y="247650"/>
                      <a:pt x="2700734" y="123825"/>
                      <a:pt x="2747963" y="0"/>
                    </a:cubicBezTo>
                  </a:path>
                </a:pathLst>
              </a:custGeom>
              <a:noFill/>
              <a:ln cap="flat" cmpd="sng" w="28575">
                <a:solidFill>
                  <a:srgbClr val="65A1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54" name="Google Shape;1554;p63"/>
              <p:cNvCxnSpPr/>
              <p:nvPr/>
            </p:nvCxnSpPr>
            <p:spPr>
              <a:xfrm>
                <a:off x="1134988" y="2573752"/>
                <a:ext cx="216024" cy="0"/>
              </a:xfrm>
              <a:prstGeom prst="straightConnector1">
                <a:avLst/>
              </a:prstGeom>
              <a:noFill/>
              <a:ln cap="flat" cmpd="sng" w="28575">
                <a:solidFill>
                  <a:srgbClr val="65A1CB"/>
                </a:solidFill>
                <a:prstDash val="solid"/>
                <a:miter lim="800000"/>
                <a:headEnd len="sm" w="sm" type="none"/>
                <a:tailEnd len="sm" w="sm" type="none"/>
              </a:ln>
            </p:spPr>
          </p:cxnSp>
          <p:cxnSp>
            <p:nvCxnSpPr>
              <p:cNvPr id="1555" name="Google Shape;1555;p63"/>
              <p:cNvCxnSpPr/>
              <p:nvPr/>
            </p:nvCxnSpPr>
            <p:spPr>
              <a:xfrm>
                <a:off x="1134988" y="2747851"/>
                <a:ext cx="216024" cy="0"/>
              </a:xfrm>
              <a:prstGeom prst="straightConnector1">
                <a:avLst/>
              </a:prstGeom>
              <a:noFill/>
              <a:ln cap="flat" cmpd="sng" w="28575">
                <a:solidFill>
                  <a:srgbClr val="FF9334"/>
                </a:solidFill>
                <a:prstDash val="solid"/>
                <a:miter lim="800000"/>
                <a:headEnd len="sm" w="sm" type="none"/>
                <a:tailEnd len="sm" w="sm" type="none"/>
              </a:ln>
            </p:spPr>
          </p:cxnSp>
          <p:sp>
            <p:nvSpPr>
              <p:cNvPr id="1556" name="Google Shape;1556;p63"/>
              <p:cNvSpPr/>
              <p:nvPr/>
            </p:nvSpPr>
            <p:spPr>
              <a:xfrm>
                <a:off x="1204913" y="3328988"/>
                <a:ext cx="2752725" cy="600075"/>
              </a:xfrm>
              <a:custGeom>
                <a:rect b="b" l="l" r="r" t="t"/>
                <a:pathLst>
                  <a:path extrusionOk="0" h="600075" w="2752725">
                    <a:moveTo>
                      <a:pt x="0" y="600075"/>
                    </a:moveTo>
                    <a:cubicBezTo>
                      <a:pt x="211931" y="593725"/>
                      <a:pt x="423862" y="587375"/>
                      <a:pt x="642937" y="571500"/>
                    </a:cubicBezTo>
                    <a:cubicBezTo>
                      <a:pt x="862012" y="555625"/>
                      <a:pt x="1112838" y="532606"/>
                      <a:pt x="1314450" y="504825"/>
                    </a:cubicBezTo>
                    <a:cubicBezTo>
                      <a:pt x="1516063" y="477044"/>
                      <a:pt x="1690687" y="442912"/>
                      <a:pt x="1852612" y="404812"/>
                    </a:cubicBezTo>
                    <a:cubicBezTo>
                      <a:pt x="2014537" y="366712"/>
                      <a:pt x="2135981" y="343694"/>
                      <a:pt x="2286000" y="276225"/>
                    </a:cubicBezTo>
                    <a:cubicBezTo>
                      <a:pt x="2436019" y="208756"/>
                      <a:pt x="2594372" y="104378"/>
                      <a:pt x="2752725" y="0"/>
                    </a:cubicBezTo>
                  </a:path>
                </a:pathLst>
              </a:custGeom>
              <a:noFill/>
              <a:ln cap="flat" cmpd="sng" w="28575">
                <a:solidFill>
                  <a:srgbClr val="FF933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7" name="Google Shape;1557;p63"/>
              <p:cNvSpPr txBox="1"/>
              <p:nvPr/>
            </p:nvSpPr>
            <p:spPr>
              <a:xfrm>
                <a:off x="1343287" y="2643082"/>
                <a:ext cx="730265" cy="21544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58" name="Google Shape;1558;p63"/>
              <p:cNvSpPr txBox="1"/>
              <p:nvPr/>
            </p:nvSpPr>
            <p:spPr>
              <a:xfrm>
                <a:off x="1343287" y="2463360"/>
                <a:ext cx="439773" cy="21544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59" name="Google Shape;1559;p63"/>
              <p:cNvSpPr/>
              <p:nvPr/>
            </p:nvSpPr>
            <p:spPr>
              <a:xfrm>
                <a:off x="1098082" y="2463360"/>
                <a:ext cx="890279" cy="392534"/>
              </a:xfrm>
              <a:prstGeom prst="rect">
                <a:avLst/>
              </a:prstGeom>
              <a:noFill/>
              <a:ln cap="flat" cmpd="sng" w="12700">
                <a:solidFill>
                  <a:srgbClr val="0070C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1560" name="Google Shape;1560;p63"/>
          <p:cNvGrpSpPr/>
          <p:nvPr/>
        </p:nvGrpSpPr>
        <p:grpSpPr>
          <a:xfrm>
            <a:off x="4776119" y="2120180"/>
            <a:ext cx="3758123" cy="2520118"/>
            <a:chOff x="4776119" y="2149055"/>
            <a:chExt cx="3758123" cy="2520118"/>
          </a:xfrm>
        </p:grpSpPr>
        <p:sp>
          <p:nvSpPr>
            <p:cNvPr id="1561" name="Google Shape;1561;p63"/>
            <p:cNvSpPr/>
            <p:nvPr/>
          </p:nvSpPr>
          <p:spPr>
            <a:xfrm>
              <a:off x="4802133" y="2149055"/>
              <a:ext cx="3666743" cy="25201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562" name="Google Shape;1562;p63"/>
            <p:cNvGrpSpPr/>
            <p:nvPr/>
          </p:nvGrpSpPr>
          <p:grpSpPr>
            <a:xfrm>
              <a:off x="4776119" y="2335394"/>
              <a:ext cx="3758123" cy="2264645"/>
              <a:chOff x="4251955" y="2420888"/>
              <a:chExt cx="3758123" cy="2264645"/>
            </a:xfrm>
          </p:grpSpPr>
          <p:sp>
            <p:nvSpPr>
              <p:cNvPr id="1563" name="Google Shape;1563;p63"/>
              <p:cNvSpPr/>
              <p:nvPr/>
            </p:nvSpPr>
            <p:spPr>
              <a:xfrm>
                <a:off x="4780509" y="2420888"/>
                <a:ext cx="3023409" cy="1944216"/>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Google Shape;1564;p63"/>
              <p:cNvSpPr txBox="1"/>
              <p:nvPr/>
            </p:nvSpPr>
            <p:spPr>
              <a:xfrm>
                <a:off x="4643208" y="4408534"/>
                <a:ext cx="3232718" cy="276999"/>
              </a:xfrm>
              <a:prstGeom prst="rect">
                <a:avLst/>
              </a:prstGeom>
              <a:blipFill rotWithShape="1">
                <a:blip r:embed="rId8">
                  <a:alphaModFix/>
                </a:blip>
                <a:stretch>
                  <a:fillRect b="-17776" l="0" r="0" t="-22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565" name="Google Shape;1565;p63"/>
              <p:cNvGrpSpPr/>
              <p:nvPr/>
            </p:nvGrpSpPr>
            <p:grpSpPr>
              <a:xfrm>
                <a:off x="4923598" y="4365104"/>
                <a:ext cx="2741067" cy="83041"/>
                <a:chOff x="1206996" y="4365104"/>
                <a:chExt cx="2741067" cy="130169"/>
              </a:xfrm>
            </p:grpSpPr>
            <p:cxnSp>
              <p:nvCxnSpPr>
                <p:cNvPr id="1566" name="Google Shape;1566;p63"/>
                <p:cNvCxnSpPr/>
                <p:nvPr/>
              </p:nvCxnSpPr>
              <p:spPr>
                <a:xfrm>
                  <a:off x="1206996"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67" name="Google Shape;1567;p63"/>
                <p:cNvCxnSpPr/>
                <p:nvPr/>
              </p:nvCxnSpPr>
              <p:spPr>
                <a:xfrm>
                  <a:off x="1711052"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68" name="Google Shape;1568;p63"/>
                <p:cNvCxnSpPr/>
                <p:nvPr/>
              </p:nvCxnSpPr>
              <p:spPr>
                <a:xfrm>
                  <a:off x="2124048"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69" name="Google Shape;1569;p63"/>
                <p:cNvCxnSpPr/>
                <p:nvPr/>
              </p:nvCxnSpPr>
              <p:spPr>
                <a:xfrm>
                  <a:off x="2585109"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70" name="Google Shape;1570;p63"/>
                <p:cNvCxnSpPr/>
                <p:nvPr/>
              </p:nvCxnSpPr>
              <p:spPr>
                <a:xfrm>
                  <a:off x="3079204"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71" name="Google Shape;1571;p63"/>
                <p:cNvCxnSpPr/>
                <p:nvPr/>
              </p:nvCxnSpPr>
              <p:spPr>
                <a:xfrm>
                  <a:off x="3511252" y="4365104"/>
                  <a:ext cx="0" cy="130169"/>
                </a:xfrm>
                <a:prstGeom prst="straightConnector1">
                  <a:avLst/>
                </a:prstGeom>
                <a:noFill/>
                <a:ln cap="flat" cmpd="sng" w="12700">
                  <a:solidFill>
                    <a:srgbClr val="595959"/>
                  </a:solidFill>
                  <a:prstDash val="solid"/>
                  <a:miter lim="800000"/>
                  <a:headEnd len="sm" w="sm" type="none"/>
                  <a:tailEnd len="sm" w="sm" type="none"/>
                </a:ln>
              </p:spPr>
            </p:cxnSp>
            <p:cxnSp>
              <p:nvCxnSpPr>
                <p:cNvPr id="1572" name="Google Shape;1572;p63"/>
                <p:cNvCxnSpPr/>
                <p:nvPr/>
              </p:nvCxnSpPr>
              <p:spPr>
                <a:xfrm>
                  <a:off x="3948063" y="4365104"/>
                  <a:ext cx="0" cy="130169"/>
                </a:xfrm>
                <a:prstGeom prst="straightConnector1">
                  <a:avLst/>
                </a:prstGeom>
                <a:noFill/>
                <a:ln cap="flat" cmpd="sng" w="12700">
                  <a:solidFill>
                    <a:srgbClr val="595959"/>
                  </a:solidFill>
                  <a:prstDash val="solid"/>
                  <a:miter lim="800000"/>
                  <a:headEnd len="sm" w="sm" type="none"/>
                  <a:tailEnd len="sm" w="sm" type="none"/>
                </a:ln>
              </p:spPr>
            </p:cxnSp>
          </p:grpSp>
          <p:cxnSp>
            <p:nvCxnSpPr>
              <p:cNvPr id="1573" name="Google Shape;1573;p63"/>
              <p:cNvCxnSpPr/>
              <p:nvPr/>
            </p:nvCxnSpPr>
            <p:spPr>
              <a:xfrm>
                <a:off x="4750859" y="3473387"/>
                <a:ext cx="0" cy="83040"/>
              </a:xfrm>
              <a:prstGeom prst="straightConnector1">
                <a:avLst/>
              </a:prstGeom>
              <a:noFill/>
              <a:ln cap="flat" cmpd="sng" w="12700">
                <a:solidFill>
                  <a:srgbClr val="595959"/>
                </a:solidFill>
                <a:prstDash val="solid"/>
                <a:miter lim="800000"/>
                <a:headEnd len="sm" w="sm" type="none"/>
                <a:tailEnd len="sm" w="sm" type="none"/>
              </a:ln>
            </p:spPr>
          </p:cxnSp>
          <p:cxnSp>
            <p:nvCxnSpPr>
              <p:cNvPr id="1574" name="Google Shape;1574;p63"/>
              <p:cNvCxnSpPr/>
              <p:nvPr/>
            </p:nvCxnSpPr>
            <p:spPr>
              <a:xfrm>
                <a:off x="4750859" y="3792005"/>
                <a:ext cx="0" cy="83040"/>
              </a:xfrm>
              <a:prstGeom prst="straightConnector1">
                <a:avLst/>
              </a:prstGeom>
              <a:noFill/>
              <a:ln cap="flat" cmpd="sng" w="12700">
                <a:solidFill>
                  <a:srgbClr val="595959"/>
                </a:solidFill>
                <a:prstDash val="solid"/>
                <a:miter lim="800000"/>
                <a:headEnd len="sm" w="sm" type="none"/>
                <a:tailEnd len="sm" w="sm" type="none"/>
              </a:ln>
            </p:spPr>
          </p:cxnSp>
          <p:sp>
            <p:nvSpPr>
              <p:cNvPr id="1575" name="Google Shape;1575;p63"/>
              <p:cNvSpPr txBox="1"/>
              <p:nvPr/>
            </p:nvSpPr>
            <p:spPr>
              <a:xfrm>
                <a:off x="4251955" y="2428578"/>
                <a:ext cx="456985" cy="1841530"/>
              </a:xfrm>
              <a:prstGeom prst="rect">
                <a:avLst/>
              </a:prstGeom>
              <a:blipFill rotWithShape="1">
                <a:blip r:embed="rId9">
                  <a:alphaModFix/>
                </a:blip>
                <a:stretch>
                  <a:fillRect b="-1654" l="0" r="-13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576" name="Google Shape;1576;p63"/>
              <p:cNvCxnSpPr/>
              <p:nvPr/>
            </p:nvCxnSpPr>
            <p:spPr>
              <a:xfrm>
                <a:off x="6911500" y="2573752"/>
                <a:ext cx="216024" cy="0"/>
              </a:xfrm>
              <a:prstGeom prst="straightConnector1">
                <a:avLst/>
              </a:prstGeom>
              <a:noFill/>
              <a:ln cap="flat" cmpd="sng" w="28575">
                <a:solidFill>
                  <a:srgbClr val="65A1CB"/>
                </a:solidFill>
                <a:prstDash val="solid"/>
                <a:miter lim="800000"/>
                <a:headEnd len="sm" w="sm" type="none"/>
                <a:tailEnd len="sm" w="sm" type="none"/>
              </a:ln>
            </p:spPr>
          </p:cxnSp>
          <p:cxnSp>
            <p:nvCxnSpPr>
              <p:cNvPr id="1577" name="Google Shape;1577;p63"/>
              <p:cNvCxnSpPr/>
              <p:nvPr/>
            </p:nvCxnSpPr>
            <p:spPr>
              <a:xfrm>
                <a:off x="6911500" y="2747851"/>
                <a:ext cx="216024" cy="0"/>
              </a:xfrm>
              <a:prstGeom prst="straightConnector1">
                <a:avLst/>
              </a:prstGeom>
              <a:noFill/>
              <a:ln cap="flat" cmpd="sng" w="28575">
                <a:solidFill>
                  <a:srgbClr val="FF9334"/>
                </a:solidFill>
                <a:prstDash val="solid"/>
                <a:miter lim="800000"/>
                <a:headEnd len="sm" w="sm" type="none"/>
                <a:tailEnd len="sm" w="sm" type="none"/>
              </a:ln>
            </p:spPr>
          </p:cxnSp>
          <p:sp>
            <p:nvSpPr>
              <p:cNvPr id="1578" name="Google Shape;1578;p63"/>
              <p:cNvSpPr txBox="1"/>
              <p:nvPr/>
            </p:nvSpPr>
            <p:spPr>
              <a:xfrm>
                <a:off x="7119799" y="2643082"/>
                <a:ext cx="890279" cy="215444"/>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79" name="Google Shape;1579;p63"/>
              <p:cNvSpPr txBox="1"/>
              <p:nvPr/>
            </p:nvSpPr>
            <p:spPr>
              <a:xfrm>
                <a:off x="7119799" y="2463360"/>
                <a:ext cx="792632" cy="215444"/>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80" name="Google Shape;1580;p63"/>
              <p:cNvSpPr/>
              <p:nvPr/>
            </p:nvSpPr>
            <p:spPr>
              <a:xfrm>
                <a:off x="6874594" y="2463360"/>
                <a:ext cx="890279" cy="392534"/>
              </a:xfrm>
              <a:prstGeom prst="rect">
                <a:avLst/>
              </a:prstGeom>
              <a:noFill/>
              <a:ln cap="flat" cmpd="sng" w="12700">
                <a:solidFill>
                  <a:srgbClr val="0070C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81" name="Google Shape;1581;p63"/>
              <p:cNvCxnSpPr/>
              <p:nvPr/>
            </p:nvCxnSpPr>
            <p:spPr>
              <a:xfrm>
                <a:off x="4752531" y="2836150"/>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582" name="Google Shape;1582;p63"/>
              <p:cNvCxnSpPr/>
              <p:nvPr/>
            </p:nvCxnSpPr>
            <p:spPr>
              <a:xfrm>
                <a:off x="4750848" y="3154768"/>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583" name="Google Shape;1583;p63"/>
              <p:cNvCxnSpPr/>
              <p:nvPr/>
            </p:nvCxnSpPr>
            <p:spPr>
              <a:xfrm>
                <a:off x="4750846" y="4110623"/>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584" name="Google Shape;1584;p63"/>
              <p:cNvCxnSpPr/>
              <p:nvPr/>
            </p:nvCxnSpPr>
            <p:spPr>
              <a:xfrm>
                <a:off x="4752531" y="2512711"/>
                <a:ext cx="0" cy="83041"/>
              </a:xfrm>
              <a:prstGeom prst="straightConnector1">
                <a:avLst/>
              </a:prstGeom>
              <a:noFill/>
              <a:ln cap="flat" cmpd="sng" w="12700">
                <a:solidFill>
                  <a:srgbClr val="595959"/>
                </a:solidFill>
                <a:prstDash val="solid"/>
                <a:miter lim="800000"/>
                <a:headEnd len="sm" w="sm" type="none"/>
                <a:tailEnd len="sm" w="sm" type="none"/>
              </a:ln>
            </p:spPr>
          </p:cxnSp>
          <p:sp>
            <p:nvSpPr>
              <p:cNvPr id="1585" name="Google Shape;1585;p63"/>
              <p:cNvSpPr/>
              <p:nvPr/>
            </p:nvSpPr>
            <p:spPr>
              <a:xfrm>
                <a:off x="4905375" y="2490788"/>
                <a:ext cx="2747963" cy="1262062"/>
              </a:xfrm>
              <a:custGeom>
                <a:rect b="b" l="l" r="r" t="t"/>
                <a:pathLst>
                  <a:path extrusionOk="0" h="1262062" w="2747963">
                    <a:moveTo>
                      <a:pt x="0" y="0"/>
                    </a:moveTo>
                    <a:cubicBezTo>
                      <a:pt x="113109" y="117078"/>
                      <a:pt x="226219" y="234156"/>
                      <a:pt x="376238" y="352425"/>
                    </a:cubicBezTo>
                    <a:cubicBezTo>
                      <a:pt x="526257" y="470694"/>
                      <a:pt x="741363" y="614362"/>
                      <a:pt x="900113" y="709612"/>
                    </a:cubicBezTo>
                    <a:cubicBezTo>
                      <a:pt x="1058863" y="804862"/>
                      <a:pt x="1181894" y="864394"/>
                      <a:pt x="1328738" y="923925"/>
                    </a:cubicBezTo>
                    <a:cubicBezTo>
                      <a:pt x="1475582" y="983456"/>
                      <a:pt x="1628775" y="1025525"/>
                      <a:pt x="1781175" y="1066800"/>
                    </a:cubicBezTo>
                    <a:cubicBezTo>
                      <a:pt x="1933575" y="1108075"/>
                      <a:pt x="2082007" y="1139031"/>
                      <a:pt x="2243138" y="1171575"/>
                    </a:cubicBezTo>
                    <a:cubicBezTo>
                      <a:pt x="2404269" y="1204119"/>
                      <a:pt x="2576116" y="1233090"/>
                      <a:pt x="2747963" y="1262062"/>
                    </a:cubicBezTo>
                  </a:path>
                </a:pathLst>
              </a:custGeom>
              <a:noFill/>
              <a:ln cap="flat" cmpd="sng" w="28575">
                <a:solidFill>
                  <a:srgbClr val="65A1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6" name="Google Shape;1586;p63"/>
              <p:cNvSpPr/>
              <p:nvPr/>
            </p:nvSpPr>
            <p:spPr>
              <a:xfrm>
                <a:off x="4910138" y="3967163"/>
                <a:ext cx="2757487" cy="314325"/>
              </a:xfrm>
              <a:custGeom>
                <a:rect b="b" l="l" r="r" t="t"/>
                <a:pathLst>
                  <a:path extrusionOk="0" h="314325" w="2757487">
                    <a:moveTo>
                      <a:pt x="0" y="314325"/>
                    </a:moveTo>
                    <a:cubicBezTo>
                      <a:pt x="116284" y="283368"/>
                      <a:pt x="232568" y="252412"/>
                      <a:pt x="385762" y="223837"/>
                    </a:cubicBezTo>
                    <a:cubicBezTo>
                      <a:pt x="538956" y="195262"/>
                      <a:pt x="919162" y="142875"/>
                      <a:pt x="919162" y="142875"/>
                    </a:cubicBezTo>
                    <a:cubicBezTo>
                      <a:pt x="1089024" y="118269"/>
                      <a:pt x="1237456" y="92869"/>
                      <a:pt x="1404937" y="76200"/>
                    </a:cubicBezTo>
                    <a:cubicBezTo>
                      <a:pt x="1572418" y="59531"/>
                      <a:pt x="1924050" y="42862"/>
                      <a:pt x="1924050" y="42862"/>
                    </a:cubicBezTo>
                    <a:lnTo>
                      <a:pt x="2438400" y="19050"/>
                    </a:lnTo>
                    <a:lnTo>
                      <a:pt x="2757487" y="0"/>
                    </a:lnTo>
                    <a:lnTo>
                      <a:pt x="2757487" y="0"/>
                    </a:lnTo>
                    <a:lnTo>
                      <a:pt x="2752725" y="0"/>
                    </a:lnTo>
                  </a:path>
                </a:pathLst>
              </a:custGeom>
              <a:noFill/>
              <a:ln cap="flat" cmpd="sng" w="28575">
                <a:solidFill>
                  <a:srgbClr val="FF933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64"/>
          <p:cNvSpPr/>
          <p:nvPr/>
        </p:nvSpPr>
        <p:spPr>
          <a:xfrm>
            <a:off x="449998" y="1292669"/>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Logarit (log)</a:t>
            </a:r>
            <a:endParaRPr/>
          </a:p>
        </p:txBody>
      </p:sp>
      <p:grpSp>
        <p:nvGrpSpPr>
          <p:cNvPr id="1593" name="Google Shape;1593;p64"/>
          <p:cNvGrpSpPr/>
          <p:nvPr/>
        </p:nvGrpSpPr>
        <p:grpSpPr>
          <a:xfrm>
            <a:off x="559817" y="1781858"/>
            <a:ext cx="8783192" cy="215444"/>
            <a:chOff x="559817" y="2136914"/>
            <a:chExt cx="8783192" cy="215444"/>
          </a:xfrm>
        </p:grpSpPr>
        <p:sp>
          <p:nvSpPr>
            <p:cNvPr id="1594" name="Google Shape;1594;p6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95" name="Google Shape;1595;p6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Hàm logarit (hàm lôga)</a:t>
              </a:r>
              <a:endParaRPr/>
            </a:p>
          </p:txBody>
        </p:sp>
      </p:grpSp>
      <p:sp>
        <p:nvSpPr>
          <p:cNvPr id="1596" name="Google Shape;1596;p64"/>
          <p:cNvSpPr/>
          <p:nvPr/>
        </p:nvSpPr>
        <p:spPr>
          <a:xfrm>
            <a:off x="702940" y="2064021"/>
            <a:ext cx="8632825" cy="34546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597" name="Google Shape;1597;p64"/>
          <p:cNvGrpSpPr/>
          <p:nvPr/>
        </p:nvGrpSpPr>
        <p:grpSpPr>
          <a:xfrm>
            <a:off x="450000" y="450000"/>
            <a:ext cx="9018000" cy="276999"/>
            <a:chOff x="450000" y="450000"/>
            <a:chExt cx="9018000" cy="276999"/>
          </a:xfrm>
        </p:grpSpPr>
        <p:sp>
          <p:nvSpPr>
            <p:cNvPr id="1598" name="Google Shape;1598;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2.6. Hàm mũ và Hàm Logarit</a:t>
              </a:r>
              <a:endParaRPr b="1" sz="1800">
                <a:solidFill>
                  <a:schemeClr val="lt1"/>
                </a:solidFill>
                <a:latin typeface="Arial"/>
                <a:ea typeface="Arial"/>
                <a:cs typeface="Arial"/>
                <a:sym typeface="Arial"/>
              </a:endParaRPr>
            </a:p>
          </p:txBody>
        </p:sp>
        <p:sp>
          <p:nvSpPr>
            <p:cNvPr id="1599" name="Google Shape;1599;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600" name="Google Shape;1600;p64"/>
          <p:cNvSpPr/>
          <p:nvPr/>
        </p:nvSpPr>
        <p:spPr>
          <a:xfrm>
            <a:off x="724469" y="2885455"/>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định nghĩa của logarit, hàm nghịch đảo của y=a</a:t>
            </a:r>
            <a:r>
              <a:rPr baseline="30000" lang="en-US" sz="1300">
                <a:solidFill>
                  <a:srgbClr val="262626"/>
                </a:solidFill>
                <a:latin typeface="Arial"/>
                <a:ea typeface="Arial"/>
                <a:cs typeface="Arial"/>
                <a:sym typeface="Arial"/>
              </a:rPr>
              <a:t>x</a:t>
            </a:r>
            <a:r>
              <a:rPr lang="en-US" sz="1300">
                <a:solidFill>
                  <a:srgbClr val="262626"/>
                </a:solidFill>
                <a:latin typeface="Arial"/>
                <a:ea typeface="Arial"/>
                <a:cs typeface="Arial"/>
                <a:sym typeface="Arial"/>
              </a:rPr>
              <a:t> là hàm nghịch đảo của hàm mũ x=log</a:t>
            </a:r>
            <a:r>
              <a:rPr baseline="-25000" lang="en-US" sz="1300">
                <a:solidFill>
                  <a:srgbClr val="262626"/>
                </a:solidFill>
                <a:latin typeface="Arial"/>
                <a:ea typeface="Arial"/>
                <a:cs typeface="Arial"/>
                <a:sym typeface="Arial"/>
              </a:rPr>
              <a:t>a</a:t>
            </a:r>
            <a:r>
              <a:rPr lang="en-US" sz="1300">
                <a:solidFill>
                  <a:srgbClr val="262626"/>
                </a:solidFill>
                <a:latin typeface="Arial"/>
                <a:ea typeface="Arial"/>
                <a:cs typeface="Arial"/>
                <a:sym typeface="Arial"/>
              </a:rPr>
              <a:t>y và hàm nghịch đảo của y=a</a:t>
            </a:r>
            <a:r>
              <a:rPr baseline="30000" lang="en-US" sz="1300">
                <a:solidFill>
                  <a:srgbClr val="262626"/>
                </a:solidFill>
                <a:latin typeface="Arial"/>
                <a:ea typeface="Arial"/>
                <a:cs typeface="Arial"/>
                <a:sym typeface="Arial"/>
              </a:rPr>
              <a:t>x</a:t>
            </a:r>
            <a:r>
              <a:rPr lang="en-US" sz="1300">
                <a:solidFill>
                  <a:srgbClr val="262626"/>
                </a:solidFill>
                <a:latin typeface="Arial"/>
                <a:ea typeface="Arial"/>
                <a:cs typeface="Arial"/>
                <a:sym typeface="Arial"/>
              </a:rPr>
              <a:t> (hàm logarit).</a:t>
            </a:r>
            <a:endParaRPr/>
          </a:p>
        </p:txBody>
      </p:sp>
      <p:sp>
        <p:nvSpPr>
          <p:cNvPr id="1601" name="Google Shape;1601;p64"/>
          <p:cNvSpPr/>
          <p:nvPr/>
        </p:nvSpPr>
        <p:spPr>
          <a:xfrm>
            <a:off x="4122570" y="2436969"/>
            <a:ext cx="1478588" cy="35435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02" name="Google Shape;1602;p64"/>
          <p:cNvSpPr/>
          <p:nvPr/>
        </p:nvSpPr>
        <p:spPr>
          <a:xfrm>
            <a:off x="728983" y="3486334"/>
            <a:ext cx="8518530" cy="2721961"/>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3" name="Google Shape;1603;p64"/>
          <p:cNvSpPr txBox="1"/>
          <p:nvPr/>
        </p:nvSpPr>
        <p:spPr>
          <a:xfrm>
            <a:off x="1024424" y="3580975"/>
            <a:ext cx="8052980" cy="523220"/>
          </a:xfrm>
          <a:prstGeom prst="rect">
            <a:avLst/>
          </a:prstGeom>
          <a:noFill/>
          <a:ln>
            <a:noFill/>
          </a:ln>
        </p:spPr>
        <p:txBody>
          <a:bodyPr anchorCtr="0" anchor="t" bIns="45700" lIns="91425" spcFirstLastPara="1" rIns="91425" wrap="square" tIns="45700">
            <a:spAutoFit/>
          </a:bodyPr>
          <a:lstStyle/>
          <a:p>
            <a:pPr indent="0" lvl="1" marL="0" marR="0" rtl="0" algn="ctr">
              <a:spcBef>
                <a:spcPts val="0"/>
              </a:spcBef>
              <a:spcAft>
                <a:spcPts val="0"/>
              </a:spcAft>
              <a:buNone/>
            </a:pPr>
            <a:r>
              <a:rPr b="0" i="0" lang="en-US" sz="1400" u="none" cap="none" strike="noStrike">
                <a:solidFill>
                  <a:srgbClr val="262626"/>
                </a:solidFill>
                <a:latin typeface="Arial"/>
                <a:ea typeface="Arial"/>
                <a:cs typeface="Arial"/>
                <a:sym typeface="Arial"/>
              </a:rPr>
              <a:t>Đối với số thực a, thỏa mãn a&gt;0, a≠1, đồ thị của hàm logarit y=log</a:t>
            </a:r>
            <a:r>
              <a:rPr b="0" baseline="-25000" i="0" lang="en-US" sz="1400" u="none" cap="none" strike="noStrike">
                <a:solidFill>
                  <a:srgbClr val="262626"/>
                </a:solidFill>
                <a:latin typeface="Arial"/>
                <a:ea typeface="Arial"/>
                <a:cs typeface="Arial"/>
                <a:sym typeface="Arial"/>
              </a:rPr>
              <a:t>a</a:t>
            </a:r>
            <a:r>
              <a:rPr b="0" i="0" lang="en-US" sz="1400" u="none" cap="none" strike="noStrike">
                <a:solidFill>
                  <a:srgbClr val="262626"/>
                </a:solidFill>
                <a:latin typeface="Arial"/>
                <a:ea typeface="Arial"/>
                <a:cs typeface="Arial"/>
                <a:sym typeface="Arial"/>
              </a:rPr>
              <a:t>x với mỗi khoảng giá trị của a có thể được vẽ như hình dưới đây.</a:t>
            </a:r>
            <a:endParaRPr b="0" i="0" sz="1300" u="none" cap="none" strike="noStrike">
              <a:solidFill>
                <a:srgbClr val="262626"/>
              </a:solidFill>
              <a:latin typeface="Arial"/>
              <a:ea typeface="Arial"/>
              <a:cs typeface="Arial"/>
              <a:sym typeface="Arial"/>
            </a:endParaRPr>
          </a:p>
        </p:txBody>
      </p:sp>
      <p:sp>
        <p:nvSpPr>
          <p:cNvPr id="1604" name="Google Shape;1604;p64"/>
          <p:cNvSpPr txBox="1"/>
          <p:nvPr/>
        </p:nvSpPr>
        <p:spPr>
          <a:xfrm>
            <a:off x="2339802" y="6042258"/>
            <a:ext cx="5104466"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Đồ thị của hàm logarit y=log</a:t>
            </a:r>
            <a:r>
              <a:rPr b="1" baseline="-25000" lang="en-US" sz="1300">
                <a:solidFill>
                  <a:srgbClr val="1429A0"/>
                </a:solidFill>
                <a:latin typeface="Arial"/>
                <a:ea typeface="Arial"/>
                <a:cs typeface="Arial"/>
                <a:sym typeface="Arial"/>
              </a:rPr>
              <a:t>a</a:t>
            </a:r>
            <a:r>
              <a:rPr b="1" lang="en-US" sz="1300">
                <a:solidFill>
                  <a:srgbClr val="1429A0"/>
                </a:solidFill>
                <a:latin typeface="Arial"/>
                <a:ea typeface="Arial"/>
                <a:cs typeface="Arial"/>
                <a:sym typeface="Arial"/>
              </a:rPr>
              <a:t>x với mỗi khoảng giá trị của a</a:t>
            </a:r>
            <a:endParaRPr b="1" sz="1300">
              <a:solidFill>
                <a:srgbClr val="1429A0"/>
              </a:solidFill>
              <a:latin typeface="Arial"/>
              <a:ea typeface="Arial"/>
              <a:cs typeface="Arial"/>
              <a:sym typeface="Arial"/>
            </a:endParaRPr>
          </a:p>
        </p:txBody>
      </p:sp>
      <p:grpSp>
        <p:nvGrpSpPr>
          <p:cNvPr id="1605" name="Google Shape;1605;p64"/>
          <p:cNvGrpSpPr/>
          <p:nvPr/>
        </p:nvGrpSpPr>
        <p:grpSpPr>
          <a:xfrm>
            <a:off x="1177690" y="4079897"/>
            <a:ext cx="7899715" cy="1938226"/>
            <a:chOff x="1338911" y="4040542"/>
            <a:chExt cx="7899715" cy="1938226"/>
          </a:xfrm>
        </p:grpSpPr>
        <p:sp>
          <p:nvSpPr>
            <p:cNvPr id="1606" name="Google Shape;1606;p64"/>
            <p:cNvSpPr/>
            <p:nvPr/>
          </p:nvSpPr>
          <p:spPr>
            <a:xfrm>
              <a:off x="2725947" y="4623758"/>
              <a:ext cx="863195" cy="707367"/>
            </a:xfrm>
            <a:custGeom>
              <a:rect b="b" l="l" r="r" t="t"/>
              <a:pathLst>
                <a:path extrusionOk="0" h="707367" w="863195">
                  <a:moveTo>
                    <a:pt x="0" y="707367"/>
                  </a:moveTo>
                  <a:cubicBezTo>
                    <a:pt x="110706" y="699459"/>
                    <a:pt x="221412" y="691552"/>
                    <a:pt x="327804" y="646982"/>
                  </a:cubicBezTo>
                  <a:cubicBezTo>
                    <a:pt x="434196" y="602412"/>
                    <a:pt x="554966" y="529088"/>
                    <a:pt x="638355" y="439948"/>
                  </a:cubicBezTo>
                  <a:cubicBezTo>
                    <a:pt x="721744" y="350808"/>
                    <a:pt x="790755" y="185469"/>
                    <a:pt x="828136" y="112144"/>
                  </a:cubicBezTo>
                  <a:cubicBezTo>
                    <a:pt x="865517" y="38819"/>
                    <a:pt x="864079" y="19409"/>
                    <a:pt x="862642" y="0"/>
                  </a:cubicBezTo>
                </a:path>
              </a:pathLst>
            </a:cu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Google Shape;1607;p64"/>
            <p:cNvSpPr/>
            <p:nvPr/>
          </p:nvSpPr>
          <p:spPr>
            <a:xfrm>
              <a:off x="3260785" y="4968815"/>
              <a:ext cx="810883" cy="905774"/>
            </a:xfrm>
            <a:custGeom>
              <a:rect b="b" l="l" r="r" t="t"/>
              <a:pathLst>
                <a:path extrusionOk="0" h="905774" w="810883">
                  <a:moveTo>
                    <a:pt x="0" y="905774"/>
                  </a:moveTo>
                  <a:cubicBezTo>
                    <a:pt x="17972" y="809445"/>
                    <a:pt x="35944" y="713117"/>
                    <a:pt x="77638" y="612476"/>
                  </a:cubicBezTo>
                  <a:cubicBezTo>
                    <a:pt x="119332" y="511835"/>
                    <a:pt x="189781" y="378125"/>
                    <a:pt x="250166" y="301925"/>
                  </a:cubicBezTo>
                  <a:cubicBezTo>
                    <a:pt x="310551" y="225725"/>
                    <a:pt x="346494" y="205597"/>
                    <a:pt x="439947" y="155276"/>
                  </a:cubicBezTo>
                  <a:cubicBezTo>
                    <a:pt x="533400" y="104955"/>
                    <a:pt x="672141" y="52477"/>
                    <a:pt x="810883" y="0"/>
                  </a:cubicBezTo>
                </a:path>
              </a:pathLst>
            </a:custGeom>
            <a:noFill/>
            <a:ln cap="flat" cmpd="sng" w="2857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08" name="Google Shape;1608;p64"/>
            <p:cNvCxnSpPr/>
            <p:nvPr/>
          </p:nvCxnSpPr>
          <p:spPr>
            <a:xfrm flipH="1" rot="10800000">
              <a:off x="2801220" y="4494838"/>
              <a:ext cx="1351446" cy="1310427"/>
            </a:xfrm>
            <a:prstGeom prst="straightConnector1">
              <a:avLst/>
            </a:prstGeom>
            <a:noFill/>
            <a:ln cap="flat" cmpd="sng" w="9525">
              <a:solidFill>
                <a:schemeClr val="dk1"/>
              </a:solidFill>
              <a:prstDash val="dash"/>
              <a:miter lim="800000"/>
              <a:headEnd len="sm" w="sm" type="none"/>
              <a:tailEnd len="sm" w="sm" type="none"/>
            </a:ln>
          </p:spPr>
        </p:cxnSp>
        <p:grpSp>
          <p:nvGrpSpPr>
            <p:cNvPr id="1609" name="Google Shape;1609;p64"/>
            <p:cNvGrpSpPr/>
            <p:nvPr/>
          </p:nvGrpSpPr>
          <p:grpSpPr>
            <a:xfrm>
              <a:off x="1338911" y="4040542"/>
              <a:ext cx="7899715" cy="1938226"/>
              <a:chOff x="1338911" y="4040542"/>
              <a:chExt cx="7899715" cy="1938226"/>
            </a:xfrm>
          </p:grpSpPr>
          <p:grpSp>
            <p:nvGrpSpPr>
              <p:cNvPr id="1610" name="Google Shape;1610;p64"/>
              <p:cNvGrpSpPr/>
              <p:nvPr/>
            </p:nvGrpSpPr>
            <p:grpSpPr>
              <a:xfrm>
                <a:off x="1338911" y="4040542"/>
                <a:ext cx="6675672" cy="1938226"/>
                <a:chOff x="-668415" y="3779002"/>
                <a:chExt cx="6675672" cy="1938226"/>
              </a:xfrm>
            </p:grpSpPr>
            <p:cxnSp>
              <p:nvCxnSpPr>
                <p:cNvPr id="1611" name="Google Shape;1611;p64"/>
                <p:cNvCxnSpPr/>
                <p:nvPr/>
              </p:nvCxnSpPr>
              <p:spPr>
                <a:xfrm>
                  <a:off x="573021" y="5157192"/>
                  <a:ext cx="1858111" cy="0"/>
                </a:xfrm>
                <a:prstGeom prst="straightConnector1">
                  <a:avLst/>
                </a:prstGeom>
                <a:noFill/>
                <a:ln cap="flat" cmpd="sng" w="19050">
                  <a:solidFill>
                    <a:schemeClr val="dk1"/>
                  </a:solidFill>
                  <a:prstDash val="solid"/>
                  <a:miter lim="800000"/>
                  <a:headEnd len="sm" w="sm" type="none"/>
                  <a:tailEnd len="med" w="med" type="triangle"/>
                </a:ln>
              </p:spPr>
            </p:cxnSp>
            <p:cxnSp>
              <p:nvCxnSpPr>
                <p:cNvPr id="1612" name="Google Shape;1612;p64"/>
                <p:cNvCxnSpPr/>
                <p:nvPr/>
              </p:nvCxnSpPr>
              <p:spPr>
                <a:xfrm rot="10800000">
                  <a:off x="1206996" y="4005065"/>
                  <a:ext cx="0" cy="1712163"/>
                </a:xfrm>
                <a:prstGeom prst="straightConnector1">
                  <a:avLst/>
                </a:prstGeom>
                <a:noFill/>
                <a:ln cap="flat" cmpd="sng" w="19050">
                  <a:solidFill>
                    <a:schemeClr val="dk1"/>
                  </a:solidFill>
                  <a:prstDash val="solid"/>
                  <a:miter lim="800000"/>
                  <a:headEnd len="sm" w="sm" type="none"/>
                  <a:tailEnd len="med" w="med" type="triangle"/>
                </a:ln>
              </p:spPr>
            </p:cxnSp>
            <p:sp>
              <p:nvSpPr>
                <p:cNvPr id="1613" name="Google Shape;1613;p64"/>
                <p:cNvSpPr txBox="1"/>
                <p:nvPr/>
              </p:nvSpPr>
              <p:spPr>
                <a:xfrm>
                  <a:off x="990972" y="3779002"/>
                  <a:ext cx="28803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y</a:t>
                  </a:r>
                  <a:endParaRPr i="1" sz="1200">
                    <a:solidFill>
                      <a:srgbClr val="000000"/>
                    </a:solidFill>
                    <a:latin typeface="Cambria Math"/>
                    <a:ea typeface="Cambria Math"/>
                    <a:cs typeface="Cambria Math"/>
                    <a:sym typeface="Cambria Math"/>
                  </a:endParaRPr>
                </a:p>
              </p:txBody>
            </p:sp>
            <p:sp>
              <p:nvSpPr>
                <p:cNvPr id="1614" name="Google Shape;1614;p64"/>
                <p:cNvSpPr txBox="1"/>
                <p:nvPr/>
              </p:nvSpPr>
              <p:spPr>
                <a:xfrm>
                  <a:off x="912795" y="4665536"/>
                  <a:ext cx="36003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1</a:t>
                  </a:r>
                  <a:endParaRPr baseline="-25000" i="1" sz="1200">
                    <a:solidFill>
                      <a:srgbClr val="000000"/>
                    </a:solidFill>
                    <a:latin typeface="Cambria Math"/>
                    <a:ea typeface="Cambria Math"/>
                    <a:cs typeface="Cambria Math"/>
                    <a:sym typeface="Cambria Math"/>
                  </a:endParaRPr>
                </a:p>
              </p:txBody>
            </p:sp>
            <p:sp>
              <p:nvSpPr>
                <p:cNvPr id="1615" name="Google Shape;1615;p64"/>
                <p:cNvSpPr txBox="1"/>
                <p:nvPr/>
              </p:nvSpPr>
              <p:spPr>
                <a:xfrm>
                  <a:off x="1315009" y="5167231"/>
                  <a:ext cx="36003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1</a:t>
                  </a:r>
                  <a:endParaRPr baseline="-25000" i="1" sz="1200">
                    <a:solidFill>
                      <a:srgbClr val="000000"/>
                    </a:solidFill>
                    <a:latin typeface="Cambria Math"/>
                    <a:ea typeface="Cambria Math"/>
                    <a:cs typeface="Cambria Math"/>
                    <a:sym typeface="Cambria Math"/>
                  </a:endParaRPr>
                </a:p>
              </p:txBody>
            </p:sp>
            <p:sp>
              <p:nvSpPr>
                <p:cNvPr id="1616" name="Google Shape;1616;p64"/>
                <p:cNvSpPr txBox="1"/>
                <p:nvPr/>
              </p:nvSpPr>
              <p:spPr>
                <a:xfrm>
                  <a:off x="952780" y="5147284"/>
                  <a:ext cx="36003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0</a:t>
                  </a:r>
                  <a:endParaRPr baseline="-25000" i="1" sz="1200">
                    <a:solidFill>
                      <a:srgbClr val="000000"/>
                    </a:solidFill>
                    <a:latin typeface="Cambria Math"/>
                    <a:ea typeface="Cambria Math"/>
                    <a:cs typeface="Cambria Math"/>
                    <a:sym typeface="Cambria Math"/>
                  </a:endParaRPr>
                </a:p>
              </p:txBody>
            </p:sp>
            <p:sp>
              <p:nvSpPr>
                <p:cNvPr id="1617" name="Google Shape;1617;p64"/>
                <p:cNvSpPr txBox="1"/>
                <p:nvPr/>
              </p:nvSpPr>
              <p:spPr>
                <a:xfrm>
                  <a:off x="2426406" y="5018692"/>
                  <a:ext cx="36003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x</a:t>
                  </a:r>
                  <a:endParaRPr baseline="-25000" i="1" sz="1200">
                    <a:solidFill>
                      <a:srgbClr val="000000"/>
                    </a:solidFill>
                    <a:latin typeface="Cambria Math"/>
                    <a:ea typeface="Cambria Math"/>
                    <a:cs typeface="Cambria Math"/>
                    <a:sym typeface="Cambria Math"/>
                  </a:endParaRPr>
                </a:p>
              </p:txBody>
            </p:sp>
            <p:sp>
              <p:nvSpPr>
                <p:cNvPr id="1618" name="Google Shape;1618;p64"/>
                <p:cNvSpPr txBox="1"/>
                <p:nvPr/>
              </p:nvSpPr>
              <p:spPr>
                <a:xfrm>
                  <a:off x="1186418" y="4001453"/>
                  <a:ext cx="832521" cy="272767"/>
                </a:xfrm>
                <a:prstGeom prst="rect">
                  <a:avLst/>
                </a:prstGeom>
                <a:blipFill rotWithShape="1">
                  <a:blip r:embed="rId5">
                    <a:alphaModFix/>
                  </a:blip>
                  <a:stretch>
                    <a:fillRect b="-227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19" name="Google Shape;1619;p64"/>
                <p:cNvSpPr txBox="1"/>
                <p:nvPr/>
              </p:nvSpPr>
              <p:spPr>
                <a:xfrm>
                  <a:off x="-668415" y="4707275"/>
                  <a:ext cx="12382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(a) Khi a &gt;1</a:t>
                  </a:r>
                  <a:endParaRPr baseline="30000" i="1" sz="1200">
                    <a:solidFill>
                      <a:srgbClr val="000000"/>
                    </a:solidFill>
                    <a:latin typeface="Cambria Math"/>
                    <a:ea typeface="Cambria Math"/>
                    <a:cs typeface="Cambria Math"/>
                    <a:sym typeface="Cambria Math"/>
                  </a:endParaRPr>
                </a:p>
              </p:txBody>
            </p:sp>
            <p:sp>
              <p:nvSpPr>
                <p:cNvPr id="1620" name="Google Shape;1620;p64"/>
                <p:cNvSpPr txBox="1"/>
                <p:nvPr/>
              </p:nvSpPr>
              <p:spPr>
                <a:xfrm>
                  <a:off x="1838772" y="3923411"/>
                  <a:ext cx="832521" cy="272767"/>
                </a:xfrm>
                <a:prstGeom prst="rect">
                  <a:avLst/>
                </a:prstGeom>
                <a:blipFill rotWithShape="1">
                  <a:blip r:embed="rId6">
                    <a:alphaModFix/>
                  </a:blip>
                  <a:stretch>
                    <a:fillRect b="-454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21" name="Google Shape;1621;p64"/>
                <p:cNvSpPr txBox="1"/>
                <p:nvPr/>
              </p:nvSpPr>
              <p:spPr>
                <a:xfrm>
                  <a:off x="1871613" y="4458657"/>
                  <a:ext cx="969299" cy="272767"/>
                </a:xfrm>
                <a:prstGeom prst="rect">
                  <a:avLst/>
                </a:prstGeom>
                <a:blipFill rotWithShape="1">
                  <a:blip r:embed="rId7">
                    <a:alphaModFix/>
                  </a:blip>
                  <a:stretch>
                    <a:fillRect b="-909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22" name="Google Shape;1622;p64"/>
                <p:cNvSpPr txBox="1"/>
                <p:nvPr/>
              </p:nvSpPr>
              <p:spPr>
                <a:xfrm>
                  <a:off x="5037958" y="5352308"/>
                  <a:ext cx="969299" cy="272767"/>
                </a:xfrm>
                <a:prstGeom prst="rect">
                  <a:avLst/>
                </a:prstGeom>
                <a:blipFill rotWithShape="1">
                  <a:blip r:embed="rId8">
                    <a:alphaModFix/>
                  </a:blip>
                  <a:stretch>
                    <a:fillRect b="-888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23" name="Google Shape;1623;p64"/>
                <p:cNvSpPr txBox="1"/>
                <p:nvPr/>
              </p:nvSpPr>
              <p:spPr>
                <a:xfrm>
                  <a:off x="4860239" y="4023509"/>
                  <a:ext cx="832521" cy="272767"/>
                </a:xfrm>
                <a:prstGeom prst="rect">
                  <a:avLst/>
                </a:prstGeom>
                <a:blipFill rotWithShape="1">
                  <a:blip r:embed="rId9">
                    <a:alphaModFix/>
                  </a:blip>
                  <a:stretch>
                    <a:fillRect b="-222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24" name="Google Shape;1624;p64"/>
                <p:cNvSpPr txBox="1"/>
                <p:nvPr/>
              </p:nvSpPr>
              <p:spPr>
                <a:xfrm>
                  <a:off x="2974075" y="4106020"/>
                  <a:ext cx="832521" cy="272767"/>
                </a:xfrm>
                <a:prstGeom prst="rect">
                  <a:avLst/>
                </a:prstGeom>
                <a:blipFill rotWithShape="1">
                  <a:blip r:embed="rId10">
                    <a:alphaModFix/>
                  </a:blip>
                  <a:stretch>
                    <a:fillRect b="-227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625" name="Google Shape;1625;p64"/>
              <p:cNvGrpSpPr/>
              <p:nvPr/>
            </p:nvGrpSpPr>
            <p:grpSpPr>
              <a:xfrm>
                <a:off x="5468800" y="4040542"/>
                <a:ext cx="3769826" cy="1908738"/>
                <a:chOff x="5468800" y="4040542"/>
                <a:chExt cx="3769826" cy="1908738"/>
              </a:xfrm>
            </p:grpSpPr>
            <p:grpSp>
              <p:nvGrpSpPr>
                <p:cNvPr id="1626" name="Google Shape;1626;p64"/>
                <p:cNvGrpSpPr/>
                <p:nvPr/>
              </p:nvGrpSpPr>
              <p:grpSpPr>
                <a:xfrm>
                  <a:off x="5468800" y="4040542"/>
                  <a:ext cx="3769826" cy="1908738"/>
                  <a:chOff x="573021" y="3779002"/>
                  <a:chExt cx="3769826" cy="1908738"/>
                </a:xfrm>
              </p:grpSpPr>
              <p:cxnSp>
                <p:nvCxnSpPr>
                  <p:cNvPr id="1627" name="Google Shape;1627;p64"/>
                  <p:cNvCxnSpPr/>
                  <p:nvPr/>
                </p:nvCxnSpPr>
                <p:spPr>
                  <a:xfrm>
                    <a:off x="573021" y="5157192"/>
                    <a:ext cx="1858111" cy="0"/>
                  </a:xfrm>
                  <a:prstGeom prst="straightConnector1">
                    <a:avLst/>
                  </a:prstGeom>
                  <a:noFill/>
                  <a:ln cap="flat" cmpd="sng" w="19050">
                    <a:solidFill>
                      <a:schemeClr val="dk1"/>
                    </a:solidFill>
                    <a:prstDash val="solid"/>
                    <a:miter lim="800000"/>
                    <a:headEnd len="sm" w="sm" type="none"/>
                    <a:tailEnd len="med" w="med" type="triangle"/>
                  </a:ln>
                </p:spPr>
              </p:cxnSp>
              <p:cxnSp>
                <p:nvCxnSpPr>
                  <p:cNvPr id="1628" name="Google Shape;1628;p64"/>
                  <p:cNvCxnSpPr/>
                  <p:nvPr/>
                </p:nvCxnSpPr>
                <p:spPr>
                  <a:xfrm rot="10800000">
                    <a:off x="1206996" y="4005066"/>
                    <a:ext cx="0" cy="1682674"/>
                  </a:xfrm>
                  <a:prstGeom prst="straightConnector1">
                    <a:avLst/>
                  </a:prstGeom>
                  <a:noFill/>
                  <a:ln cap="flat" cmpd="sng" w="19050">
                    <a:solidFill>
                      <a:schemeClr val="dk1"/>
                    </a:solidFill>
                    <a:prstDash val="solid"/>
                    <a:miter lim="800000"/>
                    <a:headEnd len="sm" w="sm" type="none"/>
                    <a:tailEnd len="med" w="med" type="triangle"/>
                  </a:ln>
                </p:spPr>
              </p:cxnSp>
              <p:sp>
                <p:nvSpPr>
                  <p:cNvPr id="1629" name="Google Shape;1629;p64"/>
                  <p:cNvSpPr txBox="1"/>
                  <p:nvPr/>
                </p:nvSpPr>
                <p:spPr>
                  <a:xfrm>
                    <a:off x="990972" y="3779002"/>
                    <a:ext cx="28803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y</a:t>
                    </a:r>
                    <a:endParaRPr i="1" sz="1200">
                      <a:solidFill>
                        <a:srgbClr val="000000"/>
                      </a:solidFill>
                      <a:latin typeface="Cambria Math"/>
                      <a:ea typeface="Cambria Math"/>
                      <a:cs typeface="Cambria Math"/>
                      <a:sym typeface="Cambria Math"/>
                    </a:endParaRPr>
                  </a:p>
                </p:txBody>
              </p:sp>
              <p:sp>
                <p:nvSpPr>
                  <p:cNvPr id="1630" name="Google Shape;1630;p64"/>
                  <p:cNvSpPr txBox="1"/>
                  <p:nvPr/>
                </p:nvSpPr>
                <p:spPr>
                  <a:xfrm>
                    <a:off x="909871" y="4509494"/>
                    <a:ext cx="36003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1</a:t>
                    </a:r>
                    <a:endParaRPr baseline="-25000" i="1" sz="1200">
                      <a:solidFill>
                        <a:srgbClr val="000000"/>
                      </a:solidFill>
                      <a:latin typeface="Cambria Math"/>
                      <a:ea typeface="Cambria Math"/>
                      <a:cs typeface="Cambria Math"/>
                      <a:sym typeface="Cambria Math"/>
                    </a:endParaRPr>
                  </a:p>
                </p:txBody>
              </p:sp>
              <p:sp>
                <p:nvSpPr>
                  <p:cNvPr id="1631" name="Google Shape;1631;p64"/>
                  <p:cNvSpPr txBox="1"/>
                  <p:nvPr/>
                </p:nvSpPr>
                <p:spPr>
                  <a:xfrm>
                    <a:off x="1315009" y="5167231"/>
                    <a:ext cx="36003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1</a:t>
                    </a:r>
                    <a:endParaRPr baseline="-25000" i="1" sz="1200">
                      <a:solidFill>
                        <a:srgbClr val="000000"/>
                      </a:solidFill>
                      <a:latin typeface="Cambria Math"/>
                      <a:ea typeface="Cambria Math"/>
                      <a:cs typeface="Cambria Math"/>
                      <a:sym typeface="Cambria Math"/>
                    </a:endParaRPr>
                  </a:p>
                </p:txBody>
              </p:sp>
              <p:sp>
                <p:nvSpPr>
                  <p:cNvPr id="1632" name="Google Shape;1632;p64"/>
                  <p:cNvSpPr txBox="1"/>
                  <p:nvPr/>
                </p:nvSpPr>
                <p:spPr>
                  <a:xfrm>
                    <a:off x="952780" y="5147284"/>
                    <a:ext cx="36003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0</a:t>
                    </a:r>
                    <a:endParaRPr baseline="-25000" i="1" sz="1200">
                      <a:solidFill>
                        <a:srgbClr val="000000"/>
                      </a:solidFill>
                      <a:latin typeface="Cambria Math"/>
                      <a:ea typeface="Cambria Math"/>
                      <a:cs typeface="Cambria Math"/>
                      <a:sym typeface="Cambria Math"/>
                    </a:endParaRPr>
                  </a:p>
                </p:txBody>
              </p:sp>
              <p:sp>
                <p:nvSpPr>
                  <p:cNvPr id="1633" name="Google Shape;1633;p64"/>
                  <p:cNvSpPr txBox="1"/>
                  <p:nvPr/>
                </p:nvSpPr>
                <p:spPr>
                  <a:xfrm>
                    <a:off x="2426406" y="5018692"/>
                    <a:ext cx="36003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x</a:t>
                    </a:r>
                    <a:endParaRPr baseline="-25000" i="1" sz="1200">
                      <a:solidFill>
                        <a:srgbClr val="000000"/>
                      </a:solidFill>
                      <a:latin typeface="Cambria Math"/>
                      <a:ea typeface="Cambria Math"/>
                      <a:cs typeface="Cambria Math"/>
                      <a:sym typeface="Cambria Math"/>
                    </a:endParaRPr>
                  </a:p>
                </p:txBody>
              </p:sp>
              <p:sp>
                <p:nvSpPr>
                  <p:cNvPr id="1634" name="Google Shape;1634;p64"/>
                  <p:cNvSpPr txBox="1"/>
                  <p:nvPr/>
                </p:nvSpPr>
                <p:spPr>
                  <a:xfrm>
                    <a:off x="2654681" y="4734481"/>
                    <a:ext cx="16881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000000"/>
                        </a:solidFill>
                        <a:latin typeface="Cambria Math"/>
                        <a:ea typeface="Cambria Math"/>
                        <a:cs typeface="Cambria Math"/>
                        <a:sym typeface="Cambria Math"/>
                      </a:rPr>
                      <a:t>(b) Khi  0&lt;a &lt;1</a:t>
                    </a:r>
                    <a:endParaRPr baseline="30000" i="1" sz="1200">
                      <a:solidFill>
                        <a:srgbClr val="000000"/>
                      </a:solidFill>
                      <a:latin typeface="Cambria Math"/>
                      <a:ea typeface="Cambria Math"/>
                      <a:cs typeface="Cambria Math"/>
                      <a:sym typeface="Cambria Math"/>
                    </a:endParaRPr>
                  </a:p>
                </p:txBody>
              </p:sp>
            </p:grpSp>
            <p:sp>
              <p:nvSpPr>
                <p:cNvPr id="1635" name="Google Shape;1635;p64"/>
                <p:cNvSpPr/>
                <p:nvPr/>
              </p:nvSpPr>
              <p:spPr>
                <a:xfrm>
                  <a:off x="5736566" y="4658264"/>
                  <a:ext cx="1362974" cy="717316"/>
                </a:xfrm>
                <a:custGeom>
                  <a:rect b="b" l="l" r="r" t="t"/>
                  <a:pathLst>
                    <a:path extrusionOk="0" h="717316" w="1362974">
                      <a:moveTo>
                        <a:pt x="0" y="0"/>
                      </a:moveTo>
                      <a:cubicBezTo>
                        <a:pt x="26598" y="129396"/>
                        <a:pt x="53196" y="258792"/>
                        <a:pt x="129396" y="353683"/>
                      </a:cubicBezTo>
                      <a:cubicBezTo>
                        <a:pt x="205596" y="448574"/>
                        <a:pt x="353683" y="519023"/>
                        <a:pt x="457200" y="569344"/>
                      </a:cubicBezTo>
                      <a:cubicBezTo>
                        <a:pt x="560717" y="619665"/>
                        <a:pt x="625415" y="631167"/>
                        <a:pt x="750498" y="655608"/>
                      </a:cubicBezTo>
                      <a:cubicBezTo>
                        <a:pt x="875581" y="680050"/>
                        <a:pt x="1111370" y="708804"/>
                        <a:pt x="1207698" y="715993"/>
                      </a:cubicBezTo>
                      <a:cubicBezTo>
                        <a:pt x="1304026" y="723182"/>
                        <a:pt x="1328468" y="698740"/>
                        <a:pt x="1328468" y="698740"/>
                      </a:cubicBezTo>
                      <a:lnTo>
                        <a:pt x="1328468" y="698740"/>
                      </a:lnTo>
                      <a:lnTo>
                        <a:pt x="1362974" y="715993"/>
                      </a:lnTo>
                    </a:path>
                  </a:pathLst>
                </a:cu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6" name="Google Shape;1636;p64"/>
                <p:cNvSpPr/>
                <p:nvPr/>
              </p:nvSpPr>
              <p:spPr>
                <a:xfrm>
                  <a:off x="6132754" y="4641011"/>
                  <a:ext cx="932280" cy="1148487"/>
                </a:xfrm>
                <a:custGeom>
                  <a:rect b="b" l="l" r="r" t="t"/>
                  <a:pathLst>
                    <a:path extrusionOk="0" h="1148487" w="932280">
                      <a:moveTo>
                        <a:pt x="627" y="0"/>
                      </a:moveTo>
                      <a:cubicBezTo>
                        <a:pt x="-811" y="105674"/>
                        <a:pt x="-2249" y="211348"/>
                        <a:pt x="26506" y="336431"/>
                      </a:cubicBezTo>
                      <a:cubicBezTo>
                        <a:pt x="55261" y="461514"/>
                        <a:pt x="78264" y="625415"/>
                        <a:pt x="173155" y="750498"/>
                      </a:cubicBezTo>
                      <a:cubicBezTo>
                        <a:pt x="268046" y="875581"/>
                        <a:pt x="469329" y="1020793"/>
                        <a:pt x="595850" y="1086929"/>
                      </a:cubicBezTo>
                      <a:cubicBezTo>
                        <a:pt x="722371" y="1153065"/>
                        <a:pt x="827325" y="1150189"/>
                        <a:pt x="932280" y="1147314"/>
                      </a:cubicBezTo>
                    </a:path>
                  </a:pathLst>
                </a:custGeom>
                <a:noFill/>
                <a:ln cap="flat" cmpd="sng" w="2857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37" name="Google Shape;1637;p64"/>
                <p:cNvCxnSpPr/>
                <p:nvPr/>
              </p:nvCxnSpPr>
              <p:spPr>
                <a:xfrm flipH="1" rot="10800000">
                  <a:off x="5643527" y="4552231"/>
                  <a:ext cx="1351446" cy="1310427"/>
                </a:xfrm>
                <a:prstGeom prst="straightConnector1">
                  <a:avLst/>
                </a:prstGeom>
                <a:noFill/>
                <a:ln cap="flat" cmpd="sng" w="9525">
                  <a:solidFill>
                    <a:schemeClr val="dk1"/>
                  </a:solidFill>
                  <a:prstDash val="dash"/>
                  <a:miter lim="800000"/>
                  <a:headEnd len="sm" w="sm" type="none"/>
                  <a:tailEnd len="sm" w="sm" type="none"/>
                </a:ln>
              </p:spPr>
            </p:cxnSp>
          </p:grpSp>
        </p:gr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grpSp>
        <p:nvGrpSpPr>
          <p:cNvPr id="1643" name="Google Shape;1643;p65"/>
          <p:cNvGrpSpPr/>
          <p:nvPr/>
        </p:nvGrpSpPr>
        <p:grpSpPr>
          <a:xfrm>
            <a:off x="559817" y="1428745"/>
            <a:ext cx="8783192" cy="215444"/>
            <a:chOff x="559817" y="2136914"/>
            <a:chExt cx="8783192" cy="215444"/>
          </a:xfrm>
        </p:grpSpPr>
        <p:sp>
          <p:nvSpPr>
            <p:cNvPr id="1644" name="Google Shape;1644;p6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45" name="Google Shape;1645;p6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Vẽ đồ thị của hàm bên dưới. </a:t>
              </a:r>
              <a:endParaRPr/>
            </a:p>
          </p:txBody>
        </p:sp>
      </p:grpSp>
      <p:sp>
        <p:nvSpPr>
          <p:cNvPr id="1646" name="Google Shape;1646;p65"/>
          <p:cNvSpPr/>
          <p:nvPr/>
        </p:nvSpPr>
        <p:spPr>
          <a:xfrm>
            <a:off x="559817" y="2132856"/>
            <a:ext cx="8782050" cy="30081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7" name="Google Shape;1647;p65"/>
          <p:cNvSpPr/>
          <p:nvPr/>
        </p:nvSpPr>
        <p:spPr>
          <a:xfrm>
            <a:off x="702940" y="1737453"/>
            <a:ext cx="8632825" cy="34924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1648" name="Google Shape;1648;p65"/>
          <p:cNvPicPr preferRelativeResize="0"/>
          <p:nvPr/>
        </p:nvPicPr>
        <p:blipFill rotWithShape="1">
          <a:blip r:embed="rId4">
            <a:alphaModFix/>
          </a:blip>
          <a:srcRect b="-12680" l="5129" r="17967" t="12680"/>
          <a:stretch/>
        </p:blipFill>
        <p:spPr>
          <a:xfrm>
            <a:off x="597919" y="2207347"/>
            <a:ext cx="8705847" cy="2859112"/>
          </a:xfrm>
          <a:prstGeom prst="rect">
            <a:avLst/>
          </a:prstGeom>
          <a:noFill/>
          <a:ln>
            <a:noFill/>
          </a:ln>
        </p:spPr>
      </p:pic>
      <p:grpSp>
        <p:nvGrpSpPr>
          <p:cNvPr id="1649" name="Google Shape;1649;p65"/>
          <p:cNvGrpSpPr/>
          <p:nvPr/>
        </p:nvGrpSpPr>
        <p:grpSpPr>
          <a:xfrm>
            <a:off x="450000" y="450000"/>
            <a:ext cx="9018000" cy="276999"/>
            <a:chOff x="450000" y="450000"/>
            <a:chExt cx="9018000" cy="276999"/>
          </a:xfrm>
        </p:grpSpPr>
        <p:sp>
          <p:nvSpPr>
            <p:cNvPr id="1650" name="Google Shape;1650;p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2.6. Hàm mũ và Hàm Logarit</a:t>
              </a:r>
              <a:endParaRPr b="1" sz="1800">
                <a:solidFill>
                  <a:schemeClr val="lt1"/>
                </a:solidFill>
                <a:latin typeface="Arial"/>
                <a:ea typeface="Arial"/>
                <a:cs typeface="Arial"/>
                <a:sym typeface="Arial"/>
              </a:endParaRPr>
            </a:p>
          </p:txBody>
        </p:sp>
        <p:sp>
          <p:nvSpPr>
            <p:cNvPr id="1651" name="Google Shape;1651;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grpSp>
        <p:nvGrpSpPr>
          <p:cNvPr id="1657" name="Google Shape;1657;p66"/>
          <p:cNvGrpSpPr/>
          <p:nvPr/>
        </p:nvGrpSpPr>
        <p:grpSpPr>
          <a:xfrm>
            <a:off x="559817" y="1428745"/>
            <a:ext cx="8783192" cy="215444"/>
            <a:chOff x="559817" y="2136914"/>
            <a:chExt cx="8783192" cy="215444"/>
          </a:xfrm>
        </p:grpSpPr>
        <p:sp>
          <p:nvSpPr>
            <p:cNvPr id="1658" name="Google Shape;1658;p6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59" name="Google Shape;1659;p6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Vẽ đồ thị của hàm bên dưới. </a:t>
              </a:r>
              <a:endParaRPr/>
            </a:p>
          </p:txBody>
        </p:sp>
      </p:grpSp>
      <p:grpSp>
        <p:nvGrpSpPr>
          <p:cNvPr id="1660" name="Google Shape;1660;p66"/>
          <p:cNvGrpSpPr/>
          <p:nvPr/>
        </p:nvGrpSpPr>
        <p:grpSpPr>
          <a:xfrm>
            <a:off x="450000" y="450000"/>
            <a:ext cx="9018000" cy="276999"/>
            <a:chOff x="450000" y="450000"/>
            <a:chExt cx="9018000" cy="276999"/>
          </a:xfrm>
        </p:grpSpPr>
        <p:sp>
          <p:nvSpPr>
            <p:cNvPr id="1661" name="Google Shape;1661;p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2.6. Hàm mũ và Hàm Logarit</a:t>
              </a:r>
              <a:endParaRPr b="1" sz="1800">
                <a:solidFill>
                  <a:schemeClr val="lt1"/>
                </a:solidFill>
                <a:latin typeface="Arial"/>
                <a:ea typeface="Arial"/>
                <a:cs typeface="Arial"/>
                <a:sym typeface="Arial"/>
              </a:endParaRPr>
            </a:p>
          </p:txBody>
        </p:sp>
        <p:sp>
          <p:nvSpPr>
            <p:cNvPr id="1662" name="Google Shape;1662;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663" name="Google Shape;1663;p66"/>
          <p:cNvSpPr/>
          <p:nvPr/>
        </p:nvSpPr>
        <p:spPr>
          <a:xfrm>
            <a:off x="702940" y="1737453"/>
            <a:ext cx="8632825" cy="34924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664" name="Google Shape;1664;p66"/>
          <p:cNvGrpSpPr/>
          <p:nvPr/>
        </p:nvGrpSpPr>
        <p:grpSpPr>
          <a:xfrm>
            <a:off x="846956" y="2179015"/>
            <a:ext cx="3869943" cy="2592288"/>
            <a:chOff x="559817" y="2132856"/>
            <a:chExt cx="3869943" cy="2592288"/>
          </a:xfrm>
        </p:grpSpPr>
        <p:sp>
          <p:nvSpPr>
            <p:cNvPr id="1665" name="Google Shape;1665;p66"/>
            <p:cNvSpPr/>
            <p:nvPr/>
          </p:nvSpPr>
          <p:spPr>
            <a:xfrm>
              <a:off x="559817" y="2132856"/>
              <a:ext cx="3869943" cy="25922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66" name="Google Shape;1666;p66"/>
            <p:cNvGrpSpPr/>
            <p:nvPr/>
          </p:nvGrpSpPr>
          <p:grpSpPr>
            <a:xfrm>
              <a:off x="681038" y="2336944"/>
              <a:ext cx="3709849" cy="2293223"/>
              <a:chOff x="4913971" y="2204864"/>
              <a:chExt cx="3709849" cy="2293223"/>
            </a:xfrm>
          </p:grpSpPr>
          <p:sp>
            <p:nvSpPr>
              <p:cNvPr id="1667" name="Google Shape;1667;p66"/>
              <p:cNvSpPr/>
              <p:nvPr/>
            </p:nvSpPr>
            <p:spPr>
              <a:xfrm>
                <a:off x="5460593" y="2204864"/>
                <a:ext cx="3023409" cy="1944216"/>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8" name="Google Shape;1668;p66"/>
              <p:cNvSpPr txBox="1"/>
              <p:nvPr/>
            </p:nvSpPr>
            <p:spPr>
              <a:xfrm>
                <a:off x="5391102" y="4221088"/>
                <a:ext cx="3232718" cy="276999"/>
              </a:xfrm>
              <a:prstGeom prst="rect">
                <a:avLst/>
              </a:prstGeom>
              <a:blipFill rotWithShape="1">
                <a:blip r:embed="rId4">
                  <a:alphaModFix/>
                </a:blip>
                <a:stretch>
                  <a:fillRect b="-1521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669" name="Google Shape;1669;p66"/>
              <p:cNvCxnSpPr/>
              <p:nvPr/>
            </p:nvCxnSpPr>
            <p:spPr>
              <a:xfrm>
                <a:off x="5603682" y="4149080"/>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670" name="Google Shape;1670;p66"/>
              <p:cNvCxnSpPr/>
              <p:nvPr/>
            </p:nvCxnSpPr>
            <p:spPr>
              <a:xfrm>
                <a:off x="6151895" y="4149080"/>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671" name="Google Shape;1671;p66"/>
              <p:cNvCxnSpPr/>
              <p:nvPr/>
            </p:nvCxnSpPr>
            <p:spPr>
              <a:xfrm>
                <a:off x="6700108" y="4149080"/>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672" name="Google Shape;1672;p66"/>
              <p:cNvCxnSpPr/>
              <p:nvPr/>
            </p:nvCxnSpPr>
            <p:spPr>
              <a:xfrm>
                <a:off x="7248321" y="4149080"/>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673" name="Google Shape;1673;p66"/>
              <p:cNvCxnSpPr/>
              <p:nvPr/>
            </p:nvCxnSpPr>
            <p:spPr>
              <a:xfrm>
                <a:off x="7796534" y="4149080"/>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674" name="Google Shape;1674;p66"/>
              <p:cNvCxnSpPr/>
              <p:nvPr/>
            </p:nvCxnSpPr>
            <p:spPr>
              <a:xfrm>
                <a:off x="8344749" y="4149080"/>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675" name="Google Shape;1675;p66"/>
              <p:cNvCxnSpPr/>
              <p:nvPr/>
            </p:nvCxnSpPr>
            <p:spPr>
              <a:xfrm>
                <a:off x="5430943" y="3095645"/>
                <a:ext cx="0" cy="83040"/>
              </a:xfrm>
              <a:prstGeom prst="straightConnector1">
                <a:avLst/>
              </a:prstGeom>
              <a:noFill/>
              <a:ln cap="flat" cmpd="sng" w="12700">
                <a:solidFill>
                  <a:srgbClr val="595959"/>
                </a:solidFill>
                <a:prstDash val="solid"/>
                <a:miter lim="800000"/>
                <a:headEnd len="sm" w="sm" type="none"/>
                <a:tailEnd len="sm" w="sm" type="none"/>
              </a:ln>
            </p:spPr>
          </p:cxnSp>
          <p:cxnSp>
            <p:nvCxnSpPr>
              <p:cNvPr id="1676" name="Google Shape;1676;p66"/>
              <p:cNvCxnSpPr/>
              <p:nvPr/>
            </p:nvCxnSpPr>
            <p:spPr>
              <a:xfrm>
                <a:off x="5430943" y="3361964"/>
                <a:ext cx="0" cy="83040"/>
              </a:xfrm>
              <a:prstGeom prst="straightConnector1">
                <a:avLst/>
              </a:prstGeom>
              <a:noFill/>
              <a:ln cap="flat" cmpd="sng" w="12700">
                <a:solidFill>
                  <a:srgbClr val="595959"/>
                </a:solidFill>
                <a:prstDash val="solid"/>
                <a:miter lim="800000"/>
                <a:headEnd len="sm" w="sm" type="none"/>
                <a:tailEnd len="sm" w="sm" type="none"/>
              </a:ln>
            </p:spPr>
          </p:cxnSp>
          <p:sp>
            <p:nvSpPr>
              <p:cNvPr id="1677" name="Google Shape;1677;p66"/>
              <p:cNvSpPr txBox="1"/>
              <p:nvPr/>
            </p:nvSpPr>
            <p:spPr>
              <a:xfrm>
                <a:off x="4913971" y="2230563"/>
                <a:ext cx="456985" cy="1846659"/>
              </a:xfrm>
              <a:prstGeom prst="rect">
                <a:avLst/>
              </a:prstGeom>
              <a:blipFill rotWithShape="1">
                <a:blip r:embed="rId5">
                  <a:alphaModFix/>
                </a:blip>
                <a:stretch>
                  <a:fillRect b="-1648" l="0" r="-13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678" name="Google Shape;1678;p66"/>
              <p:cNvGrpSpPr/>
              <p:nvPr/>
            </p:nvGrpSpPr>
            <p:grpSpPr>
              <a:xfrm>
                <a:off x="5599002" y="2247336"/>
                <a:ext cx="1507034" cy="395166"/>
                <a:chOff x="7554678" y="2247336"/>
                <a:chExt cx="1507034" cy="395166"/>
              </a:xfrm>
            </p:grpSpPr>
            <p:cxnSp>
              <p:nvCxnSpPr>
                <p:cNvPr id="1679" name="Google Shape;1679;p66"/>
                <p:cNvCxnSpPr/>
                <p:nvPr/>
              </p:nvCxnSpPr>
              <p:spPr>
                <a:xfrm>
                  <a:off x="7591584" y="2357728"/>
                  <a:ext cx="216024" cy="0"/>
                </a:xfrm>
                <a:prstGeom prst="straightConnector1">
                  <a:avLst/>
                </a:prstGeom>
                <a:noFill/>
                <a:ln cap="flat" cmpd="sng" w="28575">
                  <a:solidFill>
                    <a:srgbClr val="65A1CB"/>
                  </a:solidFill>
                  <a:prstDash val="solid"/>
                  <a:miter lim="800000"/>
                  <a:headEnd len="sm" w="sm" type="none"/>
                  <a:tailEnd len="sm" w="sm" type="none"/>
                </a:ln>
              </p:spPr>
            </p:cxnSp>
            <p:cxnSp>
              <p:nvCxnSpPr>
                <p:cNvPr id="1680" name="Google Shape;1680;p66"/>
                <p:cNvCxnSpPr/>
                <p:nvPr/>
              </p:nvCxnSpPr>
              <p:spPr>
                <a:xfrm>
                  <a:off x="7591584" y="2531827"/>
                  <a:ext cx="216024" cy="0"/>
                </a:xfrm>
                <a:prstGeom prst="straightConnector1">
                  <a:avLst/>
                </a:prstGeom>
                <a:noFill/>
                <a:ln cap="flat" cmpd="sng" w="28575">
                  <a:solidFill>
                    <a:srgbClr val="FF9334"/>
                  </a:solidFill>
                  <a:prstDash val="solid"/>
                  <a:miter lim="800000"/>
                  <a:headEnd len="sm" w="sm" type="none"/>
                  <a:tailEnd len="sm" w="sm" type="none"/>
                </a:ln>
              </p:spPr>
            </p:cxnSp>
            <p:sp>
              <p:nvSpPr>
                <p:cNvPr id="1681" name="Google Shape;1681;p66"/>
                <p:cNvSpPr txBox="1"/>
                <p:nvPr/>
              </p:nvSpPr>
              <p:spPr>
                <a:xfrm>
                  <a:off x="7799883" y="2427058"/>
                  <a:ext cx="1261829" cy="215444"/>
                </a:xfrm>
                <a:prstGeom prst="rect">
                  <a:avLst/>
                </a:prstGeom>
                <a:blipFill rotWithShape="1">
                  <a:blip r:embed="rId6">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82" name="Google Shape;1682;p66"/>
                <p:cNvSpPr txBox="1"/>
                <p:nvPr/>
              </p:nvSpPr>
              <p:spPr>
                <a:xfrm>
                  <a:off x="7799883" y="2247336"/>
                  <a:ext cx="1123430" cy="215444"/>
                </a:xfrm>
                <a:prstGeom prst="rect">
                  <a:avLst/>
                </a:prstGeom>
                <a:blipFill rotWithShape="1">
                  <a:blip r:embed="rId7">
                    <a:alphaModFix/>
                  </a:blip>
                  <a:stretch>
                    <a:fillRect b="-2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83" name="Google Shape;1683;p66"/>
                <p:cNvSpPr/>
                <p:nvPr/>
              </p:nvSpPr>
              <p:spPr>
                <a:xfrm>
                  <a:off x="7554678" y="2247336"/>
                  <a:ext cx="1368635" cy="392534"/>
                </a:xfrm>
                <a:prstGeom prst="rect">
                  <a:avLst/>
                </a:prstGeom>
                <a:noFill/>
                <a:ln cap="flat" cmpd="sng" w="12700">
                  <a:solidFill>
                    <a:srgbClr val="0070C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84" name="Google Shape;1684;p66"/>
              <p:cNvCxnSpPr/>
              <p:nvPr/>
            </p:nvCxnSpPr>
            <p:spPr>
              <a:xfrm>
                <a:off x="5432615" y="2563006"/>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685" name="Google Shape;1685;p66"/>
              <p:cNvCxnSpPr/>
              <p:nvPr/>
            </p:nvCxnSpPr>
            <p:spPr>
              <a:xfrm>
                <a:off x="5430932" y="2829325"/>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686" name="Google Shape;1686;p66"/>
              <p:cNvCxnSpPr/>
              <p:nvPr/>
            </p:nvCxnSpPr>
            <p:spPr>
              <a:xfrm>
                <a:off x="5430930" y="3894599"/>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687" name="Google Shape;1687;p66"/>
              <p:cNvCxnSpPr/>
              <p:nvPr/>
            </p:nvCxnSpPr>
            <p:spPr>
              <a:xfrm>
                <a:off x="5432615" y="2296687"/>
                <a:ext cx="0" cy="83041"/>
              </a:xfrm>
              <a:prstGeom prst="straightConnector1">
                <a:avLst/>
              </a:prstGeom>
              <a:noFill/>
              <a:ln cap="flat" cmpd="sng" w="12700">
                <a:solidFill>
                  <a:srgbClr val="595959"/>
                </a:solidFill>
                <a:prstDash val="solid"/>
                <a:miter lim="800000"/>
                <a:headEnd len="sm" w="sm" type="none"/>
                <a:tailEnd len="sm" w="sm" type="none"/>
              </a:ln>
            </p:spPr>
          </p:cxnSp>
          <p:cxnSp>
            <p:nvCxnSpPr>
              <p:cNvPr id="1688" name="Google Shape;1688;p66"/>
              <p:cNvCxnSpPr/>
              <p:nvPr/>
            </p:nvCxnSpPr>
            <p:spPr>
              <a:xfrm>
                <a:off x="5430930" y="3628282"/>
                <a:ext cx="0" cy="83041"/>
              </a:xfrm>
              <a:prstGeom prst="straightConnector1">
                <a:avLst/>
              </a:prstGeom>
              <a:noFill/>
              <a:ln cap="flat" cmpd="sng" w="12700">
                <a:solidFill>
                  <a:srgbClr val="595959"/>
                </a:solidFill>
                <a:prstDash val="solid"/>
                <a:miter lim="800000"/>
                <a:headEnd len="sm" w="sm" type="none"/>
                <a:tailEnd len="sm" w="sm" type="none"/>
              </a:ln>
            </p:spPr>
          </p:cxnSp>
          <p:sp>
            <p:nvSpPr>
              <p:cNvPr id="1689" name="Google Shape;1689;p66"/>
              <p:cNvSpPr/>
              <p:nvPr/>
            </p:nvSpPr>
            <p:spPr>
              <a:xfrm>
                <a:off x="5598543" y="2432649"/>
                <a:ext cx="2743200" cy="1561381"/>
              </a:xfrm>
              <a:custGeom>
                <a:rect b="b" l="l" r="r" t="t"/>
                <a:pathLst>
                  <a:path extrusionOk="0" h="1561381" w="2743200">
                    <a:moveTo>
                      <a:pt x="0" y="1561381"/>
                    </a:moveTo>
                    <a:cubicBezTo>
                      <a:pt x="30911" y="1369443"/>
                      <a:pt x="61823" y="1177506"/>
                      <a:pt x="155276" y="1017917"/>
                    </a:cubicBezTo>
                    <a:cubicBezTo>
                      <a:pt x="248729" y="858328"/>
                      <a:pt x="411193" y="710241"/>
                      <a:pt x="560717" y="603849"/>
                    </a:cubicBezTo>
                    <a:cubicBezTo>
                      <a:pt x="710241" y="497457"/>
                      <a:pt x="816634" y="457200"/>
                      <a:pt x="1052423" y="379562"/>
                    </a:cubicBezTo>
                    <a:cubicBezTo>
                      <a:pt x="1288212" y="301924"/>
                      <a:pt x="1693653" y="201283"/>
                      <a:pt x="1975449" y="138023"/>
                    </a:cubicBezTo>
                    <a:cubicBezTo>
                      <a:pt x="2257245" y="74763"/>
                      <a:pt x="2743200" y="0"/>
                      <a:pt x="2743200" y="0"/>
                    </a:cubicBezTo>
                    <a:lnTo>
                      <a:pt x="2743200" y="0"/>
                    </a:lnTo>
                    <a:lnTo>
                      <a:pt x="2743200" y="0"/>
                    </a:lnTo>
                  </a:path>
                </a:pathLst>
              </a:custGeom>
              <a:noFill/>
              <a:ln cap="flat" cmpd="sng" w="28575">
                <a:solidFill>
                  <a:srgbClr val="FF933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0" name="Google Shape;1690;p66"/>
              <p:cNvSpPr/>
              <p:nvPr/>
            </p:nvSpPr>
            <p:spPr>
              <a:xfrm>
                <a:off x="6185140" y="2260121"/>
                <a:ext cx="2147977" cy="1483743"/>
              </a:xfrm>
              <a:custGeom>
                <a:rect b="b" l="l" r="r" t="t"/>
                <a:pathLst>
                  <a:path extrusionOk="0" h="1483743" w="2147977">
                    <a:moveTo>
                      <a:pt x="0" y="1483743"/>
                    </a:moveTo>
                    <a:cubicBezTo>
                      <a:pt x="5751" y="1364411"/>
                      <a:pt x="11502" y="1245079"/>
                      <a:pt x="69011" y="1112807"/>
                    </a:cubicBezTo>
                    <a:cubicBezTo>
                      <a:pt x="126520" y="980535"/>
                      <a:pt x="265980" y="795068"/>
                      <a:pt x="345056" y="690113"/>
                    </a:cubicBezTo>
                    <a:cubicBezTo>
                      <a:pt x="424132" y="585158"/>
                      <a:pt x="458638" y="539151"/>
                      <a:pt x="543464" y="483079"/>
                    </a:cubicBezTo>
                    <a:cubicBezTo>
                      <a:pt x="628291" y="427007"/>
                      <a:pt x="720306" y="405441"/>
                      <a:pt x="854015" y="353683"/>
                    </a:cubicBezTo>
                    <a:cubicBezTo>
                      <a:pt x="987724" y="301925"/>
                      <a:pt x="1130060" y="231475"/>
                      <a:pt x="1345720" y="172528"/>
                    </a:cubicBezTo>
                    <a:cubicBezTo>
                      <a:pt x="1561380" y="113581"/>
                      <a:pt x="1854678" y="56790"/>
                      <a:pt x="2147977" y="0"/>
                    </a:cubicBezTo>
                  </a:path>
                </a:pathLst>
              </a:custGeom>
              <a:noFill/>
              <a:ln cap="flat" cmpd="sng" w="28575">
                <a:solidFill>
                  <a:srgbClr val="65A1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67"/>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Toán học cơ bản trong Khoa học dữ liệu</a:t>
            </a:r>
            <a:endParaRPr b="1" sz="3200">
              <a:solidFill>
                <a:srgbClr val="000000"/>
              </a:solidFill>
              <a:latin typeface="Arial"/>
              <a:ea typeface="Arial"/>
              <a:cs typeface="Arial"/>
              <a:sym typeface="Arial"/>
            </a:endParaRPr>
          </a:p>
        </p:txBody>
      </p:sp>
      <p:sp>
        <p:nvSpPr>
          <p:cNvPr id="1697" name="Google Shape;1697;p6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grpSp>
        <p:nvGrpSpPr>
          <p:cNvPr id="1698" name="Google Shape;1698;p67"/>
          <p:cNvGrpSpPr/>
          <p:nvPr/>
        </p:nvGrpSpPr>
        <p:grpSpPr>
          <a:xfrm>
            <a:off x="1054112" y="3870028"/>
            <a:ext cx="7817305" cy="2174185"/>
            <a:chOff x="1054112" y="3870028"/>
            <a:chExt cx="7817305" cy="2174185"/>
          </a:xfrm>
        </p:grpSpPr>
        <p:sp>
          <p:nvSpPr>
            <p:cNvPr id="1699" name="Google Shape;1699;p67"/>
            <p:cNvSpPr/>
            <p:nvPr/>
          </p:nvSpPr>
          <p:spPr>
            <a:xfrm>
              <a:off x="1054112" y="3870028"/>
              <a:ext cx="3969308" cy="217418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2.1. Algebra</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2.2. Sequence</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2.3. Giá trị tuyệt đối và Khoảng cách Euclid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2.4. Sets</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2.5. Khái niệm Hàm số</a:t>
              </a:r>
              <a:endParaRPr sz="1799">
                <a:solidFill>
                  <a:srgbClr val="A5A5A5"/>
                </a:solidFill>
                <a:latin typeface="Arial"/>
                <a:ea typeface="Arial"/>
                <a:cs typeface="Arial"/>
                <a:sym typeface="Arial"/>
              </a:endParaRPr>
            </a:p>
          </p:txBody>
        </p:sp>
        <p:sp>
          <p:nvSpPr>
            <p:cNvPr id="1700" name="Google Shape;1700;p67"/>
            <p:cNvSpPr/>
            <p:nvPr/>
          </p:nvSpPr>
          <p:spPr>
            <a:xfrm>
              <a:off x="4902109" y="3879836"/>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2.6. Hàm mũ và Hàm Logarit</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2.7. Logarit tự nhiên</a:t>
              </a:r>
              <a:endParaRPr sz="1799">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2.8. Hàm Sigmoid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2.9. Hàm Lượng giác</a:t>
              </a:r>
              <a:endParaRPr sz="1799">
                <a:solidFill>
                  <a:srgbClr val="A5A5A5"/>
                </a:solidFill>
                <a:latin typeface="Arial"/>
                <a:ea typeface="Arial"/>
                <a:cs typeface="Arial"/>
                <a:sym typeface="Aria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grpSp>
        <p:nvGrpSpPr>
          <p:cNvPr id="1706" name="Google Shape;1706;p68"/>
          <p:cNvGrpSpPr/>
          <p:nvPr/>
        </p:nvGrpSpPr>
        <p:grpSpPr>
          <a:xfrm>
            <a:off x="450000" y="450000"/>
            <a:ext cx="9018000" cy="276999"/>
            <a:chOff x="450000" y="450000"/>
            <a:chExt cx="9018000" cy="276999"/>
          </a:xfrm>
        </p:grpSpPr>
        <p:sp>
          <p:nvSpPr>
            <p:cNvPr id="1707" name="Google Shape;1707;p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2.7. Loga tự nhiênarithms</a:t>
              </a:r>
              <a:endParaRPr b="1" sz="1800">
                <a:solidFill>
                  <a:schemeClr val="lt1"/>
                </a:solidFill>
                <a:latin typeface="Arial"/>
                <a:ea typeface="Arial"/>
                <a:cs typeface="Arial"/>
                <a:sym typeface="Arial"/>
              </a:endParaRPr>
            </a:p>
          </p:txBody>
        </p:sp>
        <p:sp>
          <p:nvSpPr>
            <p:cNvPr id="1708" name="Google Shape;1708;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709" name="Google Shape;1709;p68"/>
          <p:cNvSpPr/>
          <p:nvPr/>
        </p:nvSpPr>
        <p:spPr>
          <a:xfrm>
            <a:off x="702940" y="2204864"/>
            <a:ext cx="8632825" cy="879646"/>
          </a:xfrm>
          <a:prstGeom prst="rect">
            <a:avLst/>
          </a:prstGeom>
          <a:noFill/>
          <a:ln>
            <a:noFill/>
          </a:ln>
        </p:spPr>
        <p:txBody>
          <a:bodyPr anchorCtr="0" anchor="t" bIns="72000" lIns="0" spcFirstLastPara="1" rIns="144000" wrap="square" tIns="72000">
            <a:spAutoFit/>
          </a:bodyPr>
          <a:lstStyle/>
          <a:p>
            <a:pPr indent="-68263" lvl="0" marL="182563" marR="0" rtl="0" algn="l">
              <a:spcBef>
                <a:spcPts val="0"/>
              </a:spcBef>
              <a:spcAft>
                <a:spcPts val="0"/>
              </a:spcAft>
              <a:buClr>
                <a:srgbClr val="193EB0"/>
              </a:buClr>
              <a:buSzPts val="1800"/>
              <a:buFont typeface="Arial"/>
              <a:buNone/>
            </a:pPr>
            <a:r>
              <a:t/>
            </a:r>
            <a:endParaRPr sz="1800">
              <a:solidFill>
                <a:schemeClr val="lt1"/>
              </a:solidFill>
              <a:latin typeface="Calibri"/>
              <a:ea typeface="Calibri"/>
              <a:cs typeface="Calibri"/>
              <a:sym typeface="Calibri"/>
            </a:endParaRPr>
          </a:p>
          <a:p>
            <a:pPr indent="-68263" lvl="0" marL="182563" marR="0" rtl="0" algn="l">
              <a:spcBef>
                <a:spcPts val="400"/>
              </a:spcBef>
              <a:spcAft>
                <a:spcPts val="0"/>
              </a:spcAft>
              <a:buClr>
                <a:srgbClr val="193EB0"/>
              </a:buClr>
              <a:buSzPts val="1800"/>
              <a:buFont typeface="Arial"/>
              <a:buNone/>
            </a:pPr>
            <a:r>
              <a:t/>
            </a:r>
            <a:endParaRPr sz="1800">
              <a:solidFill>
                <a:schemeClr val="lt1"/>
              </a:solidFill>
              <a:latin typeface="Calibri"/>
              <a:ea typeface="Calibri"/>
              <a:cs typeface="Calibri"/>
              <a:sym typeface="Calibri"/>
            </a:endParaRPr>
          </a:p>
          <a:p>
            <a:pPr indent="-68263" lvl="0" marL="182563" marR="0" rtl="0" algn="l">
              <a:spcBef>
                <a:spcPts val="400"/>
              </a:spcBef>
              <a:spcAft>
                <a:spcPts val="0"/>
              </a:spcAft>
              <a:buClr>
                <a:srgbClr val="193EB0"/>
              </a:buClr>
              <a:buSzPts val="1800"/>
              <a:buFont typeface="Arial"/>
              <a:buNone/>
            </a:pPr>
            <a:r>
              <a:t/>
            </a:r>
            <a:endParaRPr sz="1800">
              <a:solidFill>
                <a:schemeClr val="lt1"/>
              </a:solidFill>
              <a:latin typeface="Calibri"/>
              <a:ea typeface="Calibri"/>
              <a:cs typeface="Calibri"/>
              <a:sym typeface="Calibri"/>
            </a:endParaRPr>
          </a:p>
        </p:txBody>
      </p:sp>
      <p:grpSp>
        <p:nvGrpSpPr>
          <p:cNvPr id="1710" name="Google Shape;1710;p68"/>
          <p:cNvGrpSpPr/>
          <p:nvPr/>
        </p:nvGrpSpPr>
        <p:grpSpPr>
          <a:xfrm>
            <a:off x="918963" y="3182729"/>
            <a:ext cx="3222495" cy="3054583"/>
            <a:chOff x="637467" y="2345934"/>
            <a:chExt cx="3345254" cy="3170945"/>
          </a:xfrm>
        </p:grpSpPr>
        <p:sp>
          <p:nvSpPr>
            <p:cNvPr id="1711" name="Google Shape;1711;p68"/>
            <p:cNvSpPr/>
            <p:nvPr/>
          </p:nvSpPr>
          <p:spPr>
            <a:xfrm>
              <a:off x="637467" y="2345934"/>
              <a:ext cx="3345254" cy="317094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íì¼:f(x)=(1+x)^(1/x).png" id="1712" name="Google Shape;1712;p68"/>
            <p:cNvPicPr preferRelativeResize="0"/>
            <p:nvPr/>
          </p:nvPicPr>
          <p:blipFill rotWithShape="1">
            <a:blip r:embed="rId3">
              <a:alphaModFix/>
            </a:blip>
            <a:srcRect b="0" l="0" r="0" t="0"/>
            <a:stretch/>
          </p:blipFill>
          <p:spPr>
            <a:xfrm>
              <a:off x="849893" y="2491624"/>
              <a:ext cx="2911582" cy="2911582"/>
            </a:xfrm>
            <a:prstGeom prst="rect">
              <a:avLst/>
            </a:prstGeom>
            <a:noFill/>
            <a:ln>
              <a:noFill/>
            </a:ln>
          </p:spPr>
        </p:pic>
      </p:grpSp>
      <p:graphicFrame>
        <p:nvGraphicFramePr>
          <p:cNvPr id="1713" name="Google Shape;1713;p68"/>
          <p:cNvGraphicFramePr/>
          <p:nvPr/>
        </p:nvGraphicFramePr>
        <p:xfrm>
          <a:off x="4964833" y="1552656"/>
          <a:ext cx="3000000" cy="3000000"/>
        </p:xfrm>
        <a:graphic>
          <a:graphicData uri="http://schemas.openxmlformats.org/drawingml/2006/table">
            <a:tbl>
              <a:tblPr>
                <a:noFill/>
                <a:tableStyleId>{2D806ADB-B888-4CDF-AFBA-31ED1E22A364}</a:tableStyleId>
              </a:tblPr>
              <a:tblGrid>
                <a:gridCol w="998275"/>
                <a:gridCol w="998275"/>
                <a:gridCol w="458025"/>
                <a:gridCol w="998275"/>
                <a:gridCol w="998275"/>
              </a:tblGrid>
              <a:tr h="157600">
                <a:tc>
                  <a:txBody>
                    <a:bodyPr/>
                    <a:lstStyle/>
                    <a:p>
                      <a:pPr indent="0" lvl="0" marL="0" marR="0" rtl="0" algn="ctr">
                        <a:spcBef>
                          <a:spcPts val="0"/>
                        </a:spcBef>
                        <a:spcAft>
                          <a:spcPts val="0"/>
                        </a:spcAft>
                        <a:buNone/>
                      </a:pPr>
                      <a:r>
                        <a:rPr lang="en-US" sz="900" u="none" strike="noStrike">
                          <a:latin typeface="Arial"/>
                          <a:ea typeface="Arial"/>
                          <a:cs typeface="Arial"/>
                          <a:sym typeface="Arial"/>
                        </a:rPr>
                        <a:t>x</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0CECE"/>
                    </a:solidFill>
                  </a:tcPr>
                </a:tc>
                <a:tc>
                  <a:txBody>
                    <a:bodyPr/>
                    <a:lstStyle/>
                    <a:p>
                      <a:pPr indent="0" lvl="0" marL="0" marR="0" rtl="0" algn="ctr">
                        <a:spcBef>
                          <a:spcPts val="0"/>
                        </a:spcBef>
                        <a:spcAft>
                          <a:spcPts val="0"/>
                        </a:spcAft>
                        <a:buNone/>
                      </a:pPr>
                      <a:r>
                        <a:rPr lang="en-US" sz="900" u="none" strike="noStrike">
                          <a:latin typeface="Arial"/>
                          <a:ea typeface="Arial"/>
                          <a:cs typeface="Arial"/>
                          <a:sym typeface="Arial"/>
                        </a:rPr>
                        <a:t>(1+x)^(1/x)</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0CECE"/>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lang="en-US" sz="900" u="none" strike="noStrike">
                          <a:latin typeface="Arial"/>
                          <a:ea typeface="Arial"/>
                          <a:cs typeface="Arial"/>
                          <a:sym typeface="Arial"/>
                        </a:rPr>
                        <a:t>x</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0CECE"/>
                    </a:solidFill>
                  </a:tcPr>
                </a:tc>
                <a:tc>
                  <a:txBody>
                    <a:bodyPr/>
                    <a:lstStyle/>
                    <a:p>
                      <a:pPr indent="0" lvl="0" marL="0" marR="0" rtl="0" algn="ctr">
                        <a:spcBef>
                          <a:spcPts val="0"/>
                        </a:spcBef>
                        <a:spcAft>
                          <a:spcPts val="0"/>
                        </a:spcAft>
                        <a:buNone/>
                      </a:pPr>
                      <a:r>
                        <a:rPr lang="en-US" sz="900" u="none" strike="noStrike">
                          <a:latin typeface="Arial"/>
                          <a:ea typeface="Arial"/>
                          <a:cs typeface="Arial"/>
                          <a:sym typeface="Arial"/>
                        </a:rPr>
                        <a:t>(1+x)^(1/x)</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0CECE"/>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2.70481383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2.71814593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0.0099</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2.7049473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0.00009</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2.7181595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0.0098</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2.70508079</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0.00008</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2.71817311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0.0097</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2.70521431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0.00007</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2.71818669</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0.0096</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2.70534785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0.00006</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2.71820028</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0.0095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2.70548142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0.00005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2.71821387</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0.0094</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2.70561501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0.00004</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2.71822746</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0.0093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2.70574863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0.00003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2.71824106</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0.0092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2.70588227</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0.00002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2.71825465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0.0091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2.70601593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0.00001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solidFill>
                            <a:srgbClr val="FF0000"/>
                          </a:solidFill>
                          <a:latin typeface="Arial"/>
                          <a:ea typeface="Arial"/>
                          <a:cs typeface="Arial"/>
                          <a:sym typeface="Arial"/>
                        </a:rPr>
                        <a:t>2.71826824</a:t>
                      </a:r>
                      <a:endParaRPr b="0" i="0" sz="900" u="none" strike="noStrike">
                        <a:solidFill>
                          <a:srgbClr val="FF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0.009</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2.70614962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#DIV/0!</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0.0089</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2.70628333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-1.E-05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solidFill>
                            <a:srgbClr val="FF0000"/>
                          </a:solidFill>
                          <a:latin typeface="Arial"/>
                          <a:ea typeface="Arial"/>
                          <a:cs typeface="Arial"/>
                          <a:sym typeface="Arial"/>
                        </a:rPr>
                        <a:t>2.71829542</a:t>
                      </a:r>
                      <a:endParaRPr b="0" i="0" sz="900" u="none" strike="noStrike">
                        <a:solidFill>
                          <a:srgbClr val="FF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0.0088</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2.70641707</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-2.E-05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2.71830901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0.0087</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2.70655083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-3.E-05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2.71832260</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0.0086</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2.70668461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-4.E-05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2.71833620</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0.0085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2.70681842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-5.E-05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2.71834979</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0.0084</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2.70695225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-6.E-05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2.71836338</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0.0083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2.70708611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-7.E-05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2.71837697</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0.0082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2.70722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-8.E-05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2.71839057</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0.0081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2.70735390</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-9.E-05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2.71840416</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0.008</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2.70748783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2.71841776</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0.0079</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2.70762179</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2.71843135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0.0078</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2.70775577</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2.71844494</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0.0077</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2.70788977</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2.71845854</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0.0076</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2.70802380</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2.71847213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0.0075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2.70815785</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2.71848573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0.0074</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2.70829193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2.71849932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0.0073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2.70842603</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2.71851292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7600">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0.0072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2.70856016</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-0.0002</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strike="noStrike">
                          <a:latin typeface="Arial"/>
                          <a:ea typeface="Arial"/>
                          <a:cs typeface="Arial"/>
                          <a:sym typeface="Arial"/>
                        </a:rPr>
                        <a:t>2.71852651</a:t>
                      </a:r>
                      <a:endParaRPr b="0" i="0" sz="900" u="none" strike="noStrike">
                        <a:solidFill>
                          <a:srgbClr val="000000"/>
                        </a:solidFill>
                        <a:latin typeface="Arial"/>
                        <a:ea typeface="Arial"/>
                        <a:cs typeface="Arial"/>
                        <a:sym typeface="Arial"/>
                      </a:endParaRPr>
                    </a:p>
                  </a:txBody>
                  <a:tcPr marT="6725" marB="0" marR="6725" marL="6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1714" name="Google Shape;1714;p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Hằng số Euler là gì?</a:t>
            </a:r>
            <a:endParaRPr/>
          </a:p>
        </p:txBody>
      </p:sp>
      <p:sp>
        <p:nvSpPr>
          <p:cNvPr id="1715" name="Google Shape;1715;p68"/>
          <p:cNvSpPr/>
          <p:nvPr/>
        </p:nvSpPr>
        <p:spPr>
          <a:xfrm>
            <a:off x="719878" y="2284291"/>
            <a:ext cx="4087518" cy="800219"/>
          </a:xfrm>
          <a:prstGeom prst="rect">
            <a:avLst/>
          </a:prstGeom>
          <a:blipFill rotWithShape="1">
            <a:blip r:embed="rId4">
              <a:alphaModFix/>
            </a:blip>
            <a:stretch>
              <a:fillRect b="0" l="0" r="-30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716" name="Google Shape;1716;p68"/>
          <p:cNvGrpSpPr/>
          <p:nvPr/>
        </p:nvGrpSpPr>
        <p:grpSpPr>
          <a:xfrm>
            <a:off x="559816" y="1971606"/>
            <a:ext cx="4371904" cy="215444"/>
            <a:chOff x="559817" y="2136914"/>
            <a:chExt cx="4371904" cy="215444"/>
          </a:xfrm>
        </p:grpSpPr>
        <p:sp>
          <p:nvSpPr>
            <p:cNvPr id="1717" name="Google Shape;1717;p6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18" name="Google Shape;1718;p68"/>
            <p:cNvSpPr/>
            <p:nvPr/>
          </p:nvSpPr>
          <p:spPr>
            <a:xfrm>
              <a:off x="712183" y="2136914"/>
              <a:ext cx="421953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Hằng số Euler</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grpSp>
        <p:nvGrpSpPr>
          <p:cNvPr id="1724" name="Google Shape;1724;p69"/>
          <p:cNvGrpSpPr/>
          <p:nvPr/>
        </p:nvGrpSpPr>
        <p:grpSpPr>
          <a:xfrm>
            <a:off x="559817" y="1968164"/>
            <a:ext cx="8783192" cy="215444"/>
            <a:chOff x="559817" y="2136914"/>
            <a:chExt cx="8783192" cy="215444"/>
          </a:xfrm>
        </p:grpSpPr>
        <p:sp>
          <p:nvSpPr>
            <p:cNvPr id="1725" name="Google Shape;1725;p6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26" name="Google Shape;1726;p6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Logarit tự nhiên</a:t>
              </a:r>
              <a:endParaRPr sz="1400">
                <a:solidFill>
                  <a:srgbClr val="262626"/>
                </a:solidFill>
                <a:latin typeface="Arial"/>
                <a:ea typeface="Arial"/>
                <a:cs typeface="Arial"/>
                <a:sym typeface="Arial"/>
              </a:endParaRPr>
            </a:p>
          </p:txBody>
        </p:sp>
      </p:grpSp>
      <p:sp>
        <p:nvSpPr>
          <p:cNvPr id="1727" name="Google Shape;1727;p69"/>
          <p:cNvSpPr/>
          <p:nvPr/>
        </p:nvSpPr>
        <p:spPr>
          <a:xfrm>
            <a:off x="702940" y="2276872"/>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Lôga của một số được biểu thị bằng ký hiệu e được gọi là "logarit tự nhiên".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Logarit tự nhiên của một số xác định x được biểu diễn dưới dạng lnx.</a:t>
            </a:r>
            <a:endParaRPr/>
          </a:p>
        </p:txBody>
      </p:sp>
      <p:grpSp>
        <p:nvGrpSpPr>
          <p:cNvPr id="1728" name="Google Shape;1728;p69"/>
          <p:cNvGrpSpPr/>
          <p:nvPr/>
        </p:nvGrpSpPr>
        <p:grpSpPr>
          <a:xfrm>
            <a:off x="450000" y="450000"/>
            <a:ext cx="9018000" cy="276999"/>
            <a:chOff x="450000" y="450000"/>
            <a:chExt cx="9018000" cy="276999"/>
          </a:xfrm>
        </p:grpSpPr>
        <p:sp>
          <p:nvSpPr>
            <p:cNvPr id="1729" name="Google Shape;1729;p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2.7. Loga tự nhiênarithms</a:t>
              </a:r>
              <a:endParaRPr b="1" sz="1800">
                <a:solidFill>
                  <a:schemeClr val="lt1"/>
                </a:solidFill>
                <a:latin typeface="Arial"/>
                <a:ea typeface="Arial"/>
                <a:cs typeface="Arial"/>
                <a:sym typeface="Arial"/>
              </a:endParaRPr>
            </a:p>
          </p:txBody>
        </p:sp>
        <p:sp>
          <p:nvSpPr>
            <p:cNvPr id="1730" name="Google Shape;1730;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731" name="Google Shape;1731;p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Logarit tự nhiên là gì?</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pSp>
        <p:nvGrpSpPr>
          <p:cNvPr id="244" name="Google Shape;244;p7"/>
          <p:cNvGrpSpPr/>
          <p:nvPr/>
        </p:nvGrpSpPr>
        <p:grpSpPr>
          <a:xfrm>
            <a:off x="559817" y="1428745"/>
            <a:ext cx="8783192" cy="215444"/>
            <a:chOff x="559817" y="2136914"/>
            <a:chExt cx="8783192" cy="215444"/>
          </a:xfrm>
        </p:grpSpPr>
        <p:sp>
          <p:nvSpPr>
            <p:cNvPr id="245" name="Google Shape;245;p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6" name="Google Shape;246;p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Anaconda</a:t>
              </a:r>
              <a:endParaRPr sz="1400">
                <a:solidFill>
                  <a:srgbClr val="262626"/>
                </a:solidFill>
                <a:latin typeface="Arial"/>
                <a:ea typeface="Arial"/>
                <a:cs typeface="Arial"/>
                <a:sym typeface="Arial"/>
              </a:endParaRPr>
            </a:p>
          </p:txBody>
        </p:sp>
      </p:grpSp>
      <p:sp>
        <p:nvSpPr>
          <p:cNvPr id="247" name="Google Shape;247;p7"/>
          <p:cNvSpPr/>
          <p:nvPr/>
        </p:nvSpPr>
        <p:spPr>
          <a:xfrm>
            <a:off x="559815" y="1644208"/>
            <a:ext cx="8632800" cy="34560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www.anaconda.com</a:t>
            </a:r>
            <a:endParaRPr/>
          </a:p>
        </p:txBody>
      </p:sp>
      <p:grpSp>
        <p:nvGrpSpPr>
          <p:cNvPr id="248" name="Google Shape;248;p7"/>
          <p:cNvGrpSpPr/>
          <p:nvPr/>
        </p:nvGrpSpPr>
        <p:grpSpPr>
          <a:xfrm>
            <a:off x="450000" y="450000"/>
            <a:ext cx="9018000" cy="276999"/>
            <a:chOff x="450000" y="450000"/>
            <a:chExt cx="9018000" cy="276999"/>
          </a:xfrm>
        </p:grpSpPr>
        <p:sp>
          <p:nvSpPr>
            <p:cNvPr id="249" name="Google Shape;249;p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Cài đặt Anaconda cho Python</a:t>
              </a:r>
              <a:endParaRPr/>
            </a:p>
          </p:txBody>
        </p:sp>
        <p:sp>
          <p:nvSpPr>
            <p:cNvPr id="250" name="Google Shape;250;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pic>
        <p:nvPicPr>
          <p:cNvPr id="251" name="Google Shape;251;p7"/>
          <p:cNvPicPr preferRelativeResize="0"/>
          <p:nvPr/>
        </p:nvPicPr>
        <p:blipFill rotWithShape="1">
          <a:blip r:embed="rId3">
            <a:alphaModFix/>
          </a:blip>
          <a:srcRect b="0" l="0" r="0" t="0"/>
          <a:stretch/>
        </p:blipFill>
        <p:spPr>
          <a:xfrm>
            <a:off x="702940" y="2122343"/>
            <a:ext cx="6082372" cy="3689582"/>
          </a:xfrm>
          <a:prstGeom prst="rect">
            <a:avLst/>
          </a:prstGeom>
          <a:noFill/>
          <a:ln>
            <a:noFill/>
          </a:ln>
        </p:spPr>
      </p:pic>
      <p:pic>
        <p:nvPicPr>
          <p:cNvPr id="252" name="Google Shape;252;p7"/>
          <p:cNvPicPr preferRelativeResize="0"/>
          <p:nvPr/>
        </p:nvPicPr>
        <p:blipFill rotWithShape="1">
          <a:blip r:embed="rId4">
            <a:alphaModFix/>
          </a:blip>
          <a:srcRect b="0" l="0" r="0" t="0"/>
          <a:stretch/>
        </p:blipFill>
        <p:spPr>
          <a:xfrm>
            <a:off x="3023085" y="5027443"/>
            <a:ext cx="432048" cy="43204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grpSp>
        <p:nvGrpSpPr>
          <p:cNvPr id="1737" name="Google Shape;1737;p70"/>
          <p:cNvGrpSpPr/>
          <p:nvPr/>
        </p:nvGrpSpPr>
        <p:grpSpPr>
          <a:xfrm>
            <a:off x="559817" y="1968164"/>
            <a:ext cx="8783192" cy="215444"/>
            <a:chOff x="559817" y="2136914"/>
            <a:chExt cx="8783192" cy="215444"/>
          </a:xfrm>
        </p:grpSpPr>
        <p:sp>
          <p:nvSpPr>
            <p:cNvPr id="1738" name="Google Shape;1738;p7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39" name="Google Shape;1739;p70"/>
            <p:cNvSpPr/>
            <p:nvPr/>
          </p:nvSpPr>
          <p:spPr>
            <a:xfrm>
              <a:off x="712182" y="2136914"/>
              <a:ext cx="8630827" cy="215444"/>
            </a:xfrm>
            <a:prstGeom prst="rect">
              <a:avLst/>
            </a:prstGeom>
            <a:blipFill rotWithShape="1">
              <a:blip r:embed="rId3">
                <a:alphaModFix/>
              </a:blip>
              <a:stretch>
                <a:fillRect b="-588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740" name="Google Shape;1740;p70"/>
          <p:cNvSpPr/>
          <p:nvPr/>
        </p:nvSpPr>
        <p:spPr>
          <a:xfrm>
            <a:off x="702940" y="2276872"/>
            <a:ext cx="8632825" cy="1370806"/>
          </a:xfrm>
          <a:prstGeom prst="rect">
            <a:avLst/>
          </a:prstGeom>
          <a:noFill/>
          <a:ln>
            <a:noFill/>
          </a:ln>
        </p:spPr>
        <p:txBody>
          <a:bodyPr anchorCtr="0" anchor="t" bIns="72000" lIns="0" spcFirstLastPara="1" rIns="144000" wrap="square" tIns="72000">
            <a:spAutoFit/>
          </a:bodyPr>
          <a:lstStyle/>
          <a:p>
            <a:pPr indent="-68263" lvl="0" marL="182563" marR="0" rtl="0" algn="l">
              <a:spcBef>
                <a:spcPts val="0"/>
              </a:spcBef>
              <a:spcAft>
                <a:spcPts val="0"/>
              </a:spcAft>
              <a:buClr>
                <a:srgbClr val="193EB0"/>
              </a:buClr>
              <a:buSzPts val="1800"/>
              <a:buFont typeface="Arial"/>
              <a:buNone/>
            </a:pPr>
            <a:r>
              <a:t/>
            </a:r>
            <a:endParaRPr sz="1800">
              <a:solidFill>
                <a:schemeClr val="lt1"/>
              </a:solidFill>
              <a:latin typeface="Calibri"/>
              <a:ea typeface="Calibri"/>
              <a:cs typeface="Calibri"/>
              <a:sym typeface="Calibri"/>
            </a:endParaRPr>
          </a:p>
          <a:p>
            <a:pPr indent="-68263" lvl="0" marL="182563" marR="0" rtl="0" algn="l">
              <a:spcBef>
                <a:spcPts val="400"/>
              </a:spcBef>
              <a:spcAft>
                <a:spcPts val="0"/>
              </a:spcAft>
              <a:buClr>
                <a:srgbClr val="193EB0"/>
              </a:buClr>
              <a:buSzPts val="1800"/>
              <a:buFont typeface="Arial"/>
              <a:buNone/>
            </a:pPr>
            <a:r>
              <a:t/>
            </a:r>
            <a:endParaRPr sz="1800">
              <a:solidFill>
                <a:schemeClr val="lt1"/>
              </a:solidFill>
              <a:latin typeface="Calibri"/>
              <a:ea typeface="Calibri"/>
              <a:cs typeface="Calibri"/>
              <a:sym typeface="Calibri"/>
            </a:endParaRPr>
          </a:p>
          <a:p>
            <a:pPr indent="-68263" lvl="0" marL="182563" marR="0" rtl="0" algn="l">
              <a:spcBef>
                <a:spcPts val="400"/>
              </a:spcBef>
              <a:spcAft>
                <a:spcPts val="0"/>
              </a:spcAft>
              <a:buClr>
                <a:srgbClr val="193EB0"/>
              </a:buClr>
              <a:buSzPts val="1800"/>
              <a:buFont typeface="Arial"/>
              <a:buNone/>
            </a:pPr>
            <a:r>
              <a:t/>
            </a:r>
            <a:endParaRPr sz="1800">
              <a:solidFill>
                <a:schemeClr val="lt1"/>
              </a:solidFill>
              <a:latin typeface="Calibri"/>
              <a:ea typeface="Calibri"/>
              <a:cs typeface="Calibri"/>
              <a:sym typeface="Calibri"/>
            </a:endParaRPr>
          </a:p>
          <a:p>
            <a:pPr indent="-68263" lvl="0" marL="182563" marR="0" rtl="0" algn="l">
              <a:spcBef>
                <a:spcPts val="400"/>
              </a:spcBef>
              <a:spcAft>
                <a:spcPts val="0"/>
              </a:spcAft>
              <a:buClr>
                <a:srgbClr val="193EB0"/>
              </a:buClr>
              <a:buSzPts val="1800"/>
              <a:buFont typeface="Arial"/>
              <a:buNone/>
            </a:pPr>
            <a:r>
              <a:t/>
            </a:r>
            <a:endParaRPr sz="1800">
              <a:solidFill>
                <a:schemeClr val="lt1"/>
              </a:solidFill>
              <a:latin typeface="Calibri"/>
              <a:ea typeface="Calibri"/>
              <a:cs typeface="Calibri"/>
              <a:sym typeface="Calibri"/>
            </a:endParaRPr>
          </a:p>
          <a:p>
            <a:pPr indent="-68263" lvl="0" marL="182563" marR="0" rtl="0" algn="l">
              <a:spcBef>
                <a:spcPts val="400"/>
              </a:spcBef>
              <a:spcAft>
                <a:spcPts val="0"/>
              </a:spcAft>
              <a:buClr>
                <a:srgbClr val="193EB0"/>
              </a:buClr>
              <a:buSzPts val="1800"/>
              <a:buFont typeface="Arial"/>
              <a:buNone/>
            </a:pPr>
            <a:r>
              <a:t/>
            </a:r>
            <a:endParaRPr sz="1800">
              <a:solidFill>
                <a:schemeClr val="lt1"/>
              </a:solidFill>
              <a:latin typeface="Calibri"/>
              <a:ea typeface="Calibri"/>
              <a:cs typeface="Calibri"/>
              <a:sym typeface="Calibri"/>
            </a:endParaRPr>
          </a:p>
        </p:txBody>
      </p:sp>
      <p:grpSp>
        <p:nvGrpSpPr>
          <p:cNvPr id="1741" name="Google Shape;1741;p70"/>
          <p:cNvGrpSpPr/>
          <p:nvPr/>
        </p:nvGrpSpPr>
        <p:grpSpPr>
          <a:xfrm>
            <a:off x="450000" y="450000"/>
            <a:ext cx="9018000" cy="276999"/>
            <a:chOff x="450000" y="450000"/>
            <a:chExt cx="9018000" cy="276999"/>
          </a:xfrm>
        </p:grpSpPr>
        <p:sp>
          <p:nvSpPr>
            <p:cNvPr id="1742" name="Google Shape;1742;p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2.7. Loga tự nhiênarithms</a:t>
              </a:r>
              <a:endParaRPr b="1" sz="1800">
                <a:solidFill>
                  <a:schemeClr val="lt1"/>
                </a:solidFill>
                <a:latin typeface="Arial"/>
                <a:ea typeface="Arial"/>
                <a:cs typeface="Arial"/>
                <a:sym typeface="Arial"/>
              </a:endParaRPr>
            </a:p>
          </p:txBody>
        </p:sp>
        <p:sp>
          <p:nvSpPr>
            <p:cNvPr id="1743" name="Google Shape;1743;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744" name="Google Shape;1744;p70"/>
          <p:cNvSpPr/>
          <p:nvPr/>
        </p:nvSpPr>
        <p:spPr>
          <a:xfrm>
            <a:off x="702940" y="2276872"/>
            <a:ext cx="8632825" cy="79686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45" name="Google Shape;1745;p7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Hằng số Euler là cơ số của Lôga Tự nhiên</a:t>
            </a:r>
            <a:endParaRPr b="1" sz="2400">
              <a:solidFill>
                <a:srgbClr val="0C0C0C"/>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grpSp>
        <p:nvGrpSpPr>
          <p:cNvPr id="1751" name="Google Shape;1751;p71"/>
          <p:cNvGrpSpPr/>
          <p:nvPr/>
        </p:nvGrpSpPr>
        <p:grpSpPr>
          <a:xfrm>
            <a:off x="559817" y="1916832"/>
            <a:ext cx="8783192" cy="215444"/>
            <a:chOff x="559817" y="2136914"/>
            <a:chExt cx="8783192" cy="215444"/>
          </a:xfrm>
        </p:grpSpPr>
        <p:sp>
          <p:nvSpPr>
            <p:cNvPr id="1752" name="Google Shape;1752;p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53" name="Google Shape;1753;p7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Logarit thập phân</a:t>
              </a:r>
              <a:endParaRPr sz="1400">
                <a:solidFill>
                  <a:srgbClr val="262626"/>
                </a:solidFill>
                <a:latin typeface="Arial"/>
                <a:ea typeface="Arial"/>
                <a:cs typeface="Arial"/>
                <a:sym typeface="Arial"/>
              </a:endParaRPr>
            </a:p>
          </p:txBody>
        </p:sp>
      </p:grpSp>
      <p:sp>
        <p:nvSpPr>
          <p:cNvPr id="1754" name="Google Shape;1754;p71"/>
          <p:cNvSpPr/>
          <p:nvPr/>
        </p:nvSpPr>
        <p:spPr>
          <a:xfrm>
            <a:off x="702940" y="2225540"/>
            <a:ext cx="863282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Logarit là số lũy thừa được nhân với cơ số để có được một số dương nhất định. Ví dụ: logarit của 100, có cơ số là 10, là 2 hoặc log</a:t>
            </a:r>
            <a:r>
              <a:rPr baseline="-25000" lang="en-US" sz="1300">
                <a:solidFill>
                  <a:srgbClr val="262626"/>
                </a:solidFill>
                <a:latin typeface="Arial"/>
                <a:ea typeface="Arial"/>
                <a:cs typeface="Arial"/>
                <a:sym typeface="Arial"/>
              </a:rPr>
              <a:t>10</a:t>
            </a:r>
            <a:r>
              <a:rPr lang="en-US" sz="1300">
                <a:solidFill>
                  <a:srgbClr val="262626"/>
                </a:solidFill>
                <a:latin typeface="Arial"/>
                <a:ea typeface="Arial"/>
                <a:cs typeface="Arial"/>
                <a:sym typeface="Arial"/>
              </a:rPr>
              <a:t>100=2. Điều này là do 10</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 = 100. Logarit thập phân là một giá trị dương sử dụng 10 làm cơ số của nó và được biểu thị dưới dạng log x. </a:t>
            </a:r>
            <a:endParaRPr/>
          </a:p>
        </p:txBody>
      </p:sp>
      <p:grpSp>
        <p:nvGrpSpPr>
          <p:cNvPr id="1755" name="Google Shape;1755;p71"/>
          <p:cNvGrpSpPr/>
          <p:nvPr/>
        </p:nvGrpSpPr>
        <p:grpSpPr>
          <a:xfrm>
            <a:off x="450000" y="450000"/>
            <a:ext cx="9018000" cy="276999"/>
            <a:chOff x="450000" y="450000"/>
            <a:chExt cx="9018000" cy="276999"/>
          </a:xfrm>
        </p:grpSpPr>
        <p:sp>
          <p:nvSpPr>
            <p:cNvPr id="1756" name="Google Shape;1756;p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2.7. Loga tự nhiênarithms</a:t>
              </a:r>
              <a:endParaRPr b="1" sz="1800">
                <a:solidFill>
                  <a:schemeClr val="lt1"/>
                </a:solidFill>
                <a:latin typeface="Arial"/>
                <a:ea typeface="Arial"/>
                <a:cs typeface="Arial"/>
                <a:sym typeface="Arial"/>
              </a:endParaRPr>
            </a:p>
          </p:txBody>
        </p:sp>
        <p:sp>
          <p:nvSpPr>
            <p:cNvPr id="1757" name="Google Shape;1757;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758" name="Google Shape;1758;p7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Logarit thập phân là gì?</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72"/>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Toán học cơ bản trong Khoa học dữ liệu</a:t>
            </a:r>
            <a:endParaRPr b="1" sz="3200">
              <a:solidFill>
                <a:srgbClr val="000000"/>
              </a:solidFill>
              <a:latin typeface="Arial"/>
              <a:ea typeface="Arial"/>
              <a:cs typeface="Arial"/>
              <a:sym typeface="Arial"/>
            </a:endParaRPr>
          </a:p>
        </p:txBody>
      </p:sp>
      <p:sp>
        <p:nvSpPr>
          <p:cNvPr id="1765" name="Google Shape;1765;p7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grpSp>
        <p:nvGrpSpPr>
          <p:cNvPr id="1766" name="Google Shape;1766;p72"/>
          <p:cNvGrpSpPr/>
          <p:nvPr/>
        </p:nvGrpSpPr>
        <p:grpSpPr>
          <a:xfrm>
            <a:off x="1054112" y="3870028"/>
            <a:ext cx="7817305" cy="2174185"/>
            <a:chOff x="1054112" y="3870028"/>
            <a:chExt cx="7817305" cy="2174185"/>
          </a:xfrm>
        </p:grpSpPr>
        <p:sp>
          <p:nvSpPr>
            <p:cNvPr id="1767" name="Google Shape;1767;p72"/>
            <p:cNvSpPr/>
            <p:nvPr/>
          </p:nvSpPr>
          <p:spPr>
            <a:xfrm>
              <a:off x="1054112" y="3870028"/>
              <a:ext cx="3969308" cy="217418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2.1. Algebra</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2.2. Sequence</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2.3. Giá trị tuyệt đối và Khoảng cách Euclid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2.4. Sets</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2.5. Khái niệm Hàm số</a:t>
              </a:r>
              <a:endParaRPr sz="1799">
                <a:solidFill>
                  <a:srgbClr val="A5A5A5"/>
                </a:solidFill>
                <a:latin typeface="Arial"/>
                <a:ea typeface="Arial"/>
                <a:cs typeface="Arial"/>
                <a:sym typeface="Arial"/>
              </a:endParaRPr>
            </a:p>
          </p:txBody>
        </p:sp>
        <p:sp>
          <p:nvSpPr>
            <p:cNvPr id="1768" name="Google Shape;1768;p72"/>
            <p:cNvSpPr/>
            <p:nvPr/>
          </p:nvSpPr>
          <p:spPr>
            <a:xfrm>
              <a:off x="4902109" y="3879836"/>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2.6. Hàm mũ và Hàm Logarit</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2.7. Logarit tự nhiên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2.8. Hàm Sigmoid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2.9. Hàm Lượng giác</a:t>
              </a:r>
              <a:endParaRPr sz="1799">
                <a:solidFill>
                  <a:srgbClr val="A5A5A5"/>
                </a:solidFill>
                <a:latin typeface="Arial"/>
                <a:ea typeface="Arial"/>
                <a:cs typeface="Arial"/>
                <a:sym typeface="Arial"/>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grpSp>
        <p:nvGrpSpPr>
          <p:cNvPr id="1774" name="Google Shape;1774;p74"/>
          <p:cNvGrpSpPr/>
          <p:nvPr/>
        </p:nvGrpSpPr>
        <p:grpSpPr>
          <a:xfrm>
            <a:off x="559817" y="1428745"/>
            <a:ext cx="8783192" cy="215444"/>
            <a:chOff x="559817" y="2136914"/>
            <a:chExt cx="8783192" cy="215444"/>
          </a:xfrm>
        </p:grpSpPr>
        <p:sp>
          <p:nvSpPr>
            <p:cNvPr id="1775" name="Google Shape;1775;p7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76" name="Google Shape;1776;p7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Nó cũng có thể được tạo thông qua Excel.</a:t>
              </a:r>
              <a:endParaRPr sz="1400">
                <a:solidFill>
                  <a:srgbClr val="262626"/>
                </a:solidFill>
                <a:latin typeface="Arial"/>
                <a:ea typeface="Arial"/>
                <a:cs typeface="Arial"/>
                <a:sym typeface="Arial"/>
              </a:endParaRPr>
            </a:p>
          </p:txBody>
        </p:sp>
      </p:grpSp>
      <p:sp>
        <p:nvSpPr>
          <p:cNvPr id="1777" name="Google Shape;1777;p74"/>
          <p:cNvSpPr/>
          <p:nvPr/>
        </p:nvSpPr>
        <p:spPr>
          <a:xfrm>
            <a:off x="702940" y="1772816"/>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sigmoid là một hàm thường thấy trong lĩnh vực trí tuệ nhân tạo.</a:t>
            </a:r>
            <a:endParaRPr/>
          </a:p>
          <a:p>
            <a:pPr indent="0" lvl="0" marL="0" marR="0" rtl="0" algn="l">
              <a:spcBef>
                <a:spcPts val="400"/>
              </a:spcBef>
              <a:spcAft>
                <a:spcPts val="0"/>
              </a:spcAft>
              <a:buNone/>
            </a:pPr>
            <a:r>
              <a:rPr lang="en-US" sz="1300">
                <a:solidFill>
                  <a:srgbClr val="262626"/>
                </a:solidFill>
                <a:latin typeface="Arial"/>
                <a:ea typeface="Arial"/>
                <a:cs typeface="Arial"/>
                <a:sym typeface="Arial"/>
              </a:rPr>
              <a:t>      Khi a bằng 1, nó được gọi là hàm sigmoid tiêu chuẩn.</a:t>
            </a:r>
            <a:endParaRPr/>
          </a:p>
        </p:txBody>
      </p:sp>
      <p:grpSp>
        <p:nvGrpSpPr>
          <p:cNvPr id="1778" name="Google Shape;1778;p74"/>
          <p:cNvGrpSpPr/>
          <p:nvPr/>
        </p:nvGrpSpPr>
        <p:grpSpPr>
          <a:xfrm>
            <a:off x="450000" y="450000"/>
            <a:ext cx="9018000" cy="276999"/>
            <a:chOff x="450000" y="450000"/>
            <a:chExt cx="9018000" cy="276999"/>
          </a:xfrm>
        </p:grpSpPr>
        <p:sp>
          <p:nvSpPr>
            <p:cNvPr id="1779" name="Google Shape;1779;p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2.8. Hàm Sigmoid</a:t>
              </a:r>
              <a:endParaRPr b="1" sz="1800">
                <a:solidFill>
                  <a:schemeClr val="lt1"/>
                </a:solidFill>
                <a:latin typeface="Arial"/>
                <a:ea typeface="Arial"/>
                <a:cs typeface="Arial"/>
                <a:sym typeface="Arial"/>
              </a:endParaRPr>
            </a:p>
          </p:txBody>
        </p:sp>
        <p:sp>
          <p:nvSpPr>
            <p:cNvPr id="1780" name="Google Shape;1780;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781" name="Google Shape;1781;p74"/>
          <p:cNvSpPr/>
          <p:nvPr/>
        </p:nvSpPr>
        <p:spPr>
          <a:xfrm>
            <a:off x="702940" y="2510156"/>
            <a:ext cx="1690189" cy="77482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1782" name="Google Shape;1782;p74"/>
          <p:cNvGraphicFramePr/>
          <p:nvPr/>
        </p:nvGraphicFramePr>
        <p:xfrm>
          <a:off x="4410844" y="2346733"/>
          <a:ext cx="5077072" cy="3046244"/>
        </p:xfrm>
        <a:graphic>
          <a:graphicData uri="http://schemas.openxmlformats.org/drawingml/2006/chart">
            <c:chart r:id="rId3"/>
          </a:graphicData>
        </a:graphic>
      </p:graphicFrame>
      <p:graphicFrame>
        <p:nvGraphicFramePr>
          <p:cNvPr id="1783" name="Google Shape;1783;p74"/>
          <p:cNvGraphicFramePr/>
          <p:nvPr/>
        </p:nvGraphicFramePr>
        <p:xfrm>
          <a:off x="2520888" y="2420888"/>
          <a:ext cx="3000000" cy="3000000"/>
        </p:xfrm>
        <a:graphic>
          <a:graphicData uri="http://schemas.openxmlformats.org/drawingml/2006/table">
            <a:tbl>
              <a:tblPr>
                <a:noFill/>
                <a:tableStyleId>{2D806ADB-B888-4CDF-AFBA-31ED1E22A364}</a:tableStyleId>
              </a:tblPr>
              <a:tblGrid>
                <a:gridCol w="696225"/>
                <a:gridCol w="1121725"/>
              </a:tblGrid>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x</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y</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-1</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3.72008E-44</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-0.9</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8.19401E-40</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-0.8</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1.80485E-35</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-0.7</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3.97545E-31</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-0.6</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8.75651E-27</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-0.5</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1.92875E-22</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-0.4</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4.24835E-18</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-0.3</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9.35762E-14</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-0.2</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2.06115E-09</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-0.1</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4.53979E-05</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0.5</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0.1</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0.999954602 </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0.2</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0.999999998 </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0.3</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1 </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0.4</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1 </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0.5</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1 </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0.6</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1 </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0.7</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1 </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0.8</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1 </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0.9</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1 </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72700">
                <a:tc>
                  <a:txBody>
                    <a:bodyPr/>
                    <a:lstStyle/>
                    <a:p>
                      <a:pPr indent="0" lvl="0" marL="0" marR="0" rtl="0" algn="ctr">
                        <a:spcBef>
                          <a:spcPts val="0"/>
                        </a:spcBef>
                        <a:spcAft>
                          <a:spcPts val="0"/>
                        </a:spcAft>
                        <a:buNone/>
                      </a:pPr>
                      <a:r>
                        <a:rPr lang="en-US" sz="1000" u="none" strike="noStrike">
                          <a:latin typeface="Arial"/>
                          <a:ea typeface="Arial"/>
                          <a:cs typeface="Arial"/>
                          <a:sym typeface="Arial"/>
                        </a:rPr>
                        <a:t>1</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000" u="none" strike="noStrike">
                          <a:latin typeface="Arial"/>
                          <a:ea typeface="Arial"/>
                          <a:cs typeface="Arial"/>
                          <a:sym typeface="Arial"/>
                        </a:rPr>
                        <a:t>1 </a:t>
                      </a:r>
                      <a:endParaRPr b="0" i="0" sz="1000" u="none" strike="noStrike">
                        <a:solidFill>
                          <a:srgbClr val="000000"/>
                        </a:solidFill>
                        <a:latin typeface="Arial"/>
                        <a:ea typeface="Arial"/>
                        <a:cs typeface="Arial"/>
                        <a:sym typeface="Arial"/>
                      </a:endParaRPr>
                    </a:p>
                  </a:txBody>
                  <a:tcPr marT="9000" marB="0" marR="9000" marL="9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1784" name="Google Shape;1784;p74"/>
          <p:cNvSpPr txBox="1"/>
          <p:nvPr/>
        </p:nvSpPr>
        <p:spPr>
          <a:xfrm>
            <a:off x="913973" y="2656678"/>
            <a:ext cx="1270797" cy="50629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75"/>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Toán học cơ bản trong Khoa học dữ liệu</a:t>
            </a:r>
            <a:endParaRPr b="1" sz="3200">
              <a:solidFill>
                <a:srgbClr val="000000"/>
              </a:solidFill>
              <a:latin typeface="Arial"/>
              <a:ea typeface="Arial"/>
              <a:cs typeface="Arial"/>
              <a:sym typeface="Arial"/>
            </a:endParaRPr>
          </a:p>
        </p:txBody>
      </p:sp>
      <p:sp>
        <p:nvSpPr>
          <p:cNvPr id="1791" name="Google Shape;1791;p7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grpSp>
        <p:nvGrpSpPr>
          <p:cNvPr id="1792" name="Google Shape;1792;p75"/>
          <p:cNvGrpSpPr/>
          <p:nvPr/>
        </p:nvGrpSpPr>
        <p:grpSpPr>
          <a:xfrm>
            <a:off x="1054112" y="3870028"/>
            <a:ext cx="7817305" cy="2174185"/>
            <a:chOff x="1054112" y="3870028"/>
            <a:chExt cx="7817305" cy="2174185"/>
          </a:xfrm>
        </p:grpSpPr>
        <p:sp>
          <p:nvSpPr>
            <p:cNvPr id="1793" name="Google Shape;1793;p75"/>
            <p:cNvSpPr/>
            <p:nvPr/>
          </p:nvSpPr>
          <p:spPr>
            <a:xfrm>
              <a:off x="1054112" y="3870028"/>
              <a:ext cx="3969308" cy="217418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2.1. Algebra</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2.2. Sequence</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2.3. Giá trị tuyệt đối và Khoảng cách Euclid</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2.4. Sets</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2.5. Khái niệm Hàm số</a:t>
              </a:r>
              <a:endParaRPr sz="1799">
                <a:solidFill>
                  <a:srgbClr val="A5A5A5"/>
                </a:solidFill>
                <a:latin typeface="Arial"/>
                <a:ea typeface="Arial"/>
                <a:cs typeface="Arial"/>
                <a:sym typeface="Arial"/>
              </a:endParaRPr>
            </a:p>
          </p:txBody>
        </p:sp>
        <p:sp>
          <p:nvSpPr>
            <p:cNvPr id="1794" name="Google Shape;1794;p75"/>
            <p:cNvSpPr/>
            <p:nvPr/>
          </p:nvSpPr>
          <p:spPr>
            <a:xfrm>
              <a:off x="4902109" y="3879836"/>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2.6. Hàm mũ và Hàm Logarit</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2.7. Logrit tự nhiên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2.8. Hàm Sigmoid</a:t>
              </a:r>
              <a:endParaRPr/>
            </a:p>
            <a:p>
              <a:pPr indent="-176213" lvl="0" marL="176213"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2.9. Hàm Lượng giác</a:t>
              </a:r>
              <a:endParaRPr sz="1799">
                <a:solidFill>
                  <a:srgbClr val="3F3F3F"/>
                </a:solidFill>
                <a:latin typeface="Arial"/>
                <a:ea typeface="Arial"/>
                <a:cs typeface="Arial"/>
                <a:sym typeface="Arial"/>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grpSp>
        <p:nvGrpSpPr>
          <p:cNvPr id="1800" name="Google Shape;1800;p76"/>
          <p:cNvGrpSpPr/>
          <p:nvPr/>
        </p:nvGrpSpPr>
        <p:grpSpPr>
          <a:xfrm>
            <a:off x="559817" y="1902381"/>
            <a:ext cx="8783192" cy="430887"/>
            <a:chOff x="559817" y="2136914"/>
            <a:chExt cx="8783192" cy="430887"/>
          </a:xfrm>
        </p:grpSpPr>
        <p:sp>
          <p:nvSpPr>
            <p:cNvPr id="1801" name="Google Shape;1801;p7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02" name="Google Shape;1802;p76"/>
            <p:cNvSpPr/>
            <p:nvPr/>
          </p:nvSpPr>
          <p:spPr>
            <a:xfrm>
              <a:off x="712182" y="2136914"/>
              <a:ext cx="8630827"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Hàm lượng giác đề cập đến một hàm có giá trị thay đổi tùy thuộc vào độ lớn của góc, hay nói cách khác, một hàm có góc quay là một biến. </a:t>
              </a:r>
              <a:endParaRPr/>
            </a:p>
          </p:txBody>
        </p:sp>
      </p:grpSp>
      <p:grpSp>
        <p:nvGrpSpPr>
          <p:cNvPr id="1803" name="Google Shape;1803;p76"/>
          <p:cNvGrpSpPr/>
          <p:nvPr/>
        </p:nvGrpSpPr>
        <p:grpSpPr>
          <a:xfrm>
            <a:off x="450000" y="450000"/>
            <a:ext cx="9018000" cy="276999"/>
            <a:chOff x="450000" y="450000"/>
            <a:chExt cx="9018000" cy="276999"/>
          </a:xfrm>
        </p:grpSpPr>
        <p:sp>
          <p:nvSpPr>
            <p:cNvPr id="1804" name="Google Shape;1804;p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2.9. Hàm Lượng giác</a:t>
              </a:r>
              <a:endParaRPr b="1" sz="1800">
                <a:solidFill>
                  <a:schemeClr val="lt1"/>
                </a:solidFill>
                <a:latin typeface="Arial"/>
                <a:ea typeface="Arial"/>
                <a:cs typeface="Arial"/>
                <a:sym typeface="Arial"/>
              </a:endParaRPr>
            </a:p>
          </p:txBody>
        </p:sp>
        <p:sp>
          <p:nvSpPr>
            <p:cNvPr id="1805" name="Google Shape;1805;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806" name="Google Shape;1806;p76"/>
          <p:cNvSpPr/>
          <p:nvPr/>
        </p:nvSpPr>
        <p:spPr>
          <a:xfrm>
            <a:off x="702941" y="3963604"/>
            <a:ext cx="4998528"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lượng giác được định nghĩa bằng cách sử dụng một điểm (x, y) trên một đường tròn có bán kính r.</a:t>
            </a:r>
            <a:endParaRPr sz="1300">
              <a:solidFill>
                <a:srgbClr val="262626"/>
              </a:solidFill>
              <a:latin typeface="Arial"/>
              <a:ea typeface="Arial"/>
              <a:cs typeface="Arial"/>
              <a:sym typeface="Arial"/>
            </a:endParaRPr>
          </a:p>
        </p:txBody>
      </p:sp>
      <p:sp>
        <p:nvSpPr>
          <p:cNvPr id="1807" name="Google Shape;1807;p76"/>
          <p:cNvSpPr txBox="1"/>
          <p:nvPr/>
        </p:nvSpPr>
        <p:spPr>
          <a:xfrm>
            <a:off x="1106475" y="2489574"/>
            <a:ext cx="3789816" cy="60013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8" name="Google Shape;1808;p76"/>
          <p:cNvSpPr txBox="1"/>
          <p:nvPr/>
        </p:nvSpPr>
        <p:spPr>
          <a:xfrm>
            <a:off x="1108085" y="3168685"/>
            <a:ext cx="3770574" cy="69104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9" name="Google Shape;1809;p7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Hàm lượng giác là gì?</a:t>
            </a:r>
            <a:endParaRPr/>
          </a:p>
        </p:txBody>
      </p:sp>
      <p:grpSp>
        <p:nvGrpSpPr>
          <p:cNvPr id="1810" name="Google Shape;1810;p76"/>
          <p:cNvGrpSpPr/>
          <p:nvPr/>
        </p:nvGrpSpPr>
        <p:grpSpPr>
          <a:xfrm>
            <a:off x="5714506" y="2472798"/>
            <a:ext cx="3615975" cy="3151118"/>
            <a:chOff x="5718966" y="3161702"/>
            <a:chExt cx="3615975" cy="3151118"/>
          </a:xfrm>
        </p:grpSpPr>
        <p:grpSp>
          <p:nvGrpSpPr>
            <p:cNvPr id="1811" name="Google Shape;1811;p76"/>
            <p:cNvGrpSpPr/>
            <p:nvPr/>
          </p:nvGrpSpPr>
          <p:grpSpPr>
            <a:xfrm>
              <a:off x="6126218" y="3380538"/>
              <a:ext cx="2818137" cy="2812034"/>
              <a:chOff x="6126218" y="3126566"/>
              <a:chExt cx="2818137" cy="2812034"/>
            </a:xfrm>
          </p:grpSpPr>
          <p:sp>
            <p:nvSpPr>
              <p:cNvPr id="1812" name="Google Shape;1812;p76"/>
              <p:cNvSpPr/>
              <p:nvPr/>
            </p:nvSpPr>
            <p:spPr>
              <a:xfrm>
                <a:off x="6590344" y="3754616"/>
                <a:ext cx="1872208" cy="1911438"/>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13" name="Google Shape;1813;p76"/>
              <p:cNvCxnSpPr/>
              <p:nvPr/>
            </p:nvCxnSpPr>
            <p:spPr>
              <a:xfrm rot="10800000">
                <a:off x="7526448" y="3299238"/>
                <a:ext cx="0" cy="2578034"/>
              </a:xfrm>
              <a:prstGeom prst="straightConnector1">
                <a:avLst/>
              </a:prstGeom>
              <a:noFill/>
              <a:ln cap="flat" cmpd="sng" w="38100">
                <a:solidFill>
                  <a:schemeClr val="dk1"/>
                </a:solidFill>
                <a:prstDash val="solid"/>
                <a:miter lim="800000"/>
                <a:headEnd len="sm" w="sm" type="none"/>
                <a:tailEnd len="med" w="med" type="triangle"/>
              </a:ln>
            </p:spPr>
          </p:cxnSp>
          <p:sp>
            <p:nvSpPr>
              <p:cNvPr id="1814" name="Google Shape;1814;p76"/>
              <p:cNvSpPr txBox="1"/>
              <p:nvPr/>
            </p:nvSpPr>
            <p:spPr>
              <a:xfrm>
                <a:off x="7523244" y="3126566"/>
                <a:ext cx="317331" cy="29238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15" name="Google Shape;1815;p76"/>
              <p:cNvSpPr txBox="1"/>
              <p:nvPr/>
            </p:nvSpPr>
            <p:spPr>
              <a:xfrm>
                <a:off x="7523244" y="5646212"/>
                <a:ext cx="428772" cy="292388"/>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16" name="Google Shape;1816;p76"/>
              <p:cNvSpPr txBox="1"/>
              <p:nvPr/>
            </p:nvSpPr>
            <p:spPr>
              <a:xfrm>
                <a:off x="6126218" y="4753239"/>
                <a:ext cx="428772" cy="292388"/>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17" name="Google Shape;1817;p76"/>
              <p:cNvSpPr txBox="1"/>
              <p:nvPr/>
            </p:nvSpPr>
            <p:spPr>
              <a:xfrm>
                <a:off x="8515583" y="4753239"/>
                <a:ext cx="428772" cy="29238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18" name="Google Shape;1818;p76"/>
              <p:cNvSpPr txBox="1"/>
              <p:nvPr/>
            </p:nvSpPr>
            <p:spPr>
              <a:xfrm>
                <a:off x="7240848" y="4622062"/>
                <a:ext cx="314509" cy="29238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19" name="Google Shape;1819;p76"/>
              <p:cNvSpPr txBox="1"/>
              <p:nvPr/>
            </p:nvSpPr>
            <p:spPr>
              <a:xfrm>
                <a:off x="7848440" y="4714069"/>
                <a:ext cx="314509" cy="29238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20" name="Google Shape;1820;p76"/>
              <p:cNvSpPr txBox="1"/>
              <p:nvPr/>
            </p:nvSpPr>
            <p:spPr>
              <a:xfrm>
                <a:off x="7696828" y="4388453"/>
                <a:ext cx="320985" cy="292388"/>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21" name="Google Shape;1821;p76"/>
              <p:cNvSpPr/>
              <p:nvPr/>
            </p:nvSpPr>
            <p:spPr>
              <a:xfrm>
                <a:off x="7539487" y="3925019"/>
                <a:ext cx="431321" cy="741872"/>
              </a:xfrm>
              <a:custGeom>
                <a:rect b="b" l="l" r="r" t="t"/>
                <a:pathLst>
                  <a:path extrusionOk="0" h="741872" w="431321">
                    <a:moveTo>
                      <a:pt x="0" y="741872"/>
                    </a:moveTo>
                    <a:cubicBezTo>
                      <a:pt x="25160" y="598817"/>
                      <a:pt x="50321" y="455762"/>
                      <a:pt x="103517" y="345056"/>
                    </a:cubicBezTo>
                    <a:cubicBezTo>
                      <a:pt x="156713" y="234350"/>
                      <a:pt x="264543" y="135147"/>
                      <a:pt x="319177" y="77638"/>
                    </a:cubicBezTo>
                    <a:cubicBezTo>
                      <a:pt x="373811" y="20129"/>
                      <a:pt x="402566" y="10064"/>
                      <a:pt x="431321" y="0"/>
                    </a:cubicBezTo>
                  </a:path>
                </a:pathLst>
              </a:cu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2" name="Google Shape;1822;p76"/>
              <p:cNvSpPr txBox="1"/>
              <p:nvPr/>
            </p:nvSpPr>
            <p:spPr>
              <a:xfrm>
                <a:off x="7640652" y="4053998"/>
                <a:ext cx="119072" cy="200055"/>
              </a:xfrm>
              <a:prstGeom prst="rect">
                <a:avLst/>
              </a:prstGeom>
              <a:blipFill rotWithShape="1">
                <a:blip r:embed="rId12">
                  <a:alphaModFix/>
                </a:blip>
                <a:stretch>
                  <a:fillRect b="0" l="-19998" r="-1499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823" name="Google Shape;1823;p76"/>
              <p:cNvCxnSpPr/>
              <p:nvPr/>
            </p:nvCxnSpPr>
            <p:spPr>
              <a:xfrm rot="10800000">
                <a:off x="7681909" y="4534647"/>
                <a:ext cx="73238" cy="146194"/>
              </a:xfrm>
              <a:prstGeom prst="straightConnector1">
                <a:avLst/>
              </a:prstGeom>
              <a:noFill/>
              <a:ln cap="flat" cmpd="sng" w="28575">
                <a:solidFill>
                  <a:srgbClr val="FF0000"/>
                </a:solidFill>
                <a:prstDash val="solid"/>
                <a:miter lim="800000"/>
                <a:headEnd len="sm" w="sm" type="none"/>
                <a:tailEnd len="med" w="med" type="triangle"/>
              </a:ln>
            </p:spPr>
          </p:cxnSp>
          <p:sp>
            <p:nvSpPr>
              <p:cNvPr id="1824" name="Google Shape;1824;p76"/>
              <p:cNvSpPr txBox="1"/>
              <p:nvPr/>
            </p:nvSpPr>
            <p:spPr>
              <a:xfrm>
                <a:off x="7551113" y="3471690"/>
                <a:ext cx="428772" cy="29238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25" name="Google Shape;1825;p76"/>
              <p:cNvSpPr txBox="1"/>
              <p:nvPr/>
            </p:nvSpPr>
            <p:spPr>
              <a:xfrm>
                <a:off x="8148358" y="3773099"/>
                <a:ext cx="609847" cy="292388"/>
              </a:xfrm>
              <a:prstGeom prst="rect">
                <a:avLst/>
              </a:prstGeom>
              <a:blipFill rotWithShape="1">
                <a:blip r:embed="rId14">
                  <a:alphaModFix/>
                </a:blip>
                <a:stretch>
                  <a:fillRect b="-624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26" name="Google Shape;1826;p76"/>
              <p:cNvSpPr/>
              <p:nvPr/>
            </p:nvSpPr>
            <p:spPr>
              <a:xfrm>
                <a:off x="7946622" y="3857081"/>
                <a:ext cx="142382" cy="142382"/>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27" name="Google Shape;1827;p76"/>
              <p:cNvCxnSpPr/>
              <p:nvPr/>
            </p:nvCxnSpPr>
            <p:spPr>
              <a:xfrm flipH="1" rot="10800000">
                <a:off x="7551113" y="3999463"/>
                <a:ext cx="428772" cy="681378"/>
              </a:xfrm>
              <a:prstGeom prst="straightConnector1">
                <a:avLst/>
              </a:prstGeom>
              <a:noFill/>
              <a:ln cap="flat" cmpd="sng" w="12700">
                <a:solidFill>
                  <a:schemeClr val="dk1"/>
                </a:solidFill>
                <a:prstDash val="solid"/>
                <a:miter lim="800000"/>
                <a:headEnd len="sm" w="sm" type="none"/>
                <a:tailEnd len="sm" w="sm" type="none"/>
              </a:ln>
            </p:spPr>
          </p:cxnSp>
          <p:cxnSp>
            <p:nvCxnSpPr>
              <p:cNvPr id="1828" name="Google Shape;1828;p76"/>
              <p:cNvCxnSpPr/>
              <p:nvPr/>
            </p:nvCxnSpPr>
            <p:spPr>
              <a:xfrm rot="10800000">
                <a:off x="8017813" y="3999463"/>
                <a:ext cx="0" cy="681378"/>
              </a:xfrm>
              <a:prstGeom prst="straightConnector1">
                <a:avLst/>
              </a:prstGeom>
              <a:noFill/>
              <a:ln cap="flat" cmpd="sng" w="12700">
                <a:solidFill>
                  <a:schemeClr val="dk1"/>
                </a:solidFill>
                <a:prstDash val="dash"/>
                <a:miter lim="800000"/>
                <a:headEnd len="sm" w="sm" type="none"/>
                <a:tailEnd len="sm" w="sm" type="none"/>
              </a:ln>
            </p:spPr>
          </p:cxnSp>
          <p:cxnSp>
            <p:nvCxnSpPr>
              <p:cNvPr id="1829" name="Google Shape;1829;p76"/>
              <p:cNvCxnSpPr>
                <a:endCxn id="1826" idx="2"/>
              </p:cNvCxnSpPr>
              <p:nvPr/>
            </p:nvCxnSpPr>
            <p:spPr>
              <a:xfrm>
                <a:off x="7513422" y="3914772"/>
                <a:ext cx="433200" cy="13500"/>
              </a:xfrm>
              <a:prstGeom prst="straightConnector1">
                <a:avLst/>
              </a:prstGeom>
              <a:noFill/>
              <a:ln cap="flat" cmpd="sng" w="12700">
                <a:solidFill>
                  <a:schemeClr val="dk1"/>
                </a:solidFill>
                <a:prstDash val="dash"/>
                <a:miter lim="800000"/>
                <a:headEnd len="sm" w="sm" type="none"/>
                <a:tailEnd len="sm" w="sm" type="none"/>
              </a:ln>
            </p:spPr>
          </p:cxnSp>
          <p:cxnSp>
            <p:nvCxnSpPr>
              <p:cNvPr id="1830" name="Google Shape;1830;p76"/>
              <p:cNvCxnSpPr/>
              <p:nvPr/>
            </p:nvCxnSpPr>
            <p:spPr>
              <a:xfrm>
                <a:off x="6175548" y="4710336"/>
                <a:ext cx="2751130" cy="0"/>
              </a:xfrm>
              <a:prstGeom prst="straightConnector1">
                <a:avLst/>
              </a:prstGeom>
              <a:noFill/>
              <a:ln cap="flat" cmpd="sng" w="38100">
                <a:solidFill>
                  <a:schemeClr val="dk1"/>
                </a:solidFill>
                <a:prstDash val="solid"/>
                <a:miter lim="800000"/>
                <a:headEnd len="sm" w="sm" type="none"/>
                <a:tailEnd len="med" w="med" type="triangle"/>
              </a:ln>
            </p:spPr>
          </p:cxnSp>
          <p:sp>
            <p:nvSpPr>
              <p:cNvPr id="1831" name="Google Shape;1831;p76"/>
              <p:cNvSpPr txBox="1"/>
              <p:nvPr/>
            </p:nvSpPr>
            <p:spPr>
              <a:xfrm>
                <a:off x="7180751" y="3810328"/>
                <a:ext cx="317331" cy="29238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32" name="Google Shape;1832;p76"/>
              <p:cNvSpPr txBox="1"/>
              <p:nvPr/>
            </p:nvSpPr>
            <p:spPr>
              <a:xfrm>
                <a:off x="8545278" y="4414740"/>
                <a:ext cx="314509" cy="292388"/>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1833" name="Google Shape;1833;p76"/>
            <p:cNvSpPr/>
            <p:nvPr/>
          </p:nvSpPr>
          <p:spPr>
            <a:xfrm>
              <a:off x="5718966" y="3161702"/>
              <a:ext cx="3615975" cy="27126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Định nghĩa hàm lượng giác</a:t>
              </a:r>
              <a:endParaRPr b="1" sz="1300">
                <a:solidFill>
                  <a:schemeClr val="lt1"/>
                </a:solidFill>
                <a:latin typeface="Arial"/>
                <a:ea typeface="Arial"/>
                <a:cs typeface="Arial"/>
                <a:sym typeface="Arial"/>
              </a:endParaRPr>
            </a:p>
          </p:txBody>
        </p:sp>
        <p:sp>
          <p:nvSpPr>
            <p:cNvPr id="1834" name="Google Shape;1834;p76"/>
            <p:cNvSpPr/>
            <p:nvPr/>
          </p:nvSpPr>
          <p:spPr>
            <a:xfrm>
              <a:off x="5718966" y="3161702"/>
              <a:ext cx="3615975" cy="3151118"/>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7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Đồ thị hàm lượng giác</a:t>
            </a:r>
            <a:endParaRPr b="1" sz="2400">
              <a:solidFill>
                <a:srgbClr val="0C0C0C"/>
              </a:solidFill>
              <a:latin typeface="Arial"/>
              <a:ea typeface="Arial"/>
              <a:cs typeface="Arial"/>
              <a:sym typeface="Arial"/>
            </a:endParaRPr>
          </a:p>
        </p:txBody>
      </p:sp>
      <p:grpSp>
        <p:nvGrpSpPr>
          <p:cNvPr id="1841" name="Google Shape;1841;p77"/>
          <p:cNvGrpSpPr/>
          <p:nvPr/>
        </p:nvGrpSpPr>
        <p:grpSpPr>
          <a:xfrm>
            <a:off x="559817" y="1902381"/>
            <a:ext cx="8783192" cy="219484"/>
            <a:chOff x="559817" y="2136914"/>
            <a:chExt cx="8783192" cy="219484"/>
          </a:xfrm>
        </p:grpSpPr>
        <p:sp>
          <p:nvSpPr>
            <p:cNvPr id="1842" name="Google Shape;1842;p7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43" name="Google Shape;1843;p77"/>
            <p:cNvSpPr/>
            <p:nvPr/>
          </p:nvSpPr>
          <p:spPr>
            <a:xfrm>
              <a:off x="712182" y="2136914"/>
              <a:ext cx="8630827" cy="219484"/>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844" name="Google Shape;1844;p77"/>
          <p:cNvGrpSpPr/>
          <p:nvPr/>
        </p:nvGrpSpPr>
        <p:grpSpPr>
          <a:xfrm>
            <a:off x="450000" y="450000"/>
            <a:ext cx="9018000" cy="276999"/>
            <a:chOff x="450000" y="450000"/>
            <a:chExt cx="9018000" cy="276999"/>
          </a:xfrm>
        </p:grpSpPr>
        <p:sp>
          <p:nvSpPr>
            <p:cNvPr id="1845" name="Google Shape;1845;p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2.9. Hàm lượng giác</a:t>
              </a:r>
              <a:endParaRPr b="1" sz="1800">
                <a:solidFill>
                  <a:schemeClr val="lt1"/>
                </a:solidFill>
                <a:latin typeface="Arial"/>
                <a:ea typeface="Arial"/>
                <a:cs typeface="Arial"/>
                <a:sym typeface="Arial"/>
              </a:endParaRPr>
            </a:p>
          </p:txBody>
        </p:sp>
        <p:sp>
          <p:nvSpPr>
            <p:cNvPr id="1846" name="Google Shape;1846;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847" name="Google Shape;1847;p77"/>
          <p:cNvGrpSpPr/>
          <p:nvPr/>
        </p:nvGrpSpPr>
        <p:grpSpPr>
          <a:xfrm>
            <a:off x="726182" y="2265408"/>
            <a:ext cx="8409560" cy="4037048"/>
            <a:chOff x="1038225" y="2284458"/>
            <a:chExt cx="8409560" cy="4037048"/>
          </a:xfrm>
        </p:grpSpPr>
        <p:grpSp>
          <p:nvGrpSpPr>
            <p:cNvPr id="1848" name="Google Shape;1848;p77"/>
            <p:cNvGrpSpPr/>
            <p:nvPr/>
          </p:nvGrpSpPr>
          <p:grpSpPr>
            <a:xfrm>
              <a:off x="1038225" y="2284458"/>
              <a:ext cx="8409560" cy="4037048"/>
              <a:chOff x="358276" y="2284458"/>
              <a:chExt cx="8409560" cy="4037048"/>
            </a:xfrm>
          </p:grpSpPr>
          <p:sp>
            <p:nvSpPr>
              <p:cNvPr id="1849" name="Google Shape;1849;p77"/>
              <p:cNvSpPr/>
              <p:nvPr/>
            </p:nvSpPr>
            <p:spPr>
              <a:xfrm>
                <a:off x="358276" y="2289058"/>
                <a:ext cx="8409560" cy="40324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50" name="Google Shape;1850;p77"/>
              <p:cNvPicPr preferRelativeResize="0"/>
              <p:nvPr/>
            </p:nvPicPr>
            <p:blipFill rotWithShape="1">
              <a:blip r:embed="rId4">
                <a:alphaModFix/>
              </a:blip>
              <a:srcRect b="0" l="0" r="0" t="0"/>
              <a:stretch/>
            </p:blipFill>
            <p:spPr>
              <a:xfrm>
                <a:off x="1495028" y="2612334"/>
                <a:ext cx="6993912" cy="1494185"/>
              </a:xfrm>
              <a:prstGeom prst="rect">
                <a:avLst/>
              </a:prstGeom>
              <a:noFill/>
              <a:ln>
                <a:noFill/>
              </a:ln>
            </p:spPr>
          </p:pic>
          <p:cxnSp>
            <p:nvCxnSpPr>
              <p:cNvPr id="1851" name="Google Shape;1851;p77"/>
              <p:cNvCxnSpPr/>
              <p:nvPr/>
            </p:nvCxnSpPr>
            <p:spPr>
              <a:xfrm rot="10800000">
                <a:off x="1743439" y="2433074"/>
                <a:ext cx="0" cy="1773108"/>
              </a:xfrm>
              <a:prstGeom prst="straightConnector1">
                <a:avLst/>
              </a:prstGeom>
              <a:noFill/>
              <a:ln cap="flat" cmpd="sng" w="19050">
                <a:solidFill>
                  <a:srgbClr val="0C0C0C"/>
                </a:solidFill>
                <a:prstDash val="solid"/>
                <a:miter lim="800000"/>
                <a:headEnd len="sm" w="sm" type="none"/>
                <a:tailEnd len="med" w="med" type="triangle"/>
              </a:ln>
            </p:spPr>
          </p:cxnSp>
          <p:cxnSp>
            <p:nvCxnSpPr>
              <p:cNvPr id="1852" name="Google Shape;1852;p77"/>
              <p:cNvCxnSpPr/>
              <p:nvPr/>
            </p:nvCxnSpPr>
            <p:spPr>
              <a:xfrm>
                <a:off x="2304923"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53" name="Google Shape;1853;p77"/>
              <p:cNvCxnSpPr/>
              <p:nvPr/>
            </p:nvCxnSpPr>
            <p:spPr>
              <a:xfrm>
                <a:off x="2566897"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54" name="Google Shape;1854;p77"/>
              <p:cNvCxnSpPr/>
              <p:nvPr/>
            </p:nvCxnSpPr>
            <p:spPr>
              <a:xfrm>
                <a:off x="2836549"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55" name="Google Shape;1855;p77"/>
              <p:cNvCxnSpPr/>
              <p:nvPr/>
            </p:nvCxnSpPr>
            <p:spPr>
              <a:xfrm>
                <a:off x="3907479"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56" name="Google Shape;1856;p77"/>
              <p:cNvCxnSpPr/>
              <p:nvPr/>
            </p:nvCxnSpPr>
            <p:spPr>
              <a:xfrm>
                <a:off x="4174048"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57" name="Google Shape;1857;p77"/>
              <p:cNvCxnSpPr/>
              <p:nvPr/>
            </p:nvCxnSpPr>
            <p:spPr>
              <a:xfrm>
                <a:off x="4439105"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58" name="Google Shape;1858;p77"/>
              <p:cNvCxnSpPr/>
              <p:nvPr/>
            </p:nvCxnSpPr>
            <p:spPr>
              <a:xfrm>
                <a:off x="5533010"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59" name="Google Shape;1859;p77"/>
              <p:cNvCxnSpPr/>
              <p:nvPr/>
            </p:nvCxnSpPr>
            <p:spPr>
              <a:xfrm>
                <a:off x="5799579"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60" name="Google Shape;1860;p77"/>
              <p:cNvCxnSpPr/>
              <p:nvPr/>
            </p:nvCxnSpPr>
            <p:spPr>
              <a:xfrm>
                <a:off x="6064636"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61" name="Google Shape;1861;p77"/>
              <p:cNvCxnSpPr/>
              <p:nvPr/>
            </p:nvCxnSpPr>
            <p:spPr>
              <a:xfrm>
                <a:off x="7140161"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62" name="Google Shape;1862;p77"/>
              <p:cNvCxnSpPr/>
              <p:nvPr/>
            </p:nvCxnSpPr>
            <p:spPr>
              <a:xfrm>
                <a:off x="7406730"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63" name="Google Shape;1863;p77"/>
              <p:cNvCxnSpPr/>
              <p:nvPr/>
            </p:nvCxnSpPr>
            <p:spPr>
              <a:xfrm>
                <a:off x="7671787" y="2538391"/>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864" name="Google Shape;1864;p77"/>
              <p:cNvCxnSpPr/>
              <p:nvPr/>
            </p:nvCxnSpPr>
            <p:spPr>
              <a:xfrm>
                <a:off x="3368175" y="2538391"/>
                <a:ext cx="0" cy="1649411"/>
              </a:xfrm>
              <a:prstGeom prst="straightConnector1">
                <a:avLst/>
              </a:prstGeom>
              <a:noFill/>
              <a:ln cap="flat" cmpd="sng" w="12700">
                <a:solidFill>
                  <a:srgbClr val="0C0C0C"/>
                </a:solidFill>
                <a:prstDash val="solid"/>
                <a:miter lim="800000"/>
                <a:headEnd len="sm" w="sm" type="none"/>
                <a:tailEnd len="sm" w="sm" type="none"/>
              </a:ln>
            </p:spPr>
          </p:cxnSp>
          <p:cxnSp>
            <p:nvCxnSpPr>
              <p:cNvPr id="1865" name="Google Shape;1865;p77"/>
              <p:cNvCxnSpPr/>
              <p:nvPr/>
            </p:nvCxnSpPr>
            <p:spPr>
              <a:xfrm>
                <a:off x="4975326" y="2538391"/>
                <a:ext cx="0" cy="1649411"/>
              </a:xfrm>
              <a:prstGeom prst="straightConnector1">
                <a:avLst/>
              </a:prstGeom>
              <a:noFill/>
              <a:ln cap="flat" cmpd="sng" w="19050">
                <a:solidFill>
                  <a:srgbClr val="0C0C0C"/>
                </a:solidFill>
                <a:prstDash val="solid"/>
                <a:miter lim="800000"/>
                <a:headEnd len="sm" w="sm" type="none"/>
                <a:tailEnd len="sm" w="sm" type="none"/>
              </a:ln>
            </p:spPr>
          </p:cxnSp>
          <p:cxnSp>
            <p:nvCxnSpPr>
              <p:cNvPr id="1866" name="Google Shape;1866;p77"/>
              <p:cNvCxnSpPr/>
              <p:nvPr/>
            </p:nvCxnSpPr>
            <p:spPr>
              <a:xfrm>
                <a:off x="6599345" y="2538391"/>
                <a:ext cx="0" cy="1649411"/>
              </a:xfrm>
              <a:prstGeom prst="straightConnector1">
                <a:avLst/>
              </a:prstGeom>
              <a:noFill/>
              <a:ln cap="flat" cmpd="sng" w="12700">
                <a:solidFill>
                  <a:srgbClr val="0C0C0C"/>
                </a:solidFill>
                <a:prstDash val="solid"/>
                <a:miter lim="800000"/>
                <a:headEnd len="sm" w="sm" type="none"/>
                <a:tailEnd len="sm" w="sm" type="none"/>
              </a:ln>
            </p:spPr>
          </p:cxnSp>
          <p:cxnSp>
            <p:nvCxnSpPr>
              <p:cNvPr id="1867" name="Google Shape;1867;p77"/>
              <p:cNvCxnSpPr/>
              <p:nvPr/>
            </p:nvCxnSpPr>
            <p:spPr>
              <a:xfrm>
                <a:off x="8209579" y="2538391"/>
                <a:ext cx="0" cy="1649411"/>
              </a:xfrm>
              <a:prstGeom prst="straightConnector1">
                <a:avLst/>
              </a:prstGeom>
              <a:noFill/>
              <a:ln cap="flat" cmpd="sng" w="19050">
                <a:solidFill>
                  <a:srgbClr val="0C0C0C"/>
                </a:solidFill>
                <a:prstDash val="solid"/>
                <a:miter lim="800000"/>
                <a:headEnd len="sm" w="sm" type="none"/>
                <a:tailEnd len="sm" w="sm" type="none"/>
              </a:ln>
            </p:spPr>
          </p:cxnSp>
          <p:cxnSp>
            <p:nvCxnSpPr>
              <p:cNvPr id="1868" name="Google Shape;1868;p77"/>
              <p:cNvCxnSpPr/>
              <p:nvPr/>
            </p:nvCxnSpPr>
            <p:spPr>
              <a:xfrm>
                <a:off x="1617008" y="2619589"/>
                <a:ext cx="2088232" cy="0"/>
              </a:xfrm>
              <a:prstGeom prst="straightConnector1">
                <a:avLst/>
              </a:prstGeom>
              <a:noFill/>
              <a:ln cap="flat" cmpd="sng" w="9525">
                <a:solidFill>
                  <a:srgbClr val="595959"/>
                </a:solidFill>
                <a:prstDash val="dash"/>
                <a:miter lim="800000"/>
                <a:headEnd len="sm" w="sm" type="none"/>
                <a:tailEnd len="sm" w="sm" type="none"/>
              </a:ln>
            </p:spPr>
          </p:cxnSp>
          <p:cxnSp>
            <p:nvCxnSpPr>
              <p:cNvPr id="1869" name="Google Shape;1869;p77"/>
              <p:cNvCxnSpPr/>
              <p:nvPr/>
            </p:nvCxnSpPr>
            <p:spPr>
              <a:xfrm>
                <a:off x="1617008" y="2723762"/>
                <a:ext cx="2419404" cy="0"/>
              </a:xfrm>
              <a:prstGeom prst="straightConnector1">
                <a:avLst/>
              </a:prstGeom>
              <a:noFill/>
              <a:ln cap="flat" cmpd="sng" w="9525">
                <a:solidFill>
                  <a:srgbClr val="595959"/>
                </a:solidFill>
                <a:prstDash val="dash"/>
                <a:miter lim="800000"/>
                <a:headEnd len="sm" w="sm" type="none"/>
                <a:tailEnd len="sm" w="sm" type="none"/>
              </a:ln>
            </p:spPr>
          </p:cxnSp>
          <p:cxnSp>
            <p:nvCxnSpPr>
              <p:cNvPr id="1870" name="Google Shape;1870;p77"/>
              <p:cNvCxnSpPr/>
              <p:nvPr/>
            </p:nvCxnSpPr>
            <p:spPr>
              <a:xfrm>
                <a:off x="1617008" y="2844803"/>
                <a:ext cx="2736304" cy="0"/>
              </a:xfrm>
              <a:prstGeom prst="straightConnector1">
                <a:avLst/>
              </a:prstGeom>
              <a:noFill/>
              <a:ln cap="flat" cmpd="sng" w="9525">
                <a:solidFill>
                  <a:srgbClr val="595959"/>
                </a:solidFill>
                <a:prstDash val="dash"/>
                <a:miter lim="800000"/>
                <a:headEnd len="sm" w="sm" type="none"/>
                <a:tailEnd len="sm" w="sm" type="none"/>
              </a:ln>
            </p:spPr>
          </p:cxnSp>
          <p:cxnSp>
            <p:nvCxnSpPr>
              <p:cNvPr id="1871" name="Google Shape;1871;p77"/>
              <p:cNvCxnSpPr/>
              <p:nvPr/>
            </p:nvCxnSpPr>
            <p:spPr>
              <a:xfrm>
                <a:off x="1617008" y="2993414"/>
                <a:ext cx="3240360" cy="0"/>
              </a:xfrm>
              <a:prstGeom prst="straightConnector1">
                <a:avLst/>
              </a:prstGeom>
              <a:noFill/>
              <a:ln cap="flat" cmpd="sng" w="9525">
                <a:solidFill>
                  <a:srgbClr val="595959"/>
                </a:solidFill>
                <a:prstDash val="dash"/>
                <a:miter lim="800000"/>
                <a:headEnd len="sm" w="sm" type="none"/>
                <a:tailEnd len="sm" w="sm" type="none"/>
              </a:ln>
            </p:spPr>
          </p:cxnSp>
          <p:cxnSp>
            <p:nvCxnSpPr>
              <p:cNvPr id="1872" name="Google Shape;1872;p77"/>
              <p:cNvCxnSpPr/>
              <p:nvPr/>
            </p:nvCxnSpPr>
            <p:spPr>
              <a:xfrm>
                <a:off x="1617008" y="3718089"/>
                <a:ext cx="6264696" cy="0"/>
              </a:xfrm>
              <a:prstGeom prst="straightConnector1">
                <a:avLst/>
              </a:prstGeom>
              <a:noFill/>
              <a:ln cap="flat" cmpd="sng" w="9525">
                <a:solidFill>
                  <a:srgbClr val="595959"/>
                </a:solidFill>
                <a:prstDash val="dash"/>
                <a:miter lim="800000"/>
                <a:headEnd len="sm" w="sm" type="none"/>
                <a:tailEnd len="sm" w="sm" type="none"/>
              </a:ln>
            </p:spPr>
          </p:cxnSp>
          <p:cxnSp>
            <p:nvCxnSpPr>
              <p:cNvPr id="1873" name="Google Shape;1873;p77"/>
              <p:cNvCxnSpPr/>
              <p:nvPr/>
            </p:nvCxnSpPr>
            <p:spPr>
              <a:xfrm>
                <a:off x="1617008" y="3871295"/>
                <a:ext cx="5904656" cy="0"/>
              </a:xfrm>
              <a:prstGeom prst="straightConnector1">
                <a:avLst/>
              </a:prstGeom>
              <a:noFill/>
              <a:ln cap="flat" cmpd="sng" w="9525">
                <a:solidFill>
                  <a:srgbClr val="595959"/>
                </a:solidFill>
                <a:prstDash val="dash"/>
                <a:miter lim="800000"/>
                <a:headEnd len="sm" w="sm" type="none"/>
                <a:tailEnd len="sm" w="sm" type="none"/>
              </a:ln>
            </p:spPr>
          </p:cxnSp>
          <p:cxnSp>
            <p:nvCxnSpPr>
              <p:cNvPr id="1874" name="Google Shape;1874;p77"/>
              <p:cNvCxnSpPr/>
              <p:nvPr/>
            </p:nvCxnSpPr>
            <p:spPr>
              <a:xfrm>
                <a:off x="1617008" y="3987741"/>
                <a:ext cx="5616624" cy="0"/>
              </a:xfrm>
              <a:prstGeom prst="straightConnector1">
                <a:avLst/>
              </a:prstGeom>
              <a:noFill/>
              <a:ln cap="flat" cmpd="sng" w="9525">
                <a:solidFill>
                  <a:srgbClr val="595959"/>
                </a:solidFill>
                <a:prstDash val="dash"/>
                <a:miter lim="800000"/>
                <a:headEnd len="sm" w="sm" type="none"/>
                <a:tailEnd len="sm" w="sm" type="none"/>
              </a:ln>
            </p:spPr>
          </p:cxnSp>
          <p:cxnSp>
            <p:nvCxnSpPr>
              <p:cNvPr id="1875" name="Google Shape;1875;p77"/>
              <p:cNvCxnSpPr/>
              <p:nvPr/>
            </p:nvCxnSpPr>
            <p:spPr>
              <a:xfrm>
                <a:off x="1617008" y="4091914"/>
                <a:ext cx="5328592" cy="0"/>
              </a:xfrm>
              <a:prstGeom prst="straightConnector1">
                <a:avLst/>
              </a:prstGeom>
              <a:noFill/>
              <a:ln cap="flat" cmpd="sng" w="9525">
                <a:solidFill>
                  <a:srgbClr val="595959"/>
                </a:solidFill>
                <a:prstDash val="dash"/>
                <a:miter lim="800000"/>
                <a:headEnd len="sm" w="sm" type="none"/>
                <a:tailEnd len="sm" w="sm" type="none"/>
              </a:ln>
            </p:spPr>
          </p:cxnSp>
          <p:cxnSp>
            <p:nvCxnSpPr>
              <p:cNvPr id="1876" name="Google Shape;1876;p77"/>
              <p:cNvCxnSpPr>
                <a:stCxn id="1850" idx="1"/>
                <a:endCxn id="1850" idx="3"/>
              </p:cNvCxnSpPr>
              <p:nvPr/>
            </p:nvCxnSpPr>
            <p:spPr>
              <a:xfrm>
                <a:off x="1495028" y="3359427"/>
                <a:ext cx="6993900" cy="0"/>
              </a:xfrm>
              <a:prstGeom prst="straightConnector1">
                <a:avLst/>
              </a:prstGeom>
              <a:noFill/>
              <a:ln cap="flat" cmpd="sng" w="19050">
                <a:solidFill>
                  <a:srgbClr val="0C0C0C"/>
                </a:solidFill>
                <a:prstDash val="solid"/>
                <a:miter lim="800000"/>
                <a:headEnd len="sm" w="sm" type="none"/>
                <a:tailEnd len="sm" w="sm" type="none"/>
              </a:ln>
            </p:spPr>
          </p:cxnSp>
          <p:sp>
            <p:nvSpPr>
              <p:cNvPr id="1877" name="Google Shape;1877;p77"/>
              <p:cNvSpPr/>
              <p:nvPr/>
            </p:nvSpPr>
            <p:spPr>
              <a:xfrm>
                <a:off x="1703012" y="3313080"/>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8" name="Google Shape;1878;p77"/>
              <p:cNvSpPr/>
              <p:nvPr/>
            </p:nvSpPr>
            <p:spPr>
              <a:xfrm>
                <a:off x="2259125" y="2946517"/>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9" name="Google Shape;1879;p77"/>
              <p:cNvSpPr/>
              <p:nvPr/>
            </p:nvSpPr>
            <p:spPr>
              <a:xfrm>
                <a:off x="2520629" y="2800504"/>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0" name="Google Shape;1880;p77"/>
              <p:cNvSpPr/>
              <p:nvPr/>
            </p:nvSpPr>
            <p:spPr>
              <a:xfrm>
                <a:off x="2792130" y="2685488"/>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1" name="Google Shape;1881;p77"/>
              <p:cNvSpPr/>
              <p:nvPr/>
            </p:nvSpPr>
            <p:spPr>
              <a:xfrm>
                <a:off x="3326393" y="2573511"/>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2" name="Google Shape;1882;p77"/>
              <p:cNvSpPr/>
              <p:nvPr/>
            </p:nvSpPr>
            <p:spPr>
              <a:xfrm>
                <a:off x="3862860" y="2679343"/>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3" name="Google Shape;1883;p77"/>
              <p:cNvSpPr/>
              <p:nvPr/>
            </p:nvSpPr>
            <p:spPr>
              <a:xfrm>
                <a:off x="4127002" y="2800595"/>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4" name="Google Shape;1884;p77"/>
              <p:cNvSpPr/>
              <p:nvPr/>
            </p:nvSpPr>
            <p:spPr>
              <a:xfrm>
                <a:off x="4390578" y="2942531"/>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5" name="Google Shape;1885;p77"/>
              <p:cNvSpPr/>
              <p:nvPr/>
            </p:nvSpPr>
            <p:spPr>
              <a:xfrm>
                <a:off x="4933544" y="3308499"/>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6" name="Google Shape;1886;p77"/>
              <p:cNvSpPr/>
              <p:nvPr/>
            </p:nvSpPr>
            <p:spPr>
              <a:xfrm>
                <a:off x="5484170" y="3669002"/>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Google Shape;1887;p77"/>
              <p:cNvSpPr/>
              <p:nvPr/>
            </p:nvSpPr>
            <p:spPr>
              <a:xfrm>
                <a:off x="5751506" y="3819418"/>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8" name="Google Shape;1888;p77"/>
              <p:cNvSpPr/>
              <p:nvPr/>
            </p:nvSpPr>
            <p:spPr>
              <a:xfrm>
                <a:off x="6023474" y="3938217"/>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Google Shape;1889;p77"/>
              <p:cNvSpPr/>
              <p:nvPr/>
            </p:nvSpPr>
            <p:spPr>
              <a:xfrm>
                <a:off x="6555100" y="4053398"/>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0" name="Google Shape;1890;p77"/>
              <p:cNvSpPr/>
              <p:nvPr/>
            </p:nvSpPr>
            <p:spPr>
              <a:xfrm>
                <a:off x="7084009" y="3941056"/>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Google Shape;1891;p77"/>
              <p:cNvSpPr/>
              <p:nvPr/>
            </p:nvSpPr>
            <p:spPr>
              <a:xfrm>
                <a:off x="7358171" y="3813781"/>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2" name="Google Shape;1892;p77"/>
              <p:cNvSpPr/>
              <p:nvPr/>
            </p:nvSpPr>
            <p:spPr>
              <a:xfrm>
                <a:off x="7627368" y="3673223"/>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3" name="Google Shape;1893;p77"/>
              <p:cNvSpPr/>
              <p:nvPr/>
            </p:nvSpPr>
            <p:spPr>
              <a:xfrm>
                <a:off x="8163322" y="3309936"/>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4" name="Google Shape;1894;p77"/>
              <p:cNvSpPr/>
              <p:nvPr/>
            </p:nvSpPr>
            <p:spPr>
              <a:xfrm>
                <a:off x="2156192" y="3392619"/>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5" name="Google Shape;1895;p77"/>
              <p:cNvSpPr/>
              <p:nvPr/>
            </p:nvSpPr>
            <p:spPr>
              <a:xfrm>
                <a:off x="2417251" y="3525645"/>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6" name="Google Shape;1896;p77"/>
              <p:cNvSpPr/>
              <p:nvPr/>
            </p:nvSpPr>
            <p:spPr>
              <a:xfrm>
                <a:off x="2687938" y="3392619"/>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7" name="Google Shape;1897;p77"/>
              <p:cNvSpPr/>
              <p:nvPr/>
            </p:nvSpPr>
            <p:spPr>
              <a:xfrm>
                <a:off x="3229152" y="3392619"/>
                <a:ext cx="288032" cy="162073"/>
              </a:xfrm>
              <a:prstGeom prst="ellipse">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8" name="Google Shape;1898;p77"/>
              <p:cNvSpPr/>
              <p:nvPr/>
            </p:nvSpPr>
            <p:spPr>
              <a:xfrm>
                <a:off x="3762165" y="3392619"/>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9" name="Google Shape;1899;p77"/>
              <p:cNvSpPr/>
              <p:nvPr/>
            </p:nvSpPr>
            <p:spPr>
              <a:xfrm>
                <a:off x="4027503" y="3525645"/>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0" name="Google Shape;1900;p77"/>
              <p:cNvSpPr/>
              <p:nvPr/>
            </p:nvSpPr>
            <p:spPr>
              <a:xfrm>
                <a:off x="4303262" y="3392619"/>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1" name="Google Shape;1901;p77"/>
              <p:cNvSpPr/>
              <p:nvPr/>
            </p:nvSpPr>
            <p:spPr>
              <a:xfrm>
                <a:off x="4853326" y="3525645"/>
                <a:ext cx="359187" cy="162073"/>
              </a:xfrm>
              <a:prstGeom prst="ellipse">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2" name="Google Shape;1902;p77"/>
              <p:cNvSpPr/>
              <p:nvPr/>
            </p:nvSpPr>
            <p:spPr>
              <a:xfrm>
                <a:off x="5388694" y="3392619"/>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3" name="Google Shape;1903;p77"/>
              <p:cNvSpPr/>
              <p:nvPr/>
            </p:nvSpPr>
            <p:spPr>
              <a:xfrm>
                <a:off x="5651549" y="3525645"/>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4" name="Google Shape;1904;p77"/>
              <p:cNvSpPr/>
              <p:nvPr/>
            </p:nvSpPr>
            <p:spPr>
              <a:xfrm>
                <a:off x="5914430" y="3392619"/>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5" name="Google Shape;1905;p77"/>
              <p:cNvSpPr/>
              <p:nvPr/>
            </p:nvSpPr>
            <p:spPr>
              <a:xfrm>
                <a:off x="6451491" y="3392619"/>
                <a:ext cx="288032" cy="162073"/>
              </a:xfrm>
              <a:prstGeom prst="ellipse">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6" name="Google Shape;1906;p77"/>
              <p:cNvSpPr/>
              <p:nvPr/>
            </p:nvSpPr>
            <p:spPr>
              <a:xfrm>
                <a:off x="6990999" y="3392619"/>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7" name="Google Shape;1907;p77"/>
              <p:cNvSpPr/>
              <p:nvPr/>
            </p:nvSpPr>
            <p:spPr>
              <a:xfrm>
                <a:off x="7257265" y="3525645"/>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8" name="Google Shape;1908;p77"/>
              <p:cNvSpPr/>
              <p:nvPr/>
            </p:nvSpPr>
            <p:spPr>
              <a:xfrm>
                <a:off x="7521868" y="3392619"/>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9" name="Google Shape;1909;p77"/>
              <p:cNvSpPr/>
              <p:nvPr/>
            </p:nvSpPr>
            <p:spPr>
              <a:xfrm>
                <a:off x="8065563" y="3443107"/>
                <a:ext cx="288032" cy="162073"/>
              </a:xfrm>
              <a:prstGeom prst="ellipse">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0" name="Google Shape;1910;p77"/>
              <p:cNvSpPr/>
              <p:nvPr/>
            </p:nvSpPr>
            <p:spPr>
              <a:xfrm>
                <a:off x="2207406" y="3350952"/>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30˚</a:t>
                </a:r>
                <a:endParaRPr/>
              </a:p>
            </p:txBody>
          </p:sp>
          <p:sp>
            <p:nvSpPr>
              <p:cNvPr id="1911" name="Google Shape;1911;p77"/>
              <p:cNvSpPr/>
              <p:nvPr/>
            </p:nvSpPr>
            <p:spPr>
              <a:xfrm>
                <a:off x="2471804" y="3485889"/>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45˚</a:t>
                </a:r>
                <a:endParaRPr/>
              </a:p>
            </p:txBody>
          </p:sp>
          <p:sp>
            <p:nvSpPr>
              <p:cNvPr id="1912" name="Google Shape;1912;p77"/>
              <p:cNvSpPr/>
              <p:nvPr/>
            </p:nvSpPr>
            <p:spPr>
              <a:xfrm>
                <a:off x="4924858" y="3485889"/>
                <a:ext cx="363427"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180˚</a:t>
                </a:r>
                <a:endParaRPr/>
              </a:p>
            </p:txBody>
          </p:sp>
          <p:sp>
            <p:nvSpPr>
              <p:cNvPr id="1913" name="Google Shape;1913;p77"/>
              <p:cNvSpPr/>
              <p:nvPr/>
            </p:nvSpPr>
            <p:spPr>
              <a:xfrm>
                <a:off x="2741942" y="3350952"/>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60˚</a:t>
                </a:r>
                <a:endParaRPr/>
              </a:p>
            </p:txBody>
          </p:sp>
          <p:sp>
            <p:nvSpPr>
              <p:cNvPr id="1914" name="Google Shape;1914;p77"/>
              <p:cNvSpPr/>
              <p:nvPr/>
            </p:nvSpPr>
            <p:spPr>
              <a:xfrm>
                <a:off x="3290665" y="3350952"/>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90˚</a:t>
                </a:r>
                <a:endParaRPr/>
              </a:p>
            </p:txBody>
          </p:sp>
          <p:sp>
            <p:nvSpPr>
              <p:cNvPr id="1915" name="Google Shape;1915;p77"/>
              <p:cNvSpPr/>
              <p:nvPr/>
            </p:nvSpPr>
            <p:spPr>
              <a:xfrm>
                <a:off x="3817362" y="3350952"/>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120˚</a:t>
                </a:r>
                <a:endParaRPr/>
              </a:p>
            </p:txBody>
          </p:sp>
          <p:sp>
            <p:nvSpPr>
              <p:cNvPr id="1916" name="Google Shape;1916;p77"/>
              <p:cNvSpPr/>
              <p:nvPr/>
            </p:nvSpPr>
            <p:spPr>
              <a:xfrm>
                <a:off x="4358337" y="3350952"/>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150˚</a:t>
                </a:r>
                <a:endParaRPr/>
              </a:p>
            </p:txBody>
          </p:sp>
          <p:sp>
            <p:nvSpPr>
              <p:cNvPr id="1917" name="Google Shape;1917;p77"/>
              <p:cNvSpPr/>
              <p:nvPr/>
            </p:nvSpPr>
            <p:spPr>
              <a:xfrm>
                <a:off x="4086509" y="3485889"/>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135˚</a:t>
                </a:r>
                <a:endParaRPr/>
              </a:p>
            </p:txBody>
          </p:sp>
          <p:sp>
            <p:nvSpPr>
              <p:cNvPr id="1918" name="Google Shape;1918;p77"/>
              <p:cNvSpPr/>
              <p:nvPr/>
            </p:nvSpPr>
            <p:spPr>
              <a:xfrm>
                <a:off x="5433604" y="3350952"/>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210˚</a:t>
                </a:r>
                <a:endParaRPr/>
              </a:p>
            </p:txBody>
          </p:sp>
          <p:sp>
            <p:nvSpPr>
              <p:cNvPr id="1919" name="Google Shape;1919;p77"/>
              <p:cNvSpPr/>
              <p:nvPr/>
            </p:nvSpPr>
            <p:spPr>
              <a:xfrm>
                <a:off x="5948823" y="3350952"/>
                <a:ext cx="385162"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240˚</a:t>
                </a:r>
                <a:endParaRPr/>
              </a:p>
            </p:txBody>
          </p:sp>
          <p:sp>
            <p:nvSpPr>
              <p:cNvPr id="1920" name="Google Shape;1920;p77"/>
              <p:cNvSpPr/>
              <p:nvPr/>
            </p:nvSpPr>
            <p:spPr>
              <a:xfrm>
                <a:off x="5702751" y="3485889"/>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225˚</a:t>
                </a:r>
                <a:endParaRPr/>
              </a:p>
            </p:txBody>
          </p:sp>
          <p:sp>
            <p:nvSpPr>
              <p:cNvPr id="1921" name="Google Shape;1921;p77"/>
              <p:cNvSpPr/>
              <p:nvPr/>
            </p:nvSpPr>
            <p:spPr>
              <a:xfrm rot="-8100000">
                <a:off x="8447849" y="3327994"/>
                <a:ext cx="72008" cy="72008"/>
              </a:xfrm>
              <a:prstGeom prst="rtTriangl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2" name="Google Shape;1922;p77"/>
              <p:cNvSpPr/>
              <p:nvPr/>
            </p:nvSpPr>
            <p:spPr>
              <a:xfrm>
                <a:off x="6498796" y="3352052"/>
                <a:ext cx="363427"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270˚</a:t>
                </a:r>
                <a:endParaRPr/>
              </a:p>
            </p:txBody>
          </p:sp>
          <p:sp>
            <p:nvSpPr>
              <p:cNvPr id="1923" name="Google Shape;1923;p77"/>
              <p:cNvSpPr/>
              <p:nvPr/>
            </p:nvSpPr>
            <p:spPr>
              <a:xfrm>
                <a:off x="7014891" y="3350952"/>
                <a:ext cx="395456"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300˚</a:t>
                </a:r>
                <a:endParaRPr/>
              </a:p>
            </p:txBody>
          </p:sp>
          <p:sp>
            <p:nvSpPr>
              <p:cNvPr id="1924" name="Google Shape;1924;p77"/>
              <p:cNvSpPr/>
              <p:nvPr/>
            </p:nvSpPr>
            <p:spPr>
              <a:xfrm>
                <a:off x="7542810" y="3350952"/>
                <a:ext cx="385162"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330˚</a:t>
                </a:r>
                <a:endParaRPr/>
              </a:p>
            </p:txBody>
          </p:sp>
          <p:sp>
            <p:nvSpPr>
              <p:cNvPr id="1925" name="Google Shape;1925;p77"/>
              <p:cNvSpPr/>
              <p:nvPr/>
            </p:nvSpPr>
            <p:spPr>
              <a:xfrm>
                <a:off x="7296738" y="3485889"/>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315˚</a:t>
                </a:r>
                <a:endParaRPr/>
              </a:p>
            </p:txBody>
          </p:sp>
          <p:sp>
            <p:nvSpPr>
              <p:cNvPr id="1926" name="Google Shape;1926;p77"/>
              <p:cNvSpPr/>
              <p:nvPr/>
            </p:nvSpPr>
            <p:spPr>
              <a:xfrm>
                <a:off x="8105311" y="3402419"/>
                <a:ext cx="367471"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360˚</a:t>
                </a:r>
                <a:endParaRPr/>
              </a:p>
            </p:txBody>
          </p:sp>
          <p:sp>
            <p:nvSpPr>
              <p:cNvPr id="1927" name="Google Shape;1927;p77"/>
              <p:cNvSpPr/>
              <p:nvPr/>
            </p:nvSpPr>
            <p:spPr>
              <a:xfrm>
                <a:off x="8466171" y="3325388"/>
                <a:ext cx="188602"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x</a:t>
                </a:r>
                <a:endParaRPr sz="1300">
                  <a:solidFill>
                    <a:srgbClr val="262626"/>
                  </a:solidFill>
                  <a:latin typeface="Arial"/>
                  <a:ea typeface="Arial"/>
                  <a:cs typeface="Arial"/>
                  <a:sym typeface="Arial"/>
                </a:endParaRPr>
              </a:p>
            </p:txBody>
          </p:sp>
          <p:sp>
            <p:nvSpPr>
              <p:cNvPr id="1928" name="Google Shape;1928;p77"/>
              <p:cNvSpPr/>
              <p:nvPr/>
            </p:nvSpPr>
            <p:spPr>
              <a:xfrm>
                <a:off x="1823733" y="2284458"/>
                <a:ext cx="188602"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y</a:t>
                </a:r>
                <a:endParaRPr sz="1300">
                  <a:solidFill>
                    <a:srgbClr val="262626"/>
                  </a:solidFill>
                  <a:latin typeface="Arial"/>
                  <a:ea typeface="Arial"/>
                  <a:cs typeface="Arial"/>
                  <a:sym typeface="Arial"/>
                </a:endParaRPr>
              </a:p>
            </p:txBody>
          </p:sp>
          <p:sp>
            <p:nvSpPr>
              <p:cNvPr id="1929" name="Google Shape;1929;p77"/>
              <p:cNvSpPr/>
              <p:nvPr/>
            </p:nvSpPr>
            <p:spPr>
              <a:xfrm>
                <a:off x="1358772" y="3206156"/>
                <a:ext cx="188602" cy="29929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0</a:t>
                </a:r>
                <a:endParaRPr sz="1000">
                  <a:solidFill>
                    <a:srgbClr val="262626"/>
                  </a:solidFill>
                  <a:latin typeface="Arial"/>
                  <a:ea typeface="Arial"/>
                  <a:cs typeface="Arial"/>
                  <a:sym typeface="Arial"/>
                </a:endParaRPr>
              </a:p>
            </p:txBody>
          </p:sp>
          <p:sp>
            <p:nvSpPr>
              <p:cNvPr id="1930" name="Google Shape;1930;p77"/>
              <p:cNvSpPr/>
              <p:nvPr/>
            </p:nvSpPr>
            <p:spPr>
              <a:xfrm>
                <a:off x="1541007" y="2474825"/>
                <a:ext cx="188602" cy="29929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1</a:t>
                </a:r>
                <a:endParaRPr sz="1000">
                  <a:solidFill>
                    <a:srgbClr val="262626"/>
                  </a:solidFill>
                  <a:latin typeface="Arial"/>
                  <a:ea typeface="Arial"/>
                  <a:cs typeface="Arial"/>
                  <a:sym typeface="Arial"/>
                </a:endParaRPr>
              </a:p>
            </p:txBody>
          </p:sp>
          <p:sp>
            <p:nvSpPr>
              <p:cNvPr id="1931" name="Google Shape;1931;p77"/>
              <p:cNvSpPr/>
              <p:nvPr/>
            </p:nvSpPr>
            <p:spPr>
              <a:xfrm>
                <a:off x="1455222" y="3978454"/>
                <a:ext cx="294749" cy="29929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-1</a:t>
                </a:r>
                <a:endParaRPr sz="1000">
                  <a:solidFill>
                    <a:srgbClr val="262626"/>
                  </a:solidFill>
                  <a:latin typeface="Arial"/>
                  <a:ea typeface="Arial"/>
                  <a:cs typeface="Arial"/>
                  <a:sym typeface="Arial"/>
                </a:endParaRPr>
              </a:p>
            </p:txBody>
          </p:sp>
          <p:cxnSp>
            <p:nvCxnSpPr>
              <p:cNvPr id="1932" name="Google Shape;1932;p77"/>
              <p:cNvCxnSpPr/>
              <p:nvPr/>
            </p:nvCxnSpPr>
            <p:spPr>
              <a:xfrm rot="10800000">
                <a:off x="1743439" y="4419555"/>
                <a:ext cx="0" cy="1773108"/>
              </a:xfrm>
              <a:prstGeom prst="straightConnector1">
                <a:avLst/>
              </a:prstGeom>
              <a:noFill/>
              <a:ln cap="flat" cmpd="sng" w="19050">
                <a:solidFill>
                  <a:srgbClr val="0C0C0C"/>
                </a:solidFill>
                <a:prstDash val="solid"/>
                <a:miter lim="800000"/>
                <a:headEnd len="sm" w="sm" type="none"/>
                <a:tailEnd len="med" w="med" type="triangle"/>
              </a:ln>
            </p:spPr>
          </p:cxnSp>
          <p:cxnSp>
            <p:nvCxnSpPr>
              <p:cNvPr id="1933" name="Google Shape;1933;p77"/>
              <p:cNvCxnSpPr/>
              <p:nvPr/>
            </p:nvCxnSpPr>
            <p:spPr>
              <a:xfrm>
                <a:off x="2304923"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34" name="Google Shape;1934;p77"/>
              <p:cNvCxnSpPr/>
              <p:nvPr/>
            </p:nvCxnSpPr>
            <p:spPr>
              <a:xfrm>
                <a:off x="2566897"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35" name="Google Shape;1935;p77"/>
              <p:cNvCxnSpPr/>
              <p:nvPr/>
            </p:nvCxnSpPr>
            <p:spPr>
              <a:xfrm>
                <a:off x="2836549"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36" name="Google Shape;1936;p77"/>
              <p:cNvCxnSpPr/>
              <p:nvPr/>
            </p:nvCxnSpPr>
            <p:spPr>
              <a:xfrm>
                <a:off x="3907479"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37" name="Google Shape;1937;p77"/>
              <p:cNvCxnSpPr/>
              <p:nvPr/>
            </p:nvCxnSpPr>
            <p:spPr>
              <a:xfrm>
                <a:off x="4174048"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38" name="Google Shape;1938;p77"/>
              <p:cNvCxnSpPr/>
              <p:nvPr/>
            </p:nvCxnSpPr>
            <p:spPr>
              <a:xfrm>
                <a:off x="4439105"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39" name="Google Shape;1939;p77"/>
              <p:cNvCxnSpPr/>
              <p:nvPr/>
            </p:nvCxnSpPr>
            <p:spPr>
              <a:xfrm>
                <a:off x="5533010"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40" name="Google Shape;1940;p77"/>
              <p:cNvCxnSpPr/>
              <p:nvPr/>
            </p:nvCxnSpPr>
            <p:spPr>
              <a:xfrm>
                <a:off x="5799579"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41" name="Google Shape;1941;p77"/>
              <p:cNvCxnSpPr/>
              <p:nvPr/>
            </p:nvCxnSpPr>
            <p:spPr>
              <a:xfrm>
                <a:off x="6064636"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42" name="Google Shape;1942;p77"/>
              <p:cNvCxnSpPr/>
              <p:nvPr/>
            </p:nvCxnSpPr>
            <p:spPr>
              <a:xfrm>
                <a:off x="7140161"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43" name="Google Shape;1943;p77"/>
              <p:cNvCxnSpPr/>
              <p:nvPr/>
            </p:nvCxnSpPr>
            <p:spPr>
              <a:xfrm>
                <a:off x="7406730"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44" name="Google Shape;1944;p77"/>
              <p:cNvCxnSpPr/>
              <p:nvPr/>
            </p:nvCxnSpPr>
            <p:spPr>
              <a:xfrm>
                <a:off x="7671787" y="4524872"/>
                <a:ext cx="0" cy="1649411"/>
              </a:xfrm>
              <a:prstGeom prst="straightConnector1">
                <a:avLst/>
              </a:prstGeom>
              <a:noFill/>
              <a:ln cap="flat" cmpd="sng" w="9525">
                <a:solidFill>
                  <a:srgbClr val="595959"/>
                </a:solidFill>
                <a:prstDash val="dash"/>
                <a:miter lim="800000"/>
                <a:headEnd len="sm" w="sm" type="none"/>
                <a:tailEnd len="sm" w="sm" type="none"/>
              </a:ln>
            </p:spPr>
          </p:cxnSp>
          <p:cxnSp>
            <p:nvCxnSpPr>
              <p:cNvPr id="1945" name="Google Shape;1945;p77"/>
              <p:cNvCxnSpPr/>
              <p:nvPr/>
            </p:nvCxnSpPr>
            <p:spPr>
              <a:xfrm>
                <a:off x="3368175" y="4524872"/>
                <a:ext cx="0" cy="1649411"/>
              </a:xfrm>
              <a:prstGeom prst="straightConnector1">
                <a:avLst/>
              </a:prstGeom>
              <a:noFill/>
              <a:ln cap="flat" cmpd="sng" w="12700">
                <a:solidFill>
                  <a:srgbClr val="0C0C0C"/>
                </a:solidFill>
                <a:prstDash val="solid"/>
                <a:miter lim="800000"/>
                <a:headEnd len="sm" w="sm" type="none"/>
                <a:tailEnd len="sm" w="sm" type="none"/>
              </a:ln>
            </p:spPr>
          </p:cxnSp>
          <p:cxnSp>
            <p:nvCxnSpPr>
              <p:cNvPr id="1946" name="Google Shape;1946;p77"/>
              <p:cNvCxnSpPr/>
              <p:nvPr/>
            </p:nvCxnSpPr>
            <p:spPr>
              <a:xfrm>
                <a:off x="4975326" y="4524872"/>
                <a:ext cx="0" cy="1649411"/>
              </a:xfrm>
              <a:prstGeom prst="straightConnector1">
                <a:avLst/>
              </a:prstGeom>
              <a:noFill/>
              <a:ln cap="flat" cmpd="sng" w="19050">
                <a:solidFill>
                  <a:srgbClr val="0C0C0C"/>
                </a:solidFill>
                <a:prstDash val="solid"/>
                <a:miter lim="800000"/>
                <a:headEnd len="sm" w="sm" type="none"/>
                <a:tailEnd len="sm" w="sm" type="none"/>
              </a:ln>
            </p:spPr>
          </p:cxnSp>
          <p:cxnSp>
            <p:nvCxnSpPr>
              <p:cNvPr id="1947" name="Google Shape;1947;p77"/>
              <p:cNvCxnSpPr/>
              <p:nvPr/>
            </p:nvCxnSpPr>
            <p:spPr>
              <a:xfrm>
                <a:off x="6599345" y="4524872"/>
                <a:ext cx="0" cy="1649411"/>
              </a:xfrm>
              <a:prstGeom prst="straightConnector1">
                <a:avLst/>
              </a:prstGeom>
              <a:noFill/>
              <a:ln cap="flat" cmpd="sng" w="12700">
                <a:solidFill>
                  <a:srgbClr val="0C0C0C"/>
                </a:solidFill>
                <a:prstDash val="solid"/>
                <a:miter lim="800000"/>
                <a:headEnd len="sm" w="sm" type="none"/>
                <a:tailEnd len="sm" w="sm" type="none"/>
              </a:ln>
            </p:spPr>
          </p:cxnSp>
          <p:cxnSp>
            <p:nvCxnSpPr>
              <p:cNvPr id="1948" name="Google Shape;1948;p77"/>
              <p:cNvCxnSpPr/>
              <p:nvPr/>
            </p:nvCxnSpPr>
            <p:spPr>
              <a:xfrm>
                <a:off x="8209579" y="4524872"/>
                <a:ext cx="0" cy="1649411"/>
              </a:xfrm>
              <a:prstGeom prst="straightConnector1">
                <a:avLst/>
              </a:prstGeom>
              <a:noFill/>
              <a:ln cap="flat" cmpd="sng" w="19050">
                <a:solidFill>
                  <a:srgbClr val="0C0C0C"/>
                </a:solidFill>
                <a:prstDash val="solid"/>
                <a:miter lim="800000"/>
                <a:headEnd len="sm" w="sm" type="none"/>
                <a:tailEnd len="sm" w="sm" type="none"/>
              </a:ln>
            </p:spPr>
          </p:cxnSp>
          <p:cxnSp>
            <p:nvCxnSpPr>
              <p:cNvPr id="1949" name="Google Shape;1949;p77"/>
              <p:cNvCxnSpPr>
                <a:endCxn id="1950" idx="6"/>
              </p:cNvCxnSpPr>
              <p:nvPr/>
            </p:nvCxnSpPr>
            <p:spPr>
              <a:xfrm flipH="1" rot="10800000">
                <a:off x="1623353" y="4605168"/>
                <a:ext cx="6629700" cy="900"/>
              </a:xfrm>
              <a:prstGeom prst="straightConnector1">
                <a:avLst/>
              </a:prstGeom>
              <a:noFill/>
              <a:ln cap="flat" cmpd="sng" w="9525">
                <a:solidFill>
                  <a:srgbClr val="595959"/>
                </a:solidFill>
                <a:prstDash val="dash"/>
                <a:miter lim="800000"/>
                <a:headEnd len="sm" w="sm" type="none"/>
                <a:tailEnd len="sm" w="sm" type="none"/>
              </a:ln>
            </p:spPr>
          </p:cxnSp>
          <p:cxnSp>
            <p:nvCxnSpPr>
              <p:cNvPr id="1951" name="Google Shape;1951;p77"/>
              <p:cNvCxnSpPr/>
              <p:nvPr/>
            </p:nvCxnSpPr>
            <p:spPr>
              <a:xfrm>
                <a:off x="1617008" y="4710243"/>
                <a:ext cx="6264696" cy="0"/>
              </a:xfrm>
              <a:prstGeom prst="straightConnector1">
                <a:avLst/>
              </a:prstGeom>
              <a:noFill/>
              <a:ln cap="flat" cmpd="sng" w="9525">
                <a:solidFill>
                  <a:srgbClr val="595959"/>
                </a:solidFill>
                <a:prstDash val="dash"/>
                <a:miter lim="800000"/>
                <a:headEnd len="sm" w="sm" type="none"/>
                <a:tailEnd len="sm" w="sm" type="none"/>
              </a:ln>
            </p:spPr>
          </p:cxnSp>
          <p:cxnSp>
            <p:nvCxnSpPr>
              <p:cNvPr id="1952" name="Google Shape;1952;p77"/>
              <p:cNvCxnSpPr/>
              <p:nvPr/>
            </p:nvCxnSpPr>
            <p:spPr>
              <a:xfrm>
                <a:off x="1617008" y="4831284"/>
                <a:ext cx="6053569" cy="0"/>
              </a:xfrm>
              <a:prstGeom prst="straightConnector1">
                <a:avLst/>
              </a:prstGeom>
              <a:noFill/>
              <a:ln cap="flat" cmpd="sng" w="9525">
                <a:solidFill>
                  <a:srgbClr val="595959"/>
                </a:solidFill>
                <a:prstDash val="dash"/>
                <a:miter lim="800000"/>
                <a:headEnd len="sm" w="sm" type="none"/>
                <a:tailEnd len="sm" w="sm" type="none"/>
              </a:ln>
            </p:spPr>
          </p:cxnSp>
          <p:cxnSp>
            <p:nvCxnSpPr>
              <p:cNvPr id="1953" name="Google Shape;1953;p77"/>
              <p:cNvCxnSpPr/>
              <p:nvPr/>
            </p:nvCxnSpPr>
            <p:spPr>
              <a:xfrm>
                <a:off x="1617008" y="4979895"/>
                <a:ext cx="5789722" cy="0"/>
              </a:xfrm>
              <a:prstGeom prst="straightConnector1">
                <a:avLst/>
              </a:prstGeom>
              <a:noFill/>
              <a:ln cap="flat" cmpd="sng" w="9525">
                <a:solidFill>
                  <a:srgbClr val="595959"/>
                </a:solidFill>
                <a:prstDash val="dash"/>
                <a:miter lim="800000"/>
                <a:headEnd len="sm" w="sm" type="none"/>
                <a:tailEnd len="sm" w="sm" type="none"/>
              </a:ln>
            </p:spPr>
          </p:cxnSp>
          <p:cxnSp>
            <p:nvCxnSpPr>
              <p:cNvPr id="1954" name="Google Shape;1954;p77"/>
              <p:cNvCxnSpPr/>
              <p:nvPr/>
            </p:nvCxnSpPr>
            <p:spPr>
              <a:xfrm>
                <a:off x="1617008" y="5704570"/>
                <a:ext cx="4716977" cy="0"/>
              </a:xfrm>
              <a:prstGeom prst="straightConnector1">
                <a:avLst/>
              </a:prstGeom>
              <a:noFill/>
              <a:ln cap="flat" cmpd="sng" w="9525">
                <a:solidFill>
                  <a:srgbClr val="595959"/>
                </a:solidFill>
                <a:prstDash val="dash"/>
                <a:miter lim="800000"/>
                <a:headEnd len="sm" w="sm" type="none"/>
                <a:tailEnd len="sm" w="sm" type="none"/>
              </a:ln>
            </p:spPr>
          </p:cxnSp>
          <p:cxnSp>
            <p:nvCxnSpPr>
              <p:cNvPr id="1955" name="Google Shape;1955;p77"/>
              <p:cNvCxnSpPr/>
              <p:nvPr/>
            </p:nvCxnSpPr>
            <p:spPr>
              <a:xfrm>
                <a:off x="1617008" y="5857776"/>
                <a:ext cx="4400795" cy="0"/>
              </a:xfrm>
              <a:prstGeom prst="straightConnector1">
                <a:avLst/>
              </a:prstGeom>
              <a:noFill/>
              <a:ln cap="flat" cmpd="sng" w="9525">
                <a:solidFill>
                  <a:srgbClr val="595959"/>
                </a:solidFill>
                <a:prstDash val="dash"/>
                <a:miter lim="800000"/>
                <a:headEnd len="sm" w="sm" type="none"/>
                <a:tailEnd len="sm" w="sm" type="none"/>
              </a:ln>
            </p:spPr>
          </p:cxnSp>
          <p:cxnSp>
            <p:nvCxnSpPr>
              <p:cNvPr id="1956" name="Google Shape;1956;p77"/>
              <p:cNvCxnSpPr/>
              <p:nvPr/>
            </p:nvCxnSpPr>
            <p:spPr>
              <a:xfrm>
                <a:off x="1617008" y="5974222"/>
                <a:ext cx="4182571" cy="0"/>
              </a:xfrm>
              <a:prstGeom prst="straightConnector1">
                <a:avLst/>
              </a:prstGeom>
              <a:noFill/>
              <a:ln cap="flat" cmpd="sng" w="9525">
                <a:solidFill>
                  <a:srgbClr val="595959"/>
                </a:solidFill>
                <a:prstDash val="dash"/>
                <a:miter lim="800000"/>
                <a:headEnd len="sm" w="sm" type="none"/>
                <a:tailEnd len="sm" w="sm" type="none"/>
              </a:ln>
            </p:spPr>
          </p:cxnSp>
          <p:cxnSp>
            <p:nvCxnSpPr>
              <p:cNvPr id="1957" name="Google Shape;1957;p77"/>
              <p:cNvCxnSpPr/>
              <p:nvPr/>
            </p:nvCxnSpPr>
            <p:spPr>
              <a:xfrm>
                <a:off x="1617008" y="6078395"/>
                <a:ext cx="3595505" cy="0"/>
              </a:xfrm>
              <a:prstGeom prst="straightConnector1">
                <a:avLst/>
              </a:prstGeom>
              <a:noFill/>
              <a:ln cap="flat" cmpd="sng" w="9525">
                <a:solidFill>
                  <a:srgbClr val="595959"/>
                </a:solidFill>
                <a:prstDash val="dash"/>
                <a:miter lim="800000"/>
                <a:headEnd len="sm" w="sm" type="none"/>
                <a:tailEnd len="sm" w="sm" type="none"/>
              </a:ln>
            </p:spPr>
          </p:cxnSp>
          <p:cxnSp>
            <p:nvCxnSpPr>
              <p:cNvPr id="1958" name="Google Shape;1958;p77"/>
              <p:cNvCxnSpPr/>
              <p:nvPr/>
            </p:nvCxnSpPr>
            <p:spPr>
              <a:xfrm>
                <a:off x="1495028" y="5345908"/>
                <a:ext cx="6993912" cy="0"/>
              </a:xfrm>
              <a:prstGeom prst="straightConnector1">
                <a:avLst/>
              </a:prstGeom>
              <a:noFill/>
              <a:ln cap="flat" cmpd="sng" w="19050">
                <a:solidFill>
                  <a:srgbClr val="0C0C0C"/>
                </a:solidFill>
                <a:prstDash val="solid"/>
                <a:miter lim="800000"/>
                <a:headEnd len="sm" w="sm" type="none"/>
                <a:tailEnd len="sm" w="sm" type="none"/>
              </a:ln>
            </p:spPr>
          </p:cxnSp>
          <p:sp>
            <p:nvSpPr>
              <p:cNvPr id="1959" name="Google Shape;1959;p77"/>
              <p:cNvSpPr/>
              <p:nvPr/>
            </p:nvSpPr>
            <p:spPr>
              <a:xfrm>
                <a:off x="1703012" y="4549708"/>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Google Shape;1960;p77"/>
              <p:cNvSpPr/>
              <p:nvPr/>
            </p:nvSpPr>
            <p:spPr>
              <a:xfrm>
                <a:off x="2259125" y="4665836"/>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Google Shape;1961;p77"/>
              <p:cNvSpPr/>
              <p:nvPr/>
            </p:nvSpPr>
            <p:spPr>
              <a:xfrm>
                <a:off x="2520629" y="4780635"/>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2" name="Google Shape;1962;p77"/>
              <p:cNvSpPr/>
              <p:nvPr/>
            </p:nvSpPr>
            <p:spPr>
              <a:xfrm>
                <a:off x="2792130" y="4937997"/>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3" name="Google Shape;1963;p77"/>
              <p:cNvSpPr/>
              <p:nvPr/>
            </p:nvSpPr>
            <p:spPr>
              <a:xfrm>
                <a:off x="3326393" y="5297227"/>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4" name="Google Shape;1964;p77"/>
              <p:cNvSpPr/>
              <p:nvPr/>
            </p:nvSpPr>
            <p:spPr>
              <a:xfrm>
                <a:off x="3862860" y="5662267"/>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5" name="Google Shape;1965;p77"/>
              <p:cNvSpPr/>
              <p:nvPr/>
            </p:nvSpPr>
            <p:spPr>
              <a:xfrm>
                <a:off x="4127002" y="5804448"/>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6" name="Google Shape;1966;p77"/>
              <p:cNvSpPr/>
              <p:nvPr/>
            </p:nvSpPr>
            <p:spPr>
              <a:xfrm>
                <a:off x="4390578" y="5923799"/>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7" name="Google Shape;1967;p77"/>
              <p:cNvSpPr/>
              <p:nvPr/>
            </p:nvSpPr>
            <p:spPr>
              <a:xfrm>
                <a:off x="4933544" y="6036146"/>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8" name="Google Shape;1968;p77"/>
              <p:cNvSpPr/>
              <p:nvPr/>
            </p:nvSpPr>
            <p:spPr>
              <a:xfrm>
                <a:off x="6017803" y="5649133"/>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9" name="Google Shape;1969;p77"/>
              <p:cNvSpPr/>
              <p:nvPr/>
            </p:nvSpPr>
            <p:spPr>
              <a:xfrm>
                <a:off x="5751506" y="5805899"/>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0" name="Google Shape;1970;p77"/>
              <p:cNvSpPr/>
              <p:nvPr/>
            </p:nvSpPr>
            <p:spPr>
              <a:xfrm>
                <a:off x="5484556" y="5924698"/>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1" name="Google Shape;1971;p77"/>
              <p:cNvSpPr/>
              <p:nvPr/>
            </p:nvSpPr>
            <p:spPr>
              <a:xfrm>
                <a:off x="6555100" y="5304316"/>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Google Shape;1972;p77"/>
              <p:cNvSpPr/>
              <p:nvPr/>
            </p:nvSpPr>
            <p:spPr>
              <a:xfrm>
                <a:off x="7096709" y="4930518"/>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3" name="Google Shape;1973;p77"/>
              <p:cNvSpPr/>
              <p:nvPr/>
            </p:nvSpPr>
            <p:spPr>
              <a:xfrm>
                <a:off x="7364521" y="4790543"/>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4" name="Google Shape;1974;p77"/>
              <p:cNvSpPr/>
              <p:nvPr/>
            </p:nvSpPr>
            <p:spPr>
              <a:xfrm>
                <a:off x="7627368" y="4681735"/>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5" name="Google Shape;1975;p77"/>
              <p:cNvSpPr/>
              <p:nvPr/>
            </p:nvSpPr>
            <p:spPr>
              <a:xfrm>
                <a:off x="8163322" y="5290067"/>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6" name="Google Shape;1976;p77"/>
              <p:cNvSpPr/>
              <p:nvPr/>
            </p:nvSpPr>
            <p:spPr>
              <a:xfrm>
                <a:off x="2156192" y="5379100"/>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7" name="Google Shape;1977;p77"/>
              <p:cNvSpPr/>
              <p:nvPr/>
            </p:nvSpPr>
            <p:spPr>
              <a:xfrm>
                <a:off x="2417251" y="5512126"/>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8" name="Google Shape;1978;p77"/>
              <p:cNvSpPr/>
              <p:nvPr/>
            </p:nvSpPr>
            <p:spPr>
              <a:xfrm>
                <a:off x="2687938" y="5379100"/>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9" name="Google Shape;1979;p77"/>
              <p:cNvSpPr/>
              <p:nvPr/>
            </p:nvSpPr>
            <p:spPr>
              <a:xfrm>
                <a:off x="3229152" y="5379100"/>
                <a:ext cx="288032" cy="162073"/>
              </a:xfrm>
              <a:prstGeom prst="ellipse">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0" name="Google Shape;1980;p77"/>
              <p:cNvSpPr/>
              <p:nvPr/>
            </p:nvSpPr>
            <p:spPr>
              <a:xfrm>
                <a:off x="3762165" y="5379100"/>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1" name="Google Shape;1981;p77"/>
              <p:cNvSpPr/>
              <p:nvPr/>
            </p:nvSpPr>
            <p:spPr>
              <a:xfrm>
                <a:off x="4027503" y="5512126"/>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2" name="Google Shape;1982;p77"/>
              <p:cNvSpPr/>
              <p:nvPr/>
            </p:nvSpPr>
            <p:spPr>
              <a:xfrm>
                <a:off x="4303262" y="5379100"/>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3" name="Google Shape;1983;p77"/>
              <p:cNvSpPr/>
              <p:nvPr/>
            </p:nvSpPr>
            <p:spPr>
              <a:xfrm>
                <a:off x="4853326" y="5512126"/>
                <a:ext cx="359187" cy="162073"/>
              </a:xfrm>
              <a:prstGeom prst="ellipse">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4" name="Google Shape;1984;p77"/>
              <p:cNvSpPr/>
              <p:nvPr/>
            </p:nvSpPr>
            <p:spPr>
              <a:xfrm>
                <a:off x="5388694" y="5379100"/>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5" name="Google Shape;1985;p77"/>
              <p:cNvSpPr/>
              <p:nvPr/>
            </p:nvSpPr>
            <p:spPr>
              <a:xfrm>
                <a:off x="5651549" y="5512126"/>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Google Shape;1986;p77"/>
              <p:cNvSpPr/>
              <p:nvPr/>
            </p:nvSpPr>
            <p:spPr>
              <a:xfrm>
                <a:off x="5914430" y="5379100"/>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7" name="Google Shape;1987;p77"/>
              <p:cNvSpPr/>
              <p:nvPr/>
            </p:nvSpPr>
            <p:spPr>
              <a:xfrm>
                <a:off x="6451491" y="5379100"/>
                <a:ext cx="288032" cy="162073"/>
              </a:xfrm>
              <a:prstGeom prst="ellipse">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Google Shape;1988;p77"/>
              <p:cNvSpPr/>
              <p:nvPr/>
            </p:nvSpPr>
            <p:spPr>
              <a:xfrm>
                <a:off x="6990999" y="5379100"/>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9" name="Google Shape;1989;p77"/>
              <p:cNvSpPr/>
              <p:nvPr/>
            </p:nvSpPr>
            <p:spPr>
              <a:xfrm>
                <a:off x="7257265" y="5512126"/>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Google Shape;1990;p77"/>
              <p:cNvSpPr/>
              <p:nvPr/>
            </p:nvSpPr>
            <p:spPr>
              <a:xfrm>
                <a:off x="7521868" y="5379100"/>
                <a:ext cx="288032" cy="162073"/>
              </a:xfrm>
              <a:prstGeom prst="ellipse">
                <a:avLst/>
              </a:prstGeom>
              <a:solidFill>
                <a:srgbClr val="D7D7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1" name="Google Shape;1991;p77"/>
              <p:cNvSpPr/>
              <p:nvPr/>
            </p:nvSpPr>
            <p:spPr>
              <a:xfrm>
                <a:off x="8065563" y="5429588"/>
                <a:ext cx="288032" cy="162073"/>
              </a:xfrm>
              <a:prstGeom prst="ellipse">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2" name="Google Shape;1992;p77"/>
              <p:cNvSpPr/>
              <p:nvPr/>
            </p:nvSpPr>
            <p:spPr>
              <a:xfrm>
                <a:off x="2207406" y="5337433"/>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30˚</a:t>
                </a:r>
                <a:endParaRPr/>
              </a:p>
            </p:txBody>
          </p:sp>
          <p:sp>
            <p:nvSpPr>
              <p:cNvPr id="1993" name="Google Shape;1993;p77"/>
              <p:cNvSpPr/>
              <p:nvPr/>
            </p:nvSpPr>
            <p:spPr>
              <a:xfrm>
                <a:off x="2471804" y="5472370"/>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45˚</a:t>
                </a:r>
                <a:endParaRPr/>
              </a:p>
            </p:txBody>
          </p:sp>
          <p:sp>
            <p:nvSpPr>
              <p:cNvPr id="1994" name="Google Shape;1994;p77"/>
              <p:cNvSpPr/>
              <p:nvPr/>
            </p:nvSpPr>
            <p:spPr>
              <a:xfrm>
                <a:off x="4924858" y="5472370"/>
                <a:ext cx="363427"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180˚</a:t>
                </a:r>
                <a:endParaRPr/>
              </a:p>
            </p:txBody>
          </p:sp>
          <p:sp>
            <p:nvSpPr>
              <p:cNvPr id="1995" name="Google Shape;1995;p77"/>
              <p:cNvSpPr/>
              <p:nvPr/>
            </p:nvSpPr>
            <p:spPr>
              <a:xfrm>
                <a:off x="2741942" y="5337433"/>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60˚</a:t>
                </a:r>
                <a:endParaRPr/>
              </a:p>
            </p:txBody>
          </p:sp>
          <p:sp>
            <p:nvSpPr>
              <p:cNvPr id="1996" name="Google Shape;1996;p77"/>
              <p:cNvSpPr/>
              <p:nvPr/>
            </p:nvSpPr>
            <p:spPr>
              <a:xfrm>
                <a:off x="3290665" y="5337433"/>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90˚</a:t>
                </a:r>
                <a:endParaRPr/>
              </a:p>
            </p:txBody>
          </p:sp>
          <p:sp>
            <p:nvSpPr>
              <p:cNvPr id="1997" name="Google Shape;1997;p77"/>
              <p:cNvSpPr/>
              <p:nvPr/>
            </p:nvSpPr>
            <p:spPr>
              <a:xfrm>
                <a:off x="3817362" y="5337433"/>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120˚</a:t>
                </a:r>
                <a:endParaRPr/>
              </a:p>
            </p:txBody>
          </p:sp>
          <p:sp>
            <p:nvSpPr>
              <p:cNvPr id="1998" name="Google Shape;1998;p77"/>
              <p:cNvSpPr/>
              <p:nvPr/>
            </p:nvSpPr>
            <p:spPr>
              <a:xfrm>
                <a:off x="4358337" y="5337433"/>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150˚</a:t>
                </a:r>
                <a:endParaRPr/>
              </a:p>
            </p:txBody>
          </p:sp>
          <p:sp>
            <p:nvSpPr>
              <p:cNvPr id="1999" name="Google Shape;1999;p77"/>
              <p:cNvSpPr/>
              <p:nvPr/>
            </p:nvSpPr>
            <p:spPr>
              <a:xfrm>
                <a:off x="4086509" y="5472370"/>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135˚</a:t>
                </a:r>
                <a:endParaRPr/>
              </a:p>
            </p:txBody>
          </p:sp>
          <p:sp>
            <p:nvSpPr>
              <p:cNvPr id="2000" name="Google Shape;2000;p77"/>
              <p:cNvSpPr/>
              <p:nvPr/>
            </p:nvSpPr>
            <p:spPr>
              <a:xfrm>
                <a:off x="5433604" y="5337433"/>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210˚</a:t>
                </a:r>
                <a:endParaRPr/>
              </a:p>
            </p:txBody>
          </p:sp>
          <p:sp>
            <p:nvSpPr>
              <p:cNvPr id="2001" name="Google Shape;2001;p77"/>
              <p:cNvSpPr/>
              <p:nvPr/>
            </p:nvSpPr>
            <p:spPr>
              <a:xfrm>
                <a:off x="5948823" y="5337433"/>
                <a:ext cx="385162"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240˚</a:t>
                </a:r>
                <a:endParaRPr/>
              </a:p>
            </p:txBody>
          </p:sp>
          <p:sp>
            <p:nvSpPr>
              <p:cNvPr id="2002" name="Google Shape;2002;p77"/>
              <p:cNvSpPr/>
              <p:nvPr/>
            </p:nvSpPr>
            <p:spPr>
              <a:xfrm>
                <a:off x="5702751" y="5472370"/>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225˚</a:t>
                </a:r>
                <a:endParaRPr/>
              </a:p>
            </p:txBody>
          </p:sp>
          <p:sp>
            <p:nvSpPr>
              <p:cNvPr id="2003" name="Google Shape;2003;p77"/>
              <p:cNvSpPr/>
              <p:nvPr/>
            </p:nvSpPr>
            <p:spPr>
              <a:xfrm rot="-8100000">
                <a:off x="8447849" y="5314475"/>
                <a:ext cx="72008" cy="72008"/>
              </a:xfrm>
              <a:prstGeom prst="rtTriangl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4" name="Google Shape;2004;p77"/>
              <p:cNvSpPr/>
              <p:nvPr/>
            </p:nvSpPr>
            <p:spPr>
              <a:xfrm>
                <a:off x="6498796" y="5338533"/>
                <a:ext cx="363427"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270˚</a:t>
                </a:r>
                <a:endParaRPr/>
              </a:p>
            </p:txBody>
          </p:sp>
          <p:sp>
            <p:nvSpPr>
              <p:cNvPr id="2005" name="Google Shape;2005;p77"/>
              <p:cNvSpPr/>
              <p:nvPr/>
            </p:nvSpPr>
            <p:spPr>
              <a:xfrm>
                <a:off x="7014891" y="5337433"/>
                <a:ext cx="395456"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300˚</a:t>
                </a:r>
                <a:endParaRPr/>
              </a:p>
            </p:txBody>
          </p:sp>
          <p:sp>
            <p:nvSpPr>
              <p:cNvPr id="2006" name="Google Shape;2006;p77"/>
              <p:cNvSpPr/>
              <p:nvPr/>
            </p:nvSpPr>
            <p:spPr>
              <a:xfrm>
                <a:off x="7542810" y="5337433"/>
                <a:ext cx="385162"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330˚</a:t>
                </a:r>
                <a:endParaRPr/>
              </a:p>
            </p:txBody>
          </p:sp>
          <p:sp>
            <p:nvSpPr>
              <p:cNvPr id="2007" name="Google Shape;2007;p77"/>
              <p:cNvSpPr/>
              <p:nvPr/>
            </p:nvSpPr>
            <p:spPr>
              <a:xfrm>
                <a:off x="7296738" y="5472370"/>
                <a:ext cx="334783"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315˚</a:t>
                </a:r>
                <a:endParaRPr/>
              </a:p>
            </p:txBody>
          </p:sp>
          <p:sp>
            <p:nvSpPr>
              <p:cNvPr id="2008" name="Google Shape;2008;p77"/>
              <p:cNvSpPr/>
              <p:nvPr/>
            </p:nvSpPr>
            <p:spPr>
              <a:xfrm>
                <a:off x="8105311" y="5388900"/>
                <a:ext cx="367471" cy="2531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360˚</a:t>
                </a:r>
                <a:endParaRPr/>
              </a:p>
            </p:txBody>
          </p:sp>
          <p:sp>
            <p:nvSpPr>
              <p:cNvPr id="2009" name="Google Shape;2009;p77"/>
              <p:cNvSpPr/>
              <p:nvPr/>
            </p:nvSpPr>
            <p:spPr>
              <a:xfrm>
                <a:off x="8466171" y="5311869"/>
                <a:ext cx="188602"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x</a:t>
                </a:r>
                <a:endParaRPr sz="1300">
                  <a:solidFill>
                    <a:srgbClr val="262626"/>
                  </a:solidFill>
                  <a:latin typeface="Arial"/>
                  <a:ea typeface="Arial"/>
                  <a:cs typeface="Arial"/>
                  <a:sym typeface="Arial"/>
                </a:endParaRPr>
              </a:p>
            </p:txBody>
          </p:sp>
          <p:sp>
            <p:nvSpPr>
              <p:cNvPr id="2010" name="Google Shape;2010;p77"/>
              <p:cNvSpPr/>
              <p:nvPr/>
            </p:nvSpPr>
            <p:spPr>
              <a:xfrm>
                <a:off x="1823733" y="4270939"/>
                <a:ext cx="188602"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y</a:t>
                </a:r>
                <a:endParaRPr sz="1300">
                  <a:solidFill>
                    <a:srgbClr val="262626"/>
                  </a:solidFill>
                  <a:latin typeface="Arial"/>
                  <a:ea typeface="Arial"/>
                  <a:cs typeface="Arial"/>
                  <a:sym typeface="Arial"/>
                </a:endParaRPr>
              </a:p>
            </p:txBody>
          </p:sp>
          <p:sp>
            <p:nvSpPr>
              <p:cNvPr id="2011" name="Google Shape;2011;p77"/>
              <p:cNvSpPr/>
              <p:nvPr/>
            </p:nvSpPr>
            <p:spPr>
              <a:xfrm>
                <a:off x="1368397" y="5183012"/>
                <a:ext cx="188602" cy="29929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0</a:t>
                </a:r>
                <a:endParaRPr sz="1000">
                  <a:solidFill>
                    <a:srgbClr val="262626"/>
                  </a:solidFill>
                  <a:latin typeface="Arial"/>
                  <a:ea typeface="Arial"/>
                  <a:cs typeface="Arial"/>
                  <a:sym typeface="Arial"/>
                </a:endParaRPr>
              </a:p>
            </p:txBody>
          </p:sp>
          <p:sp>
            <p:nvSpPr>
              <p:cNvPr id="2012" name="Google Shape;2012;p77"/>
              <p:cNvSpPr/>
              <p:nvPr/>
            </p:nvSpPr>
            <p:spPr>
              <a:xfrm>
                <a:off x="1513177" y="4410555"/>
                <a:ext cx="188602" cy="29929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1</a:t>
                </a:r>
                <a:endParaRPr sz="1000">
                  <a:solidFill>
                    <a:srgbClr val="262626"/>
                  </a:solidFill>
                  <a:latin typeface="Arial"/>
                  <a:ea typeface="Arial"/>
                  <a:cs typeface="Arial"/>
                  <a:sym typeface="Arial"/>
                </a:endParaRPr>
              </a:p>
            </p:txBody>
          </p:sp>
          <p:sp>
            <p:nvSpPr>
              <p:cNvPr id="2013" name="Google Shape;2013;p77"/>
              <p:cNvSpPr/>
              <p:nvPr/>
            </p:nvSpPr>
            <p:spPr>
              <a:xfrm>
                <a:off x="1478082" y="5972555"/>
                <a:ext cx="294749" cy="29929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-1</a:t>
                </a:r>
                <a:endParaRPr sz="1000">
                  <a:solidFill>
                    <a:srgbClr val="262626"/>
                  </a:solidFill>
                  <a:latin typeface="Arial"/>
                  <a:ea typeface="Arial"/>
                  <a:cs typeface="Arial"/>
                  <a:sym typeface="Arial"/>
                </a:endParaRPr>
              </a:p>
            </p:txBody>
          </p:sp>
          <p:sp>
            <p:nvSpPr>
              <p:cNvPr id="1950" name="Google Shape;1950;p77"/>
              <p:cNvSpPr/>
              <p:nvPr/>
            </p:nvSpPr>
            <p:spPr>
              <a:xfrm>
                <a:off x="8163322" y="4560302"/>
                <a:ext cx="89731" cy="8973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14" name="Google Shape;2014;p77"/>
              <p:cNvPicPr preferRelativeResize="0"/>
              <p:nvPr/>
            </p:nvPicPr>
            <p:blipFill rotWithShape="1">
              <a:blip r:embed="rId5">
                <a:alphaModFix/>
              </a:blip>
              <a:srcRect b="0" l="0" r="0" t="0"/>
              <a:stretch/>
            </p:blipFill>
            <p:spPr>
              <a:xfrm>
                <a:off x="1529094" y="4586317"/>
                <a:ext cx="6870571" cy="1498779"/>
              </a:xfrm>
              <a:prstGeom prst="rect">
                <a:avLst/>
              </a:prstGeom>
              <a:noFill/>
              <a:ln>
                <a:noFill/>
              </a:ln>
            </p:spPr>
          </p:pic>
        </p:grpSp>
        <p:sp>
          <p:nvSpPr>
            <p:cNvPr id="2015" name="Google Shape;2015;p77"/>
            <p:cNvSpPr txBox="1"/>
            <p:nvPr/>
          </p:nvSpPr>
          <p:spPr>
            <a:xfrm>
              <a:off x="1359677" y="2389995"/>
              <a:ext cx="561115" cy="290464"/>
            </a:xfrm>
            <a:prstGeom prst="rect">
              <a:avLst/>
            </a:prstGeom>
            <a:blipFill rotWithShape="1">
              <a:blip r:embed="rId6">
                <a:alphaModFix/>
              </a:blip>
              <a:stretch>
                <a:fillRect b="-1458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16" name="Google Shape;2016;p77"/>
            <p:cNvSpPr txBox="1"/>
            <p:nvPr/>
          </p:nvSpPr>
          <p:spPr>
            <a:xfrm>
              <a:off x="1939717" y="2905681"/>
              <a:ext cx="360290" cy="259302"/>
            </a:xfrm>
            <a:prstGeom prst="rect">
              <a:avLst/>
            </a:prstGeom>
            <a:blipFill rotWithShape="1">
              <a:blip r:embed="rId7">
                <a:alphaModFix/>
              </a:blip>
              <a:stretch>
                <a:fillRect b="-19045" l="-6779" r="0" t="-237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17" name="Google Shape;2017;p77"/>
            <p:cNvSpPr txBox="1"/>
            <p:nvPr/>
          </p:nvSpPr>
          <p:spPr>
            <a:xfrm>
              <a:off x="1720958" y="2671676"/>
              <a:ext cx="561116" cy="290913"/>
            </a:xfrm>
            <a:prstGeom prst="rect">
              <a:avLst/>
            </a:prstGeom>
            <a:blipFill rotWithShape="1">
              <a:blip r:embed="rId8">
                <a:alphaModFix/>
              </a:blip>
              <a:stretch>
                <a:fillRect b="-1458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18" name="Google Shape;2018;p77"/>
            <p:cNvCxnSpPr>
              <a:endCxn id="2015" idx="3"/>
            </p:cNvCxnSpPr>
            <p:nvPr/>
          </p:nvCxnSpPr>
          <p:spPr>
            <a:xfrm rot="10800000">
              <a:off x="1920792" y="2535227"/>
              <a:ext cx="398400" cy="184200"/>
            </a:xfrm>
            <a:prstGeom prst="bentConnector3">
              <a:avLst>
                <a:gd fmla="val -28295" name="adj1"/>
              </a:avLst>
            </a:prstGeom>
            <a:noFill/>
            <a:ln cap="flat" cmpd="sng" w="9525">
              <a:solidFill>
                <a:schemeClr val="dk1"/>
              </a:solidFill>
              <a:prstDash val="dash"/>
              <a:miter lim="800000"/>
              <a:headEnd len="sm" w="sm" type="none"/>
              <a:tailEnd len="sm" w="sm" type="none"/>
            </a:ln>
          </p:spPr>
        </p:cxnSp>
        <p:sp>
          <p:nvSpPr>
            <p:cNvPr id="2019" name="Google Shape;2019;p77"/>
            <p:cNvSpPr txBox="1"/>
            <p:nvPr/>
          </p:nvSpPr>
          <p:spPr>
            <a:xfrm>
              <a:off x="1539710" y="3683256"/>
              <a:ext cx="753475" cy="290913"/>
            </a:xfrm>
            <a:prstGeom prst="rect">
              <a:avLst/>
            </a:prstGeom>
            <a:blipFill rotWithShape="1">
              <a:blip r:embed="rId9">
                <a:alphaModFix/>
              </a:blip>
              <a:stretch>
                <a:fillRect b="-1458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20" name="Google Shape;2020;p77"/>
            <p:cNvSpPr txBox="1"/>
            <p:nvPr/>
          </p:nvSpPr>
          <p:spPr>
            <a:xfrm>
              <a:off x="1831990" y="3527509"/>
              <a:ext cx="462883" cy="259302"/>
            </a:xfrm>
            <a:prstGeom prst="rect">
              <a:avLst/>
            </a:prstGeom>
            <a:blipFill rotWithShape="1">
              <a:blip r:embed="rId10">
                <a:alphaModFix/>
              </a:blip>
              <a:stretch>
                <a:fillRect b="-19045" l="-1315" r="0" t="-237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21" name="Google Shape;2021;p77"/>
            <p:cNvSpPr txBox="1"/>
            <p:nvPr/>
          </p:nvSpPr>
          <p:spPr>
            <a:xfrm>
              <a:off x="1185696" y="3896363"/>
              <a:ext cx="753476" cy="290464"/>
            </a:xfrm>
            <a:prstGeom prst="rect">
              <a:avLst/>
            </a:prstGeom>
            <a:blipFill rotWithShape="1">
              <a:blip r:embed="rId11">
                <a:alphaModFix/>
              </a:blip>
              <a:stretch>
                <a:fillRect b="-1458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22" name="Google Shape;2022;p77"/>
            <p:cNvCxnSpPr>
              <a:endCxn id="2021" idx="3"/>
            </p:cNvCxnSpPr>
            <p:nvPr/>
          </p:nvCxnSpPr>
          <p:spPr>
            <a:xfrm flipH="1">
              <a:off x="1939172" y="3987895"/>
              <a:ext cx="353100" cy="53700"/>
            </a:xfrm>
            <a:prstGeom prst="bentConnector3">
              <a:avLst>
                <a:gd fmla="val 50000" name="adj1"/>
              </a:avLst>
            </a:prstGeom>
            <a:noFill/>
            <a:ln cap="flat" cmpd="sng" w="9525">
              <a:solidFill>
                <a:schemeClr val="dk1"/>
              </a:solidFill>
              <a:prstDash val="dash"/>
              <a:miter lim="800000"/>
              <a:headEnd len="sm" w="sm" type="none"/>
              <a:tailEnd len="sm" w="sm" type="none"/>
            </a:ln>
          </p:spPr>
        </p:cxnSp>
        <p:sp>
          <p:nvSpPr>
            <p:cNvPr id="2023" name="Google Shape;2023;p77"/>
            <p:cNvSpPr txBox="1"/>
            <p:nvPr/>
          </p:nvSpPr>
          <p:spPr>
            <a:xfrm>
              <a:off x="1737380" y="4520590"/>
              <a:ext cx="561115" cy="290464"/>
            </a:xfrm>
            <a:prstGeom prst="rect">
              <a:avLst/>
            </a:prstGeom>
            <a:blipFill rotWithShape="1">
              <a:blip r:embed="rId12">
                <a:alphaModFix/>
              </a:blip>
              <a:stretch>
                <a:fillRect b="-1458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24" name="Google Shape;2024;p77"/>
            <p:cNvSpPr txBox="1"/>
            <p:nvPr/>
          </p:nvSpPr>
          <p:spPr>
            <a:xfrm>
              <a:off x="1380960" y="4710703"/>
              <a:ext cx="561115" cy="290913"/>
            </a:xfrm>
            <a:prstGeom prst="rect">
              <a:avLst/>
            </a:prstGeom>
            <a:blipFill rotWithShape="1">
              <a:blip r:embed="rId13">
                <a:alphaModFix/>
              </a:blip>
              <a:stretch>
                <a:fillRect b="-1702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25" name="Google Shape;2025;p77"/>
            <p:cNvCxnSpPr/>
            <p:nvPr/>
          </p:nvCxnSpPr>
          <p:spPr>
            <a:xfrm flipH="1">
              <a:off x="1930494" y="4833931"/>
              <a:ext cx="353178" cy="53796"/>
            </a:xfrm>
            <a:prstGeom prst="bentConnector3">
              <a:avLst>
                <a:gd fmla="val 50000" name="adj1"/>
              </a:avLst>
            </a:prstGeom>
            <a:noFill/>
            <a:ln cap="flat" cmpd="sng" w="9525">
              <a:solidFill>
                <a:schemeClr val="dk1"/>
              </a:solidFill>
              <a:prstDash val="dash"/>
              <a:miter lim="800000"/>
              <a:headEnd len="sm" w="sm" type="none"/>
              <a:tailEnd len="sm" w="sm" type="none"/>
            </a:ln>
          </p:spPr>
        </p:cxnSp>
        <p:sp>
          <p:nvSpPr>
            <p:cNvPr id="2026" name="Google Shape;2026;p77"/>
            <p:cNvSpPr txBox="1"/>
            <p:nvPr/>
          </p:nvSpPr>
          <p:spPr>
            <a:xfrm>
              <a:off x="1952875" y="4874054"/>
              <a:ext cx="360290" cy="259302"/>
            </a:xfrm>
            <a:prstGeom prst="rect">
              <a:avLst/>
            </a:prstGeom>
            <a:blipFill rotWithShape="1">
              <a:blip r:embed="rId14">
                <a:alphaModFix/>
              </a:blip>
              <a:stretch>
                <a:fillRect b="-16277" l="-677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27" name="Google Shape;2027;p77"/>
            <p:cNvSpPr txBox="1"/>
            <p:nvPr/>
          </p:nvSpPr>
          <p:spPr>
            <a:xfrm>
              <a:off x="1844636" y="5509287"/>
              <a:ext cx="462883" cy="259302"/>
            </a:xfrm>
            <a:prstGeom prst="rect">
              <a:avLst/>
            </a:prstGeom>
            <a:blipFill rotWithShape="1">
              <a:blip r:embed="rId15">
                <a:alphaModFix/>
              </a:blip>
              <a:stretch>
                <a:fillRect b="-19045" l="-1315" r="0" t="-237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28" name="Google Shape;2028;p77"/>
            <p:cNvSpPr txBox="1"/>
            <p:nvPr/>
          </p:nvSpPr>
          <p:spPr>
            <a:xfrm>
              <a:off x="1515156" y="5674199"/>
              <a:ext cx="753476" cy="290913"/>
            </a:xfrm>
            <a:prstGeom prst="rect">
              <a:avLst/>
            </a:prstGeom>
            <a:blipFill rotWithShape="1">
              <a:blip r:embed="rId16">
                <a:alphaModFix/>
              </a:blip>
              <a:stretch>
                <a:fillRect b="-1702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29" name="Google Shape;2029;p77"/>
            <p:cNvSpPr txBox="1"/>
            <p:nvPr/>
          </p:nvSpPr>
          <p:spPr>
            <a:xfrm>
              <a:off x="1280234" y="5865777"/>
              <a:ext cx="753476" cy="290464"/>
            </a:xfrm>
            <a:prstGeom prst="rect">
              <a:avLst/>
            </a:prstGeom>
            <a:blipFill rotWithShape="1">
              <a:blip r:embed="rId17">
                <a:alphaModFix/>
              </a:blip>
              <a:stretch>
                <a:fillRect b="-14581" l="-81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30" name="Google Shape;2030;p77"/>
            <p:cNvCxnSpPr>
              <a:endCxn id="2029" idx="3"/>
            </p:cNvCxnSpPr>
            <p:nvPr/>
          </p:nvCxnSpPr>
          <p:spPr>
            <a:xfrm flipH="1">
              <a:off x="2033710" y="5975609"/>
              <a:ext cx="250200" cy="35400"/>
            </a:xfrm>
            <a:prstGeom prst="bentConnector3">
              <a:avLst>
                <a:gd fmla="val 50000" name="adj1"/>
              </a:avLst>
            </a:prstGeom>
            <a:noFill/>
            <a:ln cap="flat" cmpd="sng" w="9525">
              <a:solidFill>
                <a:schemeClr val="dk1"/>
              </a:solidFill>
              <a:prstDash val="dash"/>
              <a:miter lim="800000"/>
              <a:headEnd len="sm" w="sm" type="none"/>
              <a:tailEnd len="sm" w="sm" type="none"/>
            </a:ln>
          </p:spPr>
        </p:cxn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78"/>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Khoa học dữ liệu: Vector</a:t>
            </a:r>
            <a:endParaRPr/>
          </a:p>
        </p:txBody>
      </p:sp>
      <p:sp>
        <p:nvSpPr>
          <p:cNvPr id="2037" name="Google Shape;2037;p7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038" name="Google Shape;2038;p78"/>
          <p:cNvSpPr/>
          <p:nvPr/>
        </p:nvSpPr>
        <p:spPr>
          <a:xfrm>
            <a:off x="1054112" y="3833452"/>
            <a:ext cx="3969308" cy="230242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59"/>
              <a:buFont typeface="Arial"/>
              <a:buChar char="•"/>
            </a:pPr>
            <a:r>
              <a:rPr lang="en-US" sz="1799">
                <a:solidFill>
                  <a:srgbClr val="3F3F3F"/>
                </a:solidFill>
                <a:latin typeface="Arial"/>
                <a:ea typeface="Arial"/>
                <a:cs typeface="Arial"/>
                <a:sym typeface="Arial"/>
              </a:rPr>
              <a:t>3.1. Vector</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3.2. Chuẩn Vector</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3.3. Tích vô hướng</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3.4. Điều kiện trực giao</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3.5. Vector pháp tuyến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3.6. Độ tương tự Cosine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7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về vectơ</a:t>
            </a:r>
            <a:endParaRPr b="1" sz="2400">
              <a:solidFill>
                <a:srgbClr val="0C0C0C"/>
              </a:solidFill>
              <a:latin typeface="Arial"/>
              <a:ea typeface="Arial"/>
              <a:cs typeface="Arial"/>
              <a:sym typeface="Arial"/>
            </a:endParaRPr>
          </a:p>
        </p:txBody>
      </p:sp>
      <p:grpSp>
        <p:nvGrpSpPr>
          <p:cNvPr id="2045" name="Google Shape;2045;p79"/>
          <p:cNvGrpSpPr/>
          <p:nvPr/>
        </p:nvGrpSpPr>
        <p:grpSpPr>
          <a:xfrm>
            <a:off x="559817" y="1902381"/>
            <a:ext cx="8783192" cy="215444"/>
            <a:chOff x="559817" y="2136914"/>
            <a:chExt cx="8783192" cy="215444"/>
          </a:xfrm>
        </p:grpSpPr>
        <p:sp>
          <p:nvSpPr>
            <p:cNvPr id="2046" name="Google Shape;2046;p7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47" name="Google Shape;2047;p7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Vectơ là gì?</a:t>
              </a:r>
              <a:endParaRPr/>
            </a:p>
          </p:txBody>
        </p:sp>
      </p:grpSp>
      <p:grpSp>
        <p:nvGrpSpPr>
          <p:cNvPr id="2048" name="Google Shape;2048;p79"/>
          <p:cNvGrpSpPr/>
          <p:nvPr/>
        </p:nvGrpSpPr>
        <p:grpSpPr>
          <a:xfrm>
            <a:off x="450000" y="450000"/>
            <a:ext cx="9018000" cy="276999"/>
            <a:chOff x="450000" y="450000"/>
            <a:chExt cx="9018000" cy="276999"/>
          </a:xfrm>
        </p:grpSpPr>
        <p:sp>
          <p:nvSpPr>
            <p:cNvPr id="2049" name="Google Shape;2049;p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Vector</a:t>
              </a:r>
              <a:endParaRPr b="1" sz="1800">
                <a:solidFill>
                  <a:schemeClr val="lt1"/>
                </a:solidFill>
                <a:latin typeface="Arial"/>
                <a:ea typeface="Arial"/>
                <a:cs typeface="Arial"/>
                <a:sym typeface="Arial"/>
              </a:endParaRPr>
            </a:p>
          </p:txBody>
        </p:sp>
        <p:sp>
          <p:nvSpPr>
            <p:cNvPr id="2050" name="Google Shape;2050;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51" name="Google Shape;2051;p79"/>
          <p:cNvSpPr/>
          <p:nvPr/>
        </p:nvSpPr>
        <p:spPr>
          <a:xfrm>
            <a:off x="702940" y="2199142"/>
            <a:ext cx="8632825" cy="104821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052" name="Google Shape;2052;p79"/>
          <p:cNvGrpSpPr/>
          <p:nvPr/>
        </p:nvGrpSpPr>
        <p:grpSpPr>
          <a:xfrm>
            <a:off x="504522" y="3335022"/>
            <a:ext cx="9271426" cy="2655488"/>
            <a:chOff x="504522" y="3137854"/>
            <a:chExt cx="9271426" cy="2655488"/>
          </a:xfrm>
        </p:grpSpPr>
        <p:grpSp>
          <p:nvGrpSpPr>
            <p:cNvPr id="2053" name="Google Shape;2053;p79"/>
            <p:cNvGrpSpPr/>
            <p:nvPr/>
          </p:nvGrpSpPr>
          <p:grpSpPr>
            <a:xfrm>
              <a:off x="504522" y="3137854"/>
              <a:ext cx="9029659" cy="2307370"/>
              <a:chOff x="388189" y="2666090"/>
              <a:chExt cx="9273271" cy="2369621"/>
            </a:xfrm>
          </p:grpSpPr>
          <p:pic>
            <p:nvPicPr>
              <p:cNvPr id="2054" name="Google Shape;2054;p79"/>
              <p:cNvPicPr preferRelativeResize="0"/>
              <p:nvPr/>
            </p:nvPicPr>
            <p:blipFill rotWithShape="1">
              <a:blip r:embed="rId4">
                <a:alphaModFix/>
              </a:blip>
              <a:srcRect b="15224" l="13262" r="11649" t="12032"/>
              <a:stretch/>
            </p:blipFill>
            <p:spPr>
              <a:xfrm>
                <a:off x="388189" y="2666090"/>
                <a:ext cx="2445937" cy="2369621"/>
              </a:xfrm>
              <a:prstGeom prst="rect">
                <a:avLst/>
              </a:prstGeom>
              <a:noFill/>
              <a:ln>
                <a:noFill/>
              </a:ln>
            </p:spPr>
          </p:pic>
          <p:pic>
            <p:nvPicPr>
              <p:cNvPr id="2055" name="Google Shape;2055;p79"/>
              <p:cNvPicPr preferRelativeResize="0"/>
              <p:nvPr/>
            </p:nvPicPr>
            <p:blipFill rotWithShape="1">
              <a:blip r:embed="rId5">
                <a:alphaModFix/>
              </a:blip>
              <a:srcRect b="13678" l="18249" r="17611" t="12067"/>
              <a:stretch/>
            </p:blipFill>
            <p:spPr>
              <a:xfrm>
                <a:off x="2802591" y="2782149"/>
                <a:ext cx="1866251" cy="2160570"/>
              </a:xfrm>
              <a:prstGeom prst="rect">
                <a:avLst/>
              </a:prstGeom>
              <a:noFill/>
              <a:ln>
                <a:noFill/>
              </a:ln>
            </p:spPr>
          </p:pic>
          <p:pic>
            <p:nvPicPr>
              <p:cNvPr id="2056" name="Google Shape;2056;p79"/>
              <p:cNvPicPr preferRelativeResize="0"/>
              <p:nvPr/>
            </p:nvPicPr>
            <p:blipFill rotWithShape="1">
              <a:blip r:embed="rId6">
                <a:alphaModFix/>
              </a:blip>
              <a:srcRect b="18352" l="17408" r="19316" t="18144"/>
              <a:stretch/>
            </p:blipFill>
            <p:spPr>
              <a:xfrm>
                <a:off x="7483316" y="2782149"/>
                <a:ext cx="2178144" cy="2185997"/>
              </a:xfrm>
              <a:prstGeom prst="rect">
                <a:avLst/>
              </a:prstGeom>
              <a:noFill/>
              <a:ln>
                <a:noFill/>
              </a:ln>
            </p:spPr>
          </p:pic>
          <p:pic>
            <p:nvPicPr>
              <p:cNvPr id="2057" name="Google Shape;2057;p79"/>
              <p:cNvPicPr preferRelativeResize="0"/>
              <p:nvPr/>
            </p:nvPicPr>
            <p:blipFill rotWithShape="1">
              <a:blip r:embed="rId7">
                <a:alphaModFix/>
              </a:blip>
              <a:srcRect b="18935" l="11049" r="10483" t="17561"/>
              <a:stretch/>
            </p:blipFill>
            <p:spPr>
              <a:xfrm>
                <a:off x="4782228" y="2786551"/>
                <a:ext cx="2701087" cy="2185997"/>
              </a:xfrm>
              <a:prstGeom prst="rect">
                <a:avLst/>
              </a:prstGeom>
              <a:noFill/>
              <a:ln>
                <a:noFill/>
              </a:ln>
            </p:spPr>
          </p:pic>
        </p:grpSp>
        <p:sp>
          <p:nvSpPr>
            <p:cNvPr id="2058" name="Google Shape;2058;p79"/>
            <p:cNvSpPr txBox="1"/>
            <p:nvPr/>
          </p:nvSpPr>
          <p:spPr>
            <a:xfrm>
              <a:off x="7286848" y="5331677"/>
              <a:ext cx="24891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Mối quan hệ tuyến tính giữa thời gian và độ cao của mực nước</a:t>
              </a:r>
              <a:endParaRPr sz="1200">
                <a:solidFill>
                  <a:srgbClr val="262626"/>
                </a:solidFill>
                <a:latin typeface="Arial"/>
                <a:ea typeface="Arial"/>
                <a:cs typeface="Arial"/>
                <a:sym typeface="Arial"/>
              </a:endParaRPr>
            </a:p>
          </p:txBody>
        </p:sp>
        <p:sp>
          <p:nvSpPr>
            <p:cNvPr id="2059" name="Google Shape;2059;p79"/>
            <p:cNvSpPr/>
            <p:nvPr/>
          </p:nvSpPr>
          <p:spPr>
            <a:xfrm>
              <a:off x="7517331" y="3320716"/>
              <a:ext cx="1717895" cy="3035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grpSp>
        <p:nvGrpSpPr>
          <p:cNvPr id="2065" name="Google Shape;2065;p80"/>
          <p:cNvGrpSpPr/>
          <p:nvPr/>
        </p:nvGrpSpPr>
        <p:grpSpPr>
          <a:xfrm>
            <a:off x="450000" y="450000"/>
            <a:ext cx="9018000" cy="276999"/>
            <a:chOff x="450000" y="450000"/>
            <a:chExt cx="9018000" cy="276999"/>
          </a:xfrm>
        </p:grpSpPr>
        <p:sp>
          <p:nvSpPr>
            <p:cNvPr id="2066" name="Google Shape;2066;p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Vector</a:t>
              </a:r>
              <a:endParaRPr b="1" sz="1800">
                <a:solidFill>
                  <a:schemeClr val="lt1"/>
                </a:solidFill>
                <a:latin typeface="Arial"/>
                <a:ea typeface="Arial"/>
                <a:cs typeface="Arial"/>
                <a:sym typeface="Arial"/>
              </a:endParaRPr>
            </a:p>
          </p:txBody>
        </p:sp>
        <p:sp>
          <p:nvSpPr>
            <p:cNvPr id="2067" name="Google Shape;2067;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68" name="Google Shape;2068;p8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định nghĩa khác nhau của Vector</a:t>
            </a:r>
            <a:endParaRPr/>
          </a:p>
        </p:txBody>
      </p:sp>
      <p:grpSp>
        <p:nvGrpSpPr>
          <p:cNvPr id="2069" name="Google Shape;2069;p80"/>
          <p:cNvGrpSpPr/>
          <p:nvPr/>
        </p:nvGrpSpPr>
        <p:grpSpPr>
          <a:xfrm>
            <a:off x="559817" y="1902381"/>
            <a:ext cx="8783192" cy="215444"/>
            <a:chOff x="559817" y="2136914"/>
            <a:chExt cx="8783192" cy="215444"/>
          </a:xfrm>
        </p:grpSpPr>
        <p:sp>
          <p:nvSpPr>
            <p:cNvPr id="2070" name="Google Shape;2070;p8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71" name="Google Shape;2071;p8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 của Vector  (1)</a:t>
              </a:r>
              <a:endParaRPr/>
            </a:p>
          </p:txBody>
        </p:sp>
      </p:grpSp>
      <p:sp>
        <p:nvSpPr>
          <p:cNvPr id="2072" name="Google Shape;2072;p80"/>
          <p:cNvSpPr/>
          <p:nvPr/>
        </p:nvSpPr>
        <p:spPr>
          <a:xfrm>
            <a:off x="2702560" y="2771617"/>
            <a:ext cx="4500880" cy="137109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3" name="Google Shape;2073;p80"/>
          <p:cNvSpPr/>
          <p:nvPr/>
        </p:nvSpPr>
        <p:spPr>
          <a:xfrm>
            <a:off x="702940" y="2181246"/>
            <a:ext cx="8632825" cy="34130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2074" name="Google Shape;2074;p80"/>
          <p:cNvPicPr preferRelativeResize="0"/>
          <p:nvPr/>
        </p:nvPicPr>
        <p:blipFill rotWithShape="1">
          <a:blip r:embed="rId4">
            <a:alphaModFix/>
          </a:blip>
          <a:srcRect b="16876" l="66647" r="0" t="0"/>
          <a:stretch/>
        </p:blipFill>
        <p:spPr>
          <a:xfrm>
            <a:off x="7793806" y="4166698"/>
            <a:ext cx="1694110" cy="1895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pSp>
        <p:nvGrpSpPr>
          <p:cNvPr id="258" name="Google Shape;258;p8"/>
          <p:cNvGrpSpPr/>
          <p:nvPr/>
        </p:nvGrpSpPr>
        <p:grpSpPr>
          <a:xfrm>
            <a:off x="559817" y="1428745"/>
            <a:ext cx="8783192" cy="215444"/>
            <a:chOff x="559817" y="2136914"/>
            <a:chExt cx="8783192" cy="215444"/>
          </a:xfrm>
        </p:grpSpPr>
        <p:sp>
          <p:nvSpPr>
            <p:cNvPr id="259" name="Google Shape;259;p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0" name="Google Shape;260;p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Anaconda</a:t>
              </a:r>
              <a:endParaRPr sz="1400">
                <a:solidFill>
                  <a:srgbClr val="262626"/>
                </a:solidFill>
                <a:latin typeface="Arial"/>
                <a:ea typeface="Arial"/>
                <a:cs typeface="Arial"/>
                <a:sym typeface="Arial"/>
              </a:endParaRPr>
            </a:p>
          </p:txBody>
        </p:sp>
      </p:grpSp>
      <p:sp>
        <p:nvSpPr>
          <p:cNvPr id="261" name="Google Shape;261;p8"/>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www.anaconda.com</a:t>
            </a:r>
            <a:endParaRPr/>
          </a:p>
        </p:txBody>
      </p:sp>
      <p:grpSp>
        <p:nvGrpSpPr>
          <p:cNvPr id="262" name="Google Shape;262;p8"/>
          <p:cNvGrpSpPr/>
          <p:nvPr/>
        </p:nvGrpSpPr>
        <p:grpSpPr>
          <a:xfrm>
            <a:off x="450000" y="450000"/>
            <a:ext cx="9018000" cy="276999"/>
            <a:chOff x="450000" y="450000"/>
            <a:chExt cx="9018000" cy="276999"/>
          </a:xfrm>
        </p:grpSpPr>
        <p:sp>
          <p:nvSpPr>
            <p:cNvPr id="263" name="Google Shape;263;p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Cài đặt Anaconda cho Python</a:t>
              </a:r>
              <a:endParaRPr/>
            </a:p>
          </p:txBody>
        </p:sp>
        <p:sp>
          <p:nvSpPr>
            <p:cNvPr id="264" name="Google Shape;264;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65" name="Google Shape;265;p8"/>
          <p:cNvGrpSpPr/>
          <p:nvPr/>
        </p:nvGrpSpPr>
        <p:grpSpPr>
          <a:xfrm>
            <a:off x="702940" y="2046269"/>
            <a:ext cx="4515539" cy="3596813"/>
            <a:chOff x="702940" y="2113565"/>
            <a:chExt cx="4515539" cy="3596813"/>
          </a:xfrm>
        </p:grpSpPr>
        <p:pic>
          <p:nvPicPr>
            <p:cNvPr id="266" name="Google Shape;266;p8"/>
            <p:cNvPicPr preferRelativeResize="0"/>
            <p:nvPr/>
          </p:nvPicPr>
          <p:blipFill rotWithShape="1">
            <a:blip r:embed="rId3">
              <a:alphaModFix/>
            </a:blip>
            <a:srcRect b="0" l="0" r="0" t="0"/>
            <a:stretch/>
          </p:blipFill>
          <p:spPr>
            <a:xfrm>
              <a:off x="702940" y="2113565"/>
              <a:ext cx="4515539" cy="3501794"/>
            </a:xfrm>
            <a:prstGeom prst="rect">
              <a:avLst/>
            </a:prstGeom>
            <a:noFill/>
            <a:ln>
              <a:noFill/>
            </a:ln>
          </p:spPr>
        </p:pic>
        <p:pic>
          <p:nvPicPr>
            <p:cNvPr id="267" name="Google Shape;267;p8"/>
            <p:cNvPicPr preferRelativeResize="0"/>
            <p:nvPr/>
          </p:nvPicPr>
          <p:blipFill rotWithShape="1">
            <a:blip r:embed="rId4">
              <a:alphaModFix/>
            </a:blip>
            <a:srcRect b="0" l="0" r="0" t="0"/>
            <a:stretch/>
          </p:blipFill>
          <p:spPr>
            <a:xfrm>
              <a:off x="4061438" y="5278330"/>
              <a:ext cx="432048" cy="432048"/>
            </a:xfrm>
            <a:prstGeom prst="rect">
              <a:avLst/>
            </a:prstGeom>
            <a:noFill/>
            <a:ln>
              <a:noFill/>
            </a:ln>
          </p:spPr>
        </p:pic>
        <p:pic>
          <p:nvPicPr>
            <p:cNvPr id="268" name="Google Shape;268;p8"/>
            <p:cNvPicPr preferRelativeResize="0"/>
            <p:nvPr/>
          </p:nvPicPr>
          <p:blipFill rotWithShape="1">
            <a:blip r:embed="rId4">
              <a:alphaModFix/>
            </a:blip>
            <a:srcRect b="0" l="0" r="0" t="0"/>
            <a:stretch/>
          </p:blipFill>
          <p:spPr>
            <a:xfrm flipH="1">
              <a:off x="774948" y="3212976"/>
              <a:ext cx="432048" cy="432048"/>
            </a:xfrm>
            <a:prstGeom prst="rect">
              <a:avLst/>
            </a:prstGeom>
            <a:noFill/>
            <a:ln>
              <a:noFill/>
            </a:ln>
          </p:spPr>
        </p:pic>
      </p:grpSp>
      <p:sp>
        <p:nvSpPr>
          <p:cNvPr id="269" name="Google Shape;269;p8"/>
          <p:cNvSpPr/>
          <p:nvPr/>
        </p:nvSpPr>
        <p:spPr>
          <a:xfrm>
            <a:off x="635000" y="6038122"/>
            <a:ext cx="8632825" cy="330072"/>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 Nếu không quen thuộc với môi trường PATH, có thể nhấp vào "Đăng ký Anaconda...".</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81"/>
          <p:cNvSpPr/>
          <p:nvPr/>
        </p:nvSpPr>
        <p:spPr>
          <a:xfrm>
            <a:off x="712182" y="2690006"/>
            <a:ext cx="8415694" cy="210714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81" name="Google Shape;2081;p81"/>
          <p:cNvGrpSpPr/>
          <p:nvPr/>
        </p:nvGrpSpPr>
        <p:grpSpPr>
          <a:xfrm>
            <a:off x="559817" y="1428745"/>
            <a:ext cx="8783192" cy="215444"/>
            <a:chOff x="559817" y="2136914"/>
            <a:chExt cx="8783192" cy="215444"/>
          </a:xfrm>
        </p:grpSpPr>
        <p:sp>
          <p:nvSpPr>
            <p:cNvPr id="2082" name="Google Shape;2082;p8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83" name="Google Shape;2083;p8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 của Vector (2)</a:t>
              </a:r>
              <a:endParaRPr/>
            </a:p>
          </p:txBody>
        </p:sp>
      </p:grpSp>
      <p:sp>
        <p:nvSpPr>
          <p:cNvPr id="2084" name="Google Shape;2084;p81"/>
          <p:cNvSpPr/>
          <p:nvPr/>
        </p:nvSpPr>
        <p:spPr>
          <a:xfrm>
            <a:off x="702940" y="1772816"/>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Phần tử của không gian vectơ được gọi là vectơ, biểu thị trực tiếp cho một đối tượng có tỷ lệ hướng và độ dài được xác định. Là một điểm trong không gian, phần cuối của mũi tên tương ứng với tọa độ của vectơ.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vectơ biểu diễn bằng một đoạn thẳng với điểm bắt đầu và điểm kết thúc.</a:t>
            </a:r>
            <a:endParaRPr sz="1300">
              <a:solidFill>
                <a:srgbClr val="262626"/>
              </a:solidFill>
              <a:latin typeface="Arial"/>
              <a:ea typeface="Arial"/>
              <a:cs typeface="Arial"/>
              <a:sym typeface="Arial"/>
            </a:endParaRPr>
          </a:p>
        </p:txBody>
      </p:sp>
      <p:grpSp>
        <p:nvGrpSpPr>
          <p:cNvPr id="2085" name="Google Shape;2085;p81"/>
          <p:cNvGrpSpPr/>
          <p:nvPr/>
        </p:nvGrpSpPr>
        <p:grpSpPr>
          <a:xfrm>
            <a:off x="450000" y="450000"/>
            <a:ext cx="9018000" cy="276999"/>
            <a:chOff x="450000" y="450000"/>
            <a:chExt cx="9018000" cy="276999"/>
          </a:xfrm>
        </p:grpSpPr>
        <p:sp>
          <p:nvSpPr>
            <p:cNvPr id="2086" name="Google Shape;2086;p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Vector</a:t>
              </a:r>
              <a:endParaRPr b="1" sz="1800">
                <a:solidFill>
                  <a:schemeClr val="lt1"/>
                </a:solidFill>
                <a:latin typeface="Arial"/>
                <a:ea typeface="Arial"/>
                <a:cs typeface="Arial"/>
                <a:sym typeface="Arial"/>
              </a:endParaRPr>
            </a:p>
          </p:txBody>
        </p:sp>
        <p:sp>
          <p:nvSpPr>
            <p:cNvPr id="2087" name="Google Shape;2087;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88" name="Google Shape;2088;p81"/>
          <p:cNvSpPr txBox="1"/>
          <p:nvPr/>
        </p:nvSpPr>
        <p:spPr>
          <a:xfrm>
            <a:off x="4735388" y="3487152"/>
            <a:ext cx="1880195" cy="415627"/>
          </a:xfrm>
          <a:prstGeom prst="rect">
            <a:avLst/>
          </a:prstGeom>
          <a:blipFill rotWithShape="1">
            <a:blip r:embed="rId3">
              <a:alphaModFix/>
            </a:blip>
            <a:stretch>
              <a:fillRect b="-14703" l="-4697"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089" name="Google Shape;2089;p81"/>
          <p:cNvGrpSpPr/>
          <p:nvPr/>
        </p:nvGrpSpPr>
        <p:grpSpPr>
          <a:xfrm>
            <a:off x="2935188" y="3038379"/>
            <a:ext cx="1276280" cy="1410399"/>
            <a:chOff x="3028287" y="3604939"/>
            <a:chExt cx="1276280" cy="1410399"/>
          </a:xfrm>
        </p:grpSpPr>
        <p:sp>
          <p:nvSpPr>
            <p:cNvPr id="2090" name="Google Shape;2090;p81"/>
            <p:cNvSpPr/>
            <p:nvPr/>
          </p:nvSpPr>
          <p:spPr>
            <a:xfrm>
              <a:off x="3028287" y="4738339"/>
              <a:ext cx="144016" cy="144016"/>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1" name="Google Shape;2091;p81"/>
            <p:cNvSpPr/>
            <p:nvPr/>
          </p:nvSpPr>
          <p:spPr>
            <a:xfrm>
              <a:off x="3945428" y="3620514"/>
              <a:ext cx="144016" cy="144016"/>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92" name="Google Shape;2092;p81"/>
            <p:cNvCxnSpPr>
              <a:stCxn id="2090" idx="7"/>
              <a:endCxn id="2091" idx="3"/>
            </p:cNvCxnSpPr>
            <p:nvPr/>
          </p:nvCxnSpPr>
          <p:spPr>
            <a:xfrm flipH="1" rot="10800000">
              <a:off x="3151212" y="3743330"/>
              <a:ext cx="815400" cy="1016100"/>
            </a:xfrm>
            <a:prstGeom prst="straightConnector1">
              <a:avLst/>
            </a:prstGeom>
            <a:noFill/>
            <a:ln cap="flat" cmpd="sng" w="28575">
              <a:solidFill>
                <a:srgbClr val="1429A0"/>
              </a:solidFill>
              <a:prstDash val="solid"/>
              <a:miter lim="800000"/>
              <a:headEnd len="sm" w="sm" type="none"/>
              <a:tailEnd len="med" w="med" type="triangle"/>
            </a:ln>
          </p:spPr>
        </p:cxnSp>
        <p:sp>
          <p:nvSpPr>
            <p:cNvPr id="2093" name="Google Shape;2093;p81"/>
            <p:cNvSpPr txBox="1"/>
            <p:nvPr/>
          </p:nvSpPr>
          <p:spPr>
            <a:xfrm>
              <a:off x="3198160" y="4738339"/>
              <a:ext cx="201209" cy="276999"/>
            </a:xfrm>
            <a:prstGeom prst="rect">
              <a:avLst/>
            </a:prstGeom>
            <a:blipFill rotWithShape="1">
              <a:blip r:embed="rId4">
                <a:alphaModFix/>
              </a:blip>
              <a:stretch>
                <a:fillRect b="-6520" l="-27272" r="-2727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94" name="Google Shape;2094;p81"/>
            <p:cNvSpPr txBox="1"/>
            <p:nvPr/>
          </p:nvSpPr>
          <p:spPr>
            <a:xfrm>
              <a:off x="4089444" y="3604939"/>
              <a:ext cx="215123" cy="276999"/>
            </a:xfrm>
            <a:prstGeom prst="rect">
              <a:avLst/>
            </a:prstGeom>
            <a:blipFill rotWithShape="1">
              <a:blip r:embed="rId5">
                <a:alphaModFix/>
              </a:blip>
              <a:stretch>
                <a:fillRect b="-28259" l="-37141" r="-3428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95" name="Google Shape;2095;p81"/>
            <p:cNvSpPr txBox="1"/>
            <p:nvPr/>
          </p:nvSpPr>
          <p:spPr>
            <a:xfrm>
              <a:off x="3615542" y="4248733"/>
              <a:ext cx="357790" cy="312458"/>
            </a:xfrm>
            <a:prstGeom prst="rect">
              <a:avLst/>
            </a:prstGeom>
            <a:blipFill rotWithShape="1">
              <a:blip r:embed="rId6">
                <a:alphaModFix/>
              </a:blip>
              <a:stretch>
                <a:fillRect b="-27448" l="-20335" r="-2033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096" name="Google Shape;2096;p81"/>
            <p:cNvSpPr txBox="1"/>
            <p:nvPr/>
          </p:nvSpPr>
          <p:spPr>
            <a:xfrm>
              <a:off x="3298764" y="3881938"/>
              <a:ext cx="184666" cy="276999"/>
            </a:xfrm>
            <a:prstGeom prst="rect">
              <a:avLst/>
            </a:prstGeom>
            <a:blipFill rotWithShape="1">
              <a:blip r:embed="rId7">
                <a:alphaModFix/>
              </a:blip>
              <a:stretch>
                <a:fillRect b="0" l="-19999" r="-166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grpSp>
        <p:nvGrpSpPr>
          <p:cNvPr id="2102" name="Google Shape;2102;p82"/>
          <p:cNvGrpSpPr/>
          <p:nvPr/>
        </p:nvGrpSpPr>
        <p:grpSpPr>
          <a:xfrm>
            <a:off x="559817" y="1428745"/>
            <a:ext cx="8783192" cy="215444"/>
            <a:chOff x="559817" y="2136914"/>
            <a:chExt cx="8783192" cy="215444"/>
          </a:xfrm>
        </p:grpSpPr>
        <p:sp>
          <p:nvSpPr>
            <p:cNvPr id="2103" name="Google Shape;2103;p8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04" name="Google Shape;2104;p8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Không gian vector</a:t>
              </a:r>
              <a:endParaRPr sz="1400">
                <a:solidFill>
                  <a:srgbClr val="262626"/>
                </a:solidFill>
                <a:latin typeface="Arial"/>
                <a:ea typeface="Arial"/>
                <a:cs typeface="Arial"/>
                <a:sym typeface="Arial"/>
              </a:endParaRPr>
            </a:p>
          </p:txBody>
        </p:sp>
      </p:grpSp>
      <p:sp>
        <p:nvSpPr>
          <p:cNvPr id="2105" name="Google Shape;2105;p82"/>
          <p:cNvSpPr/>
          <p:nvPr/>
        </p:nvSpPr>
        <p:spPr>
          <a:xfrm>
            <a:off x="702940" y="1772816"/>
            <a:ext cx="8632825"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gian vectơ trong đại số tuyến tính, đề cập đến không gian trong đó các phần tử có thể được thêm vào nhau hoặc tăng hoặc giảm thành một bội số nhất định. Nói cách khác, một không gian được tạo ra bởi các tổ hợp tuyến tính được gọi là không gian vectơ.</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vectơ đại diện cho vị trí trong không gian tọa độ.</a:t>
            </a:r>
            <a:endParaRPr sz="1300">
              <a:solidFill>
                <a:srgbClr val="262626"/>
              </a:solidFill>
              <a:latin typeface="Arial"/>
              <a:ea typeface="Arial"/>
              <a:cs typeface="Arial"/>
              <a:sym typeface="Arial"/>
            </a:endParaRPr>
          </a:p>
        </p:txBody>
      </p:sp>
      <p:grpSp>
        <p:nvGrpSpPr>
          <p:cNvPr id="2106" name="Google Shape;2106;p82"/>
          <p:cNvGrpSpPr/>
          <p:nvPr/>
        </p:nvGrpSpPr>
        <p:grpSpPr>
          <a:xfrm>
            <a:off x="450000" y="450000"/>
            <a:ext cx="9018000" cy="276999"/>
            <a:chOff x="450000" y="450000"/>
            <a:chExt cx="9018000" cy="276999"/>
          </a:xfrm>
        </p:grpSpPr>
        <p:sp>
          <p:nvSpPr>
            <p:cNvPr id="2107" name="Google Shape;2107;p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Vector</a:t>
              </a:r>
              <a:endParaRPr b="1" sz="1800">
                <a:solidFill>
                  <a:schemeClr val="lt1"/>
                </a:solidFill>
                <a:latin typeface="Arial"/>
                <a:ea typeface="Arial"/>
                <a:cs typeface="Arial"/>
                <a:sym typeface="Arial"/>
              </a:endParaRPr>
            </a:p>
          </p:txBody>
        </p:sp>
        <p:sp>
          <p:nvSpPr>
            <p:cNvPr id="2108" name="Google Shape;2108;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2109" name="Google Shape;2109;p82"/>
          <p:cNvGrpSpPr/>
          <p:nvPr/>
        </p:nvGrpSpPr>
        <p:grpSpPr>
          <a:xfrm>
            <a:off x="861514" y="2913641"/>
            <a:ext cx="2843175" cy="2747607"/>
            <a:chOff x="729434" y="3057657"/>
            <a:chExt cx="2843175" cy="2747607"/>
          </a:xfrm>
        </p:grpSpPr>
        <p:cxnSp>
          <p:nvCxnSpPr>
            <p:cNvPr id="2110" name="Google Shape;2110;p82"/>
            <p:cNvCxnSpPr/>
            <p:nvPr/>
          </p:nvCxnSpPr>
          <p:spPr>
            <a:xfrm>
              <a:off x="729434" y="3057657"/>
              <a:ext cx="0" cy="2747607"/>
            </a:xfrm>
            <a:prstGeom prst="straightConnector1">
              <a:avLst/>
            </a:prstGeom>
            <a:noFill/>
            <a:ln cap="flat" cmpd="sng" w="12700">
              <a:solidFill>
                <a:srgbClr val="7F7F7F"/>
              </a:solidFill>
              <a:prstDash val="solid"/>
              <a:miter lim="800000"/>
              <a:headEnd len="sm" w="sm" type="none"/>
              <a:tailEnd len="sm" w="sm" type="none"/>
            </a:ln>
          </p:spPr>
        </p:cxnSp>
        <p:cxnSp>
          <p:nvCxnSpPr>
            <p:cNvPr id="2111" name="Google Shape;2111;p82"/>
            <p:cNvCxnSpPr/>
            <p:nvPr/>
          </p:nvCxnSpPr>
          <p:spPr>
            <a:xfrm>
              <a:off x="999598" y="3057657"/>
              <a:ext cx="0" cy="2747607"/>
            </a:xfrm>
            <a:prstGeom prst="straightConnector1">
              <a:avLst/>
            </a:prstGeom>
            <a:noFill/>
            <a:ln cap="flat" cmpd="sng" w="12700">
              <a:solidFill>
                <a:srgbClr val="7F7F7F"/>
              </a:solidFill>
              <a:prstDash val="solid"/>
              <a:miter lim="800000"/>
              <a:headEnd len="sm" w="sm" type="none"/>
              <a:tailEnd len="sm" w="sm" type="none"/>
            </a:ln>
          </p:spPr>
        </p:cxnSp>
        <p:cxnSp>
          <p:nvCxnSpPr>
            <p:cNvPr id="2112" name="Google Shape;2112;p82"/>
            <p:cNvCxnSpPr/>
            <p:nvPr/>
          </p:nvCxnSpPr>
          <p:spPr>
            <a:xfrm>
              <a:off x="1279004" y="3057657"/>
              <a:ext cx="0" cy="2747607"/>
            </a:xfrm>
            <a:prstGeom prst="straightConnector1">
              <a:avLst/>
            </a:prstGeom>
            <a:noFill/>
            <a:ln cap="flat" cmpd="sng" w="12700">
              <a:solidFill>
                <a:srgbClr val="7F7F7F"/>
              </a:solidFill>
              <a:prstDash val="solid"/>
              <a:miter lim="800000"/>
              <a:headEnd len="sm" w="sm" type="none"/>
              <a:tailEnd len="sm" w="sm" type="none"/>
            </a:ln>
          </p:spPr>
        </p:cxnSp>
        <p:cxnSp>
          <p:nvCxnSpPr>
            <p:cNvPr id="2113" name="Google Shape;2113;p82"/>
            <p:cNvCxnSpPr/>
            <p:nvPr/>
          </p:nvCxnSpPr>
          <p:spPr>
            <a:xfrm>
              <a:off x="1808938" y="3057657"/>
              <a:ext cx="0" cy="2747607"/>
            </a:xfrm>
            <a:prstGeom prst="straightConnector1">
              <a:avLst/>
            </a:prstGeom>
            <a:noFill/>
            <a:ln cap="flat" cmpd="sng" w="12700">
              <a:solidFill>
                <a:srgbClr val="7F7F7F"/>
              </a:solidFill>
              <a:prstDash val="solid"/>
              <a:miter lim="800000"/>
              <a:headEnd len="sm" w="sm" type="none"/>
              <a:tailEnd len="sm" w="sm" type="none"/>
            </a:ln>
          </p:spPr>
        </p:cxnSp>
        <p:cxnSp>
          <p:nvCxnSpPr>
            <p:cNvPr id="2114" name="Google Shape;2114;p82"/>
            <p:cNvCxnSpPr/>
            <p:nvPr/>
          </p:nvCxnSpPr>
          <p:spPr>
            <a:xfrm>
              <a:off x="2088960" y="3057657"/>
              <a:ext cx="0" cy="2747607"/>
            </a:xfrm>
            <a:prstGeom prst="straightConnector1">
              <a:avLst/>
            </a:prstGeom>
            <a:noFill/>
            <a:ln cap="flat" cmpd="sng" w="12700">
              <a:solidFill>
                <a:srgbClr val="7F7F7F"/>
              </a:solidFill>
              <a:prstDash val="solid"/>
              <a:miter lim="800000"/>
              <a:headEnd len="sm" w="sm" type="none"/>
              <a:tailEnd len="sm" w="sm" type="none"/>
            </a:ln>
          </p:spPr>
        </p:cxnSp>
        <p:cxnSp>
          <p:nvCxnSpPr>
            <p:cNvPr id="2115" name="Google Shape;2115;p82"/>
            <p:cNvCxnSpPr/>
            <p:nvPr/>
          </p:nvCxnSpPr>
          <p:spPr>
            <a:xfrm>
              <a:off x="2359124" y="3057657"/>
              <a:ext cx="0" cy="2747607"/>
            </a:xfrm>
            <a:prstGeom prst="straightConnector1">
              <a:avLst/>
            </a:prstGeom>
            <a:noFill/>
            <a:ln cap="flat" cmpd="sng" w="12700">
              <a:solidFill>
                <a:srgbClr val="7F7F7F"/>
              </a:solidFill>
              <a:prstDash val="solid"/>
              <a:miter lim="800000"/>
              <a:headEnd len="sm" w="sm" type="none"/>
              <a:tailEnd len="sm" w="sm" type="none"/>
            </a:ln>
          </p:spPr>
        </p:cxnSp>
        <p:cxnSp>
          <p:nvCxnSpPr>
            <p:cNvPr id="2116" name="Google Shape;2116;p82"/>
            <p:cNvCxnSpPr/>
            <p:nvPr/>
          </p:nvCxnSpPr>
          <p:spPr>
            <a:xfrm>
              <a:off x="2638530" y="3057657"/>
              <a:ext cx="0" cy="2747607"/>
            </a:xfrm>
            <a:prstGeom prst="straightConnector1">
              <a:avLst/>
            </a:prstGeom>
            <a:noFill/>
            <a:ln cap="flat" cmpd="sng" w="12700">
              <a:solidFill>
                <a:srgbClr val="7F7F7F"/>
              </a:solidFill>
              <a:prstDash val="solid"/>
              <a:miter lim="800000"/>
              <a:headEnd len="sm" w="sm" type="none"/>
              <a:tailEnd len="sm" w="sm" type="none"/>
            </a:ln>
          </p:spPr>
        </p:cxnSp>
        <p:cxnSp>
          <p:nvCxnSpPr>
            <p:cNvPr id="2117" name="Google Shape;2117;p82"/>
            <p:cNvCxnSpPr/>
            <p:nvPr/>
          </p:nvCxnSpPr>
          <p:spPr>
            <a:xfrm>
              <a:off x="2900145" y="3057657"/>
              <a:ext cx="0" cy="2747607"/>
            </a:xfrm>
            <a:prstGeom prst="straightConnector1">
              <a:avLst/>
            </a:prstGeom>
            <a:noFill/>
            <a:ln cap="flat" cmpd="sng" w="12700">
              <a:solidFill>
                <a:srgbClr val="7F7F7F"/>
              </a:solidFill>
              <a:prstDash val="solid"/>
              <a:miter lim="800000"/>
              <a:headEnd len="sm" w="sm" type="none"/>
              <a:tailEnd len="sm" w="sm" type="none"/>
            </a:ln>
          </p:spPr>
        </p:cxnSp>
        <p:cxnSp>
          <p:nvCxnSpPr>
            <p:cNvPr id="2118" name="Google Shape;2118;p82"/>
            <p:cNvCxnSpPr/>
            <p:nvPr/>
          </p:nvCxnSpPr>
          <p:spPr>
            <a:xfrm>
              <a:off x="3170309" y="3057657"/>
              <a:ext cx="0" cy="2747607"/>
            </a:xfrm>
            <a:prstGeom prst="straightConnector1">
              <a:avLst/>
            </a:prstGeom>
            <a:noFill/>
            <a:ln cap="flat" cmpd="sng" w="12700">
              <a:solidFill>
                <a:srgbClr val="7F7F7F"/>
              </a:solidFill>
              <a:prstDash val="solid"/>
              <a:miter lim="800000"/>
              <a:headEnd len="sm" w="sm" type="none"/>
              <a:tailEnd len="sm" w="sm" type="none"/>
            </a:ln>
          </p:spPr>
        </p:cxnSp>
        <p:cxnSp>
          <p:nvCxnSpPr>
            <p:cNvPr id="2119" name="Google Shape;2119;p82"/>
            <p:cNvCxnSpPr/>
            <p:nvPr/>
          </p:nvCxnSpPr>
          <p:spPr>
            <a:xfrm>
              <a:off x="3449715" y="3057657"/>
              <a:ext cx="0" cy="2747607"/>
            </a:xfrm>
            <a:prstGeom prst="straightConnector1">
              <a:avLst/>
            </a:prstGeom>
            <a:noFill/>
            <a:ln cap="flat" cmpd="sng" w="12700">
              <a:solidFill>
                <a:srgbClr val="7F7F7F"/>
              </a:solidFill>
              <a:prstDash val="solid"/>
              <a:miter lim="800000"/>
              <a:headEnd len="sm" w="sm" type="none"/>
              <a:tailEnd len="sm" w="sm" type="none"/>
            </a:ln>
          </p:spPr>
        </p:cxnSp>
        <p:cxnSp>
          <p:nvCxnSpPr>
            <p:cNvPr id="2120" name="Google Shape;2120;p82"/>
            <p:cNvCxnSpPr/>
            <p:nvPr/>
          </p:nvCxnSpPr>
          <p:spPr>
            <a:xfrm>
              <a:off x="729434" y="3057657"/>
              <a:ext cx="2720281" cy="0"/>
            </a:xfrm>
            <a:prstGeom prst="straightConnector1">
              <a:avLst/>
            </a:prstGeom>
            <a:noFill/>
            <a:ln cap="flat" cmpd="sng" w="9525">
              <a:solidFill>
                <a:srgbClr val="7F7F7F"/>
              </a:solidFill>
              <a:prstDash val="solid"/>
              <a:miter lim="800000"/>
              <a:headEnd len="sm" w="sm" type="none"/>
              <a:tailEnd len="sm" w="sm" type="none"/>
            </a:ln>
          </p:spPr>
        </p:cxnSp>
        <p:cxnSp>
          <p:nvCxnSpPr>
            <p:cNvPr id="2121" name="Google Shape;2121;p82"/>
            <p:cNvCxnSpPr/>
            <p:nvPr/>
          </p:nvCxnSpPr>
          <p:spPr>
            <a:xfrm>
              <a:off x="729434" y="3339740"/>
              <a:ext cx="2720281" cy="0"/>
            </a:xfrm>
            <a:prstGeom prst="straightConnector1">
              <a:avLst/>
            </a:prstGeom>
            <a:noFill/>
            <a:ln cap="flat" cmpd="sng" w="9525">
              <a:solidFill>
                <a:srgbClr val="7F7F7F"/>
              </a:solidFill>
              <a:prstDash val="solid"/>
              <a:miter lim="800000"/>
              <a:headEnd len="sm" w="sm" type="none"/>
              <a:tailEnd len="sm" w="sm" type="none"/>
            </a:ln>
          </p:spPr>
        </p:cxnSp>
        <p:cxnSp>
          <p:nvCxnSpPr>
            <p:cNvPr id="2122" name="Google Shape;2122;p82"/>
            <p:cNvCxnSpPr/>
            <p:nvPr/>
          </p:nvCxnSpPr>
          <p:spPr>
            <a:xfrm>
              <a:off x="729434" y="3593128"/>
              <a:ext cx="2720281" cy="0"/>
            </a:xfrm>
            <a:prstGeom prst="straightConnector1">
              <a:avLst/>
            </a:prstGeom>
            <a:noFill/>
            <a:ln cap="flat" cmpd="sng" w="9525">
              <a:solidFill>
                <a:srgbClr val="7F7F7F"/>
              </a:solidFill>
              <a:prstDash val="solid"/>
              <a:miter lim="800000"/>
              <a:headEnd len="sm" w="sm" type="none"/>
              <a:tailEnd len="sm" w="sm" type="none"/>
            </a:ln>
          </p:spPr>
        </p:cxnSp>
        <p:cxnSp>
          <p:nvCxnSpPr>
            <p:cNvPr id="2123" name="Google Shape;2123;p82"/>
            <p:cNvCxnSpPr/>
            <p:nvPr/>
          </p:nvCxnSpPr>
          <p:spPr>
            <a:xfrm>
              <a:off x="729434" y="3875211"/>
              <a:ext cx="2720281" cy="0"/>
            </a:xfrm>
            <a:prstGeom prst="straightConnector1">
              <a:avLst/>
            </a:prstGeom>
            <a:noFill/>
            <a:ln cap="flat" cmpd="sng" w="9525">
              <a:solidFill>
                <a:srgbClr val="7F7F7F"/>
              </a:solidFill>
              <a:prstDash val="solid"/>
              <a:miter lim="800000"/>
              <a:headEnd len="sm" w="sm" type="none"/>
              <a:tailEnd len="sm" w="sm" type="none"/>
            </a:ln>
          </p:spPr>
        </p:cxnSp>
        <p:cxnSp>
          <p:nvCxnSpPr>
            <p:cNvPr id="2124" name="Google Shape;2124;p82"/>
            <p:cNvCxnSpPr/>
            <p:nvPr/>
          </p:nvCxnSpPr>
          <p:spPr>
            <a:xfrm>
              <a:off x="729434" y="4140454"/>
              <a:ext cx="2720281" cy="0"/>
            </a:xfrm>
            <a:prstGeom prst="straightConnector1">
              <a:avLst/>
            </a:prstGeom>
            <a:noFill/>
            <a:ln cap="flat" cmpd="sng" w="9525">
              <a:solidFill>
                <a:srgbClr val="7F7F7F"/>
              </a:solidFill>
              <a:prstDash val="solid"/>
              <a:miter lim="800000"/>
              <a:headEnd len="sm" w="sm" type="none"/>
              <a:tailEnd len="sm" w="sm" type="none"/>
            </a:ln>
          </p:spPr>
        </p:cxnSp>
        <p:cxnSp>
          <p:nvCxnSpPr>
            <p:cNvPr id="2125" name="Google Shape;2125;p82"/>
            <p:cNvCxnSpPr/>
            <p:nvPr/>
          </p:nvCxnSpPr>
          <p:spPr>
            <a:xfrm>
              <a:off x="729434" y="4422537"/>
              <a:ext cx="2720281" cy="0"/>
            </a:xfrm>
            <a:prstGeom prst="straightConnector1">
              <a:avLst/>
            </a:prstGeom>
            <a:noFill/>
            <a:ln cap="flat" cmpd="sng" w="9525">
              <a:solidFill>
                <a:srgbClr val="7F7F7F"/>
              </a:solidFill>
              <a:prstDash val="solid"/>
              <a:miter lim="800000"/>
              <a:headEnd len="sm" w="sm" type="none"/>
              <a:tailEnd len="sm" w="sm" type="none"/>
            </a:ln>
          </p:spPr>
        </p:cxnSp>
        <p:cxnSp>
          <p:nvCxnSpPr>
            <p:cNvPr id="2126" name="Google Shape;2126;p82"/>
            <p:cNvCxnSpPr/>
            <p:nvPr/>
          </p:nvCxnSpPr>
          <p:spPr>
            <a:xfrm>
              <a:off x="729434" y="4675925"/>
              <a:ext cx="2720281" cy="0"/>
            </a:xfrm>
            <a:prstGeom prst="straightConnector1">
              <a:avLst/>
            </a:prstGeom>
            <a:noFill/>
            <a:ln cap="flat" cmpd="sng" w="9525">
              <a:solidFill>
                <a:srgbClr val="7F7F7F"/>
              </a:solidFill>
              <a:prstDash val="solid"/>
              <a:miter lim="800000"/>
              <a:headEnd len="sm" w="sm" type="none"/>
              <a:tailEnd len="sm" w="sm" type="none"/>
            </a:ln>
          </p:spPr>
        </p:cxnSp>
        <p:cxnSp>
          <p:nvCxnSpPr>
            <p:cNvPr id="2127" name="Google Shape;2127;p82"/>
            <p:cNvCxnSpPr/>
            <p:nvPr/>
          </p:nvCxnSpPr>
          <p:spPr>
            <a:xfrm>
              <a:off x="729434" y="5229200"/>
              <a:ext cx="2720281" cy="0"/>
            </a:xfrm>
            <a:prstGeom prst="straightConnector1">
              <a:avLst/>
            </a:prstGeom>
            <a:noFill/>
            <a:ln cap="flat" cmpd="sng" w="9525">
              <a:solidFill>
                <a:srgbClr val="7F7F7F"/>
              </a:solidFill>
              <a:prstDash val="solid"/>
              <a:miter lim="800000"/>
              <a:headEnd len="sm" w="sm" type="none"/>
              <a:tailEnd len="sm" w="sm" type="none"/>
            </a:ln>
          </p:spPr>
        </p:cxnSp>
        <p:cxnSp>
          <p:nvCxnSpPr>
            <p:cNvPr id="2128" name="Google Shape;2128;p82"/>
            <p:cNvCxnSpPr/>
            <p:nvPr/>
          </p:nvCxnSpPr>
          <p:spPr>
            <a:xfrm>
              <a:off x="729434" y="5499980"/>
              <a:ext cx="2720281" cy="0"/>
            </a:xfrm>
            <a:prstGeom prst="straightConnector1">
              <a:avLst/>
            </a:prstGeom>
            <a:noFill/>
            <a:ln cap="flat" cmpd="sng" w="9525">
              <a:solidFill>
                <a:srgbClr val="7F7F7F"/>
              </a:solidFill>
              <a:prstDash val="solid"/>
              <a:miter lim="800000"/>
              <a:headEnd len="sm" w="sm" type="none"/>
              <a:tailEnd len="sm" w="sm" type="none"/>
            </a:ln>
          </p:spPr>
        </p:cxnSp>
        <p:cxnSp>
          <p:nvCxnSpPr>
            <p:cNvPr id="2129" name="Google Shape;2129;p82"/>
            <p:cNvCxnSpPr/>
            <p:nvPr/>
          </p:nvCxnSpPr>
          <p:spPr>
            <a:xfrm>
              <a:off x="729434" y="5793620"/>
              <a:ext cx="2720281" cy="0"/>
            </a:xfrm>
            <a:prstGeom prst="straightConnector1">
              <a:avLst/>
            </a:prstGeom>
            <a:noFill/>
            <a:ln cap="flat" cmpd="sng" w="9525">
              <a:solidFill>
                <a:srgbClr val="7F7F7F"/>
              </a:solidFill>
              <a:prstDash val="solid"/>
              <a:miter lim="800000"/>
              <a:headEnd len="sm" w="sm" type="none"/>
              <a:tailEnd len="sm" w="sm" type="none"/>
            </a:ln>
          </p:spPr>
        </p:cxnSp>
        <p:cxnSp>
          <p:nvCxnSpPr>
            <p:cNvPr id="2130" name="Google Shape;2130;p82"/>
            <p:cNvCxnSpPr/>
            <p:nvPr/>
          </p:nvCxnSpPr>
          <p:spPr>
            <a:xfrm>
              <a:off x="729434" y="4941168"/>
              <a:ext cx="2720281" cy="0"/>
            </a:xfrm>
            <a:prstGeom prst="straightConnector1">
              <a:avLst/>
            </a:prstGeom>
            <a:noFill/>
            <a:ln cap="flat" cmpd="sng" w="28575">
              <a:solidFill>
                <a:schemeClr val="dk1"/>
              </a:solidFill>
              <a:prstDash val="solid"/>
              <a:miter lim="800000"/>
              <a:headEnd len="sm" w="sm" type="none"/>
              <a:tailEnd len="med" w="med" type="triangle"/>
            </a:ln>
          </p:spPr>
        </p:cxnSp>
        <p:cxnSp>
          <p:nvCxnSpPr>
            <p:cNvPr id="2131" name="Google Shape;2131;p82"/>
            <p:cNvCxnSpPr/>
            <p:nvPr/>
          </p:nvCxnSpPr>
          <p:spPr>
            <a:xfrm rot="10800000">
              <a:off x="1558410" y="3057658"/>
              <a:ext cx="0" cy="2735962"/>
            </a:xfrm>
            <a:prstGeom prst="straightConnector1">
              <a:avLst/>
            </a:prstGeom>
            <a:noFill/>
            <a:ln cap="flat" cmpd="sng" w="28575">
              <a:solidFill>
                <a:schemeClr val="dk1"/>
              </a:solidFill>
              <a:prstDash val="solid"/>
              <a:miter lim="800000"/>
              <a:headEnd len="sm" w="sm" type="none"/>
              <a:tailEnd len="med" w="med" type="triangle"/>
            </a:ln>
          </p:spPr>
        </p:cxnSp>
        <p:cxnSp>
          <p:nvCxnSpPr>
            <p:cNvPr id="2132" name="Google Shape;2132;p82"/>
            <p:cNvCxnSpPr/>
            <p:nvPr/>
          </p:nvCxnSpPr>
          <p:spPr>
            <a:xfrm flipH="1" rot="10800000">
              <a:off x="1558410" y="4140454"/>
              <a:ext cx="1341735" cy="800714"/>
            </a:xfrm>
            <a:prstGeom prst="straightConnector1">
              <a:avLst/>
            </a:prstGeom>
            <a:noFill/>
            <a:ln cap="flat" cmpd="sng" w="28575">
              <a:solidFill>
                <a:schemeClr val="accent1"/>
              </a:solidFill>
              <a:prstDash val="solid"/>
              <a:miter lim="800000"/>
              <a:headEnd len="sm" w="sm" type="none"/>
              <a:tailEnd len="med" w="med" type="triangle"/>
            </a:ln>
          </p:spPr>
        </p:cxnSp>
        <p:sp>
          <p:nvSpPr>
            <p:cNvPr id="2133" name="Google Shape;2133;p82"/>
            <p:cNvSpPr/>
            <p:nvPr/>
          </p:nvSpPr>
          <p:spPr>
            <a:xfrm>
              <a:off x="2877286" y="4122011"/>
              <a:ext cx="45720" cy="4572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4" name="Google Shape;2134;p82"/>
            <p:cNvSpPr txBox="1"/>
            <p:nvPr/>
          </p:nvSpPr>
          <p:spPr>
            <a:xfrm>
              <a:off x="1209844" y="4946705"/>
              <a:ext cx="421397" cy="29238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35" name="Google Shape;2135;p82"/>
            <p:cNvSpPr txBox="1"/>
            <p:nvPr/>
          </p:nvSpPr>
          <p:spPr>
            <a:xfrm>
              <a:off x="2808824" y="3829335"/>
              <a:ext cx="421397" cy="33855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36" name="Google Shape;2136;p82"/>
            <p:cNvSpPr txBox="1"/>
            <p:nvPr/>
          </p:nvSpPr>
          <p:spPr>
            <a:xfrm>
              <a:off x="2039141" y="4146462"/>
              <a:ext cx="421397" cy="33855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37" name="Google Shape;2137;p82"/>
            <p:cNvSpPr txBox="1"/>
            <p:nvPr/>
          </p:nvSpPr>
          <p:spPr>
            <a:xfrm>
              <a:off x="3151212" y="4890646"/>
              <a:ext cx="421397" cy="33855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138" name="Google Shape;2138;p82"/>
          <p:cNvSpPr/>
          <p:nvPr/>
        </p:nvSpPr>
        <p:spPr>
          <a:xfrm>
            <a:off x="3846570" y="3620452"/>
            <a:ext cx="936104" cy="51821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9" name="Google Shape;2139;p82"/>
          <p:cNvSpPr txBox="1"/>
          <p:nvPr/>
        </p:nvSpPr>
        <p:spPr>
          <a:xfrm>
            <a:off x="3933467" y="3665116"/>
            <a:ext cx="741229" cy="518219"/>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83"/>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Khoa học dữ liệu: Vector</a:t>
            </a:r>
            <a:endParaRPr/>
          </a:p>
        </p:txBody>
      </p:sp>
      <p:sp>
        <p:nvSpPr>
          <p:cNvPr id="2146" name="Google Shape;2146;p83"/>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147" name="Google Shape;2147;p83"/>
          <p:cNvSpPr/>
          <p:nvPr/>
        </p:nvSpPr>
        <p:spPr>
          <a:xfrm>
            <a:off x="1054112" y="3833452"/>
            <a:ext cx="3969308" cy="230242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3.1. Vector</a:t>
            </a:r>
            <a:endParaRPr/>
          </a:p>
          <a:p>
            <a:pPr indent="-176213" lvl="0" marL="176213" marR="0" rtl="0" algn="l">
              <a:spcBef>
                <a:spcPts val="1000"/>
              </a:spcBef>
              <a:spcAft>
                <a:spcPts val="0"/>
              </a:spcAft>
              <a:buClr>
                <a:schemeClr val="dk1"/>
              </a:buClr>
              <a:buSzPts val="2159"/>
              <a:buFont typeface="Arial"/>
              <a:buChar char="•"/>
            </a:pPr>
            <a:r>
              <a:rPr b="1" lang="en-US" sz="1799">
                <a:solidFill>
                  <a:schemeClr val="dk1"/>
                </a:solidFill>
                <a:latin typeface="Arial"/>
                <a:ea typeface="Arial"/>
                <a:cs typeface="Arial"/>
                <a:sym typeface="Arial"/>
              </a:rPr>
              <a:t>3.2. Chuẩn Vector</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3.3. Tích vô hướng</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3.4. Điều kiện trực giao</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3.5. Vector pháp tuyến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3.6. Độ tương tự Cosine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84"/>
          <p:cNvSpPr/>
          <p:nvPr/>
        </p:nvSpPr>
        <p:spPr>
          <a:xfrm>
            <a:off x="712182" y="2864498"/>
            <a:ext cx="8415694" cy="22358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4" name="Google Shape;2154;p8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Chuẩn vector</a:t>
            </a:r>
            <a:endParaRPr/>
          </a:p>
        </p:txBody>
      </p:sp>
      <p:grpSp>
        <p:nvGrpSpPr>
          <p:cNvPr id="2155" name="Google Shape;2155;p84"/>
          <p:cNvGrpSpPr/>
          <p:nvPr/>
        </p:nvGrpSpPr>
        <p:grpSpPr>
          <a:xfrm>
            <a:off x="559817" y="1902381"/>
            <a:ext cx="8783192" cy="215444"/>
            <a:chOff x="559817" y="2136914"/>
            <a:chExt cx="8783192" cy="215444"/>
          </a:xfrm>
        </p:grpSpPr>
        <p:sp>
          <p:nvSpPr>
            <p:cNvPr id="2156" name="Google Shape;2156;p8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57" name="Google Shape;2157;p8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Chuẩn vector</a:t>
              </a:r>
              <a:endParaRPr/>
            </a:p>
          </p:txBody>
        </p:sp>
      </p:grpSp>
      <p:grpSp>
        <p:nvGrpSpPr>
          <p:cNvPr id="2158" name="Google Shape;2158;p84"/>
          <p:cNvGrpSpPr/>
          <p:nvPr/>
        </p:nvGrpSpPr>
        <p:grpSpPr>
          <a:xfrm>
            <a:off x="654775" y="465438"/>
            <a:ext cx="8813225" cy="276900"/>
            <a:chOff x="654775" y="465438"/>
            <a:chExt cx="8813225" cy="276900"/>
          </a:xfrm>
        </p:grpSpPr>
        <p:sp>
          <p:nvSpPr>
            <p:cNvPr id="2159" name="Google Shape;2159;p84"/>
            <p:cNvSpPr/>
            <p:nvPr/>
          </p:nvSpPr>
          <p:spPr>
            <a:xfrm>
              <a:off x="654775" y="465438"/>
              <a:ext cx="8785200" cy="276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Chuẩn vector</a:t>
              </a:r>
              <a:endParaRPr b="1" sz="1800">
                <a:solidFill>
                  <a:schemeClr val="lt1"/>
                </a:solidFill>
                <a:latin typeface="Arial"/>
                <a:ea typeface="Arial"/>
                <a:cs typeface="Arial"/>
                <a:sym typeface="Arial"/>
              </a:endParaRPr>
            </a:p>
          </p:txBody>
        </p:sp>
        <p:sp>
          <p:nvSpPr>
            <p:cNvPr id="2160" name="Google Shape;2160;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161" name="Google Shape;2161;p84"/>
          <p:cNvSpPr/>
          <p:nvPr/>
        </p:nvSpPr>
        <p:spPr>
          <a:xfrm>
            <a:off x="702940" y="2276872"/>
            <a:ext cx="8632825" cy="266404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85"/>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Khoa học dữ liệu: Vector</a:t>
            </a:r>
            <a:endParaRPr/>
          </a:p>
        </p:txBody>
      </p:sp>
      <p:sp>
        <p:nvSpPr>
          <p:cNvPr id="2168" name="Google Shape;2168;p8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169" name="Google Shape;2169;p85"/>
          <p:cNvSpPr/>
          <p:nvPr/>
        </p:nvSpPr>
        <p:spPr>
          <a:xfrm>
            <a:off x="1054112" y="3833452"/>
            <a:ext cx="3969308" cy="230242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3.1. Vector</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3.2. Chuẩn vector</a:t>
            </a:r>
            <a:endParaRPr/>
          </a:p>
          <a:p>
            <a:pPr indent="-176213" lvl="0" marL="176213"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3.3. Tích vô hướng</a:t>
            </a:r>
            <a:endParaRPr sz="1799">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3.4. Điều kiện trực giao</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3.5. Vector pháp tuyến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3.6. Độ tương tự Cosine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86"/>
          <p:cNvSpPr/>
          <p:nvPr/>
        </p:nvSpPr>
        <p:spPr>
          <a:xfrm>
            <a:off x="712182" y="3044382"/>
            <a:ext cx="8415694" cy="218565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6" name="Google Shape;2176;p8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Tích vô hướng của các vector</a:t>
            </a:r>
            <a:endParaRPr/>
          </a:p>
        </p:txBody>
      </p:sp>
      <p:grpSp>
        <p:nvGrpSpPr>
          <p:cNvPr id="2177" name="Google Shape;2177;p86"/>
          <p:cNvGrpSpPr/>
          <p:nvPr/>
        </p:nvGrpSpPr>
        <p:grpSpPr>
          <a:xfrm>
            <a:off x="559817" y="1908088"/>
            <a:ext cx="8783192" cy="430887"/>
            <a:chOff x="559817" y="2136914"/>
            <a:chExt cx="8783192" cy="430887"/>
          </a:xfrm>
        </p:grpSpPr>
        <p:sp>
          <p:nvSpPr>
            <p:cNvPr id="2178" name="Google Shape;2178;p8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79" name="Google Shape;2179;p86"/>
            <p:cNvSpPr/>
            <p:nvPr/>
          </p:nvSpPr>
          <p:spPr>
            <a:xfrm>
              <a:off x="712182" y="2136914"/>
              <a:ext cx="8630827"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Vectơ được định nghĩa là "một đại lượng có kích thước và hướng." Do đó, phép nhân của vectơ cần tính đến cả "kích thước và hướng". </a:t>
              </a:r>
              <a:endParaRPr/>
            </a:p>
          </p:txBody>
        </p:sp>
      </p:grpSp>
      <p:grpSp>
        <p:nvGrpSpPr>
          <p:cNvPr id="2180" name="Google Shape;2180;p86"/>
          <p:cNvGrpSpPr/>
          <p:nvPr/>
        </p:nvGrpSpPr>
        <p:grpSpPr>
          <a:xfrm>
            <a:off x="450000" y="450000"/>
            <a:ext cx="9018000" cy="276999"/>
            <a:chOff x="450000" y="450000"/>
            <a:chExt cx="9018000" cy="276999"/>
          </a:xfrm>
        </p:grpSpPr>
        <p:sp>
          <p:nvSpPr>
            <p:cNvPr id="2181" name="Google Shape;2181;p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Tích vô hướng</a:t>
              </a:r>
              <a:endParaRPr b="1" sz="1800">
                <a:solidFill>
                  <a:schemeClr val="lt1"/>
                </a:solidFill>
                <a:latin typeface="Arial"/>
                <a:ea typeface="Arial"/>
                <a:cs typeface="Arial"/>
                <a:sym typeface="Arial"/>
              </a:endParaRPr>
            </a:p>
          </p:txBody>
        </p:sp>
        <p:sp>
          <p:nvSpPr>
            <p:cNvPr id="2182" name="Google Shape;2182;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183" name="Google Shape;2183;p86"/>
          <p:cNvSpPr/>
          <p:nvPr/>
        </p:nvSpPr>
        <p:spPr>
          <a:xfrm>
            <a:off x="725835" y="2377933"/>
            <a:ext cx="8632825" cy="282094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184" name="Google Shape;2184;p86"/>
          <p:cNvGrpSpPr/>
          <p:nvPr/>
        </p:nvGrpSpPr>
        <p:grpSpPr>
          <a:xfrm>
            <a:off x="5837442" y="3261588"/>
            <a:ext cx="2833893" cy="1751239"/>
            <a:chOff x="6052082" y="2269918"/>
            <a:chExt cx="2833893" cy="1751239"/>
          </a:xfrm>
        </p:grpSpPr>
        <p:cxnSp>
          <p:nvCxnSpPr>
            <p:cNvPr id="2185" name="Google Shape;2185;p86"/>
            <p:cNvCxnSpPr/>
            <p:nvPr/>
          </p:nvCxnSpPr>
          <p:spPr>
            <a:xfrm>
              <a:off x="6389637" y="3547896"/>
              <a:ext cx="2162175" cy="0"/>
            </a:xfrm>
            <a:prstGeom prst="straightConnector1">
              <a:avLst/>
            </a:prstGeom>
            <a:noFill/>
            <a:ln cap="flat" cmpd="sng" w="28575">
              <a:solidFill>
                <a:schemeClr val="dk1"/>
              </a:solidFill>
              <a:prstDash val="solid"/>
              <a:miter lim="800000"/>
              <a:headEnd len="sm" w="sm" type="none"/>
              <a:tailEnd len="med" w="med" type="triangle"/>
            </a:ln>
          </p:spPr>
        </p:cxnSp>
        <p:cxnSp>
          <p:nvCxnSpPr>
            <p:cNvPr id="2186" name="Google Shape;2186;p86"/>
            <p:cNvCxnSpPr/>
            <p:nvPr/>
          </p:nvCxnSpPr>
          <p:spPr>
            <a:xfrm rot="10800000">
              <a:off x="6713487" y="2357271"/>
              <a:ext cx="0" cy="1503777"/>
            </a:xfrm>
            <a:prstGeom prst="straightConnector1">
              <a:avLst/>
            </a:prstGeom>
            <a:noFill/>
            <a:ln cap="flat" cmpd="sng" w="28575">
              <a:solidFill>
                <a:schemeClr val="dk1"/>
              </a:solidFill>
              <a:prstDash val="solid"/>
              <a:miter lim="800000"/>
              <a:headEnd len="sm" w="sm" type="none"/>
              <a:tailEnd len="med" w="med" type="triangle"/>
            </a:ln>
          </p:spPr>
        </p:cxnSp>
        <p:cxnSp>
          <p:nvCxnSpPr>
            <p:cNvPr id="2187" name="Google Shape;2187;p86"/>
            <p:cNvCxnSpPr/>
            <p:nvPr/>
          </p:nvCxnSpPr>
          <p:spPr>
            <a:xfrm flipH="1" rot="10800000">
              <a:off x="6732537" y="3243096"/>
              <a:ext cx="800100" cy="304800"/>
            </a:xfrm>
            <a:prstGeom prst="straightConnector1">
              <a:avLst/>
            </a:prstGeom>
            <a:noFill/>
            <a:ln cap="flat" cmpd="sng" w="19050">
              <a:solidFill>
                <a:srgbClr val="1429A0"/>
              </a:solidFill>
              <a:prstDash val="solid"/>
              <a:miter lim="800000"/>
              <a:headEnd len="sm" w="sm" type="none"/>
              <a:tailEnd len="med" w="med" type="triangle"/>
            </a:ln>
          </p:spPr>
        </p:cxnSp>
        <p:cxnSp>
          <p:nvCxnSpPr>
            <p:cNvPr id="2188" name="Google Shape;2188;p86"/>
            <p:cNvCxnSpPr/>
            <p:nvPr/>
          </p:nvCxnSpPr>
          <p:spPr>
            <a:xfrm flipH="1" rot="10800000">
              <a:off x="6713487" y="2871621"/>
              <a:ext cx="495300" cy="676275"/>
            </a:xfrm>
            <a:prstGeom prst="straightConnector1">
              <a:avLst/>
            </a:prstGeom>
            <a:noFill/>
            <a:ln cap="flat" cmpd="sng" w="19050">
              <a:solidFill>
                <a:srgbClr val="1429A0"/>
              </a:solidFill>
              <a:prstDash val="solid"/>
              <a:miter lim="800000"/>
              <a:headEnd len="sm" w="sm" type="none"/>
              <a:tailEnd len="med" w="med" type="triangle"/>
            </a:ln>
          </p:spPr>
        </p:cxnSp>
        <p:sp>
          <p:nvSpPr>
            <p:cNvPr id="2189" name="Google Shape;2189;p86"/>
            <p:cNvSpPr txBox="1"/>
            <p:nvPr/>
          </p:nvSpPr>
          <p:spPr>
            <a:xfrm>
              <a:off x="7581167" y="2981537"/>
              <a:ext cx="926003" cy="307777"/>
            </a:xfrm>
            <a:prstGeom prst="rect">
              <a:avLst/>
            </a:prstGeom>
            <a:blipFill rotWithShape="1">
              <a:blip r:embed="rId4">
                <a:alphaModFix/>
              </a:blip>
              <a:stretch>
                <a:fillRect b="-588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90" name="Google Shape;2190;p86"/>
            <p:cNvSpPr txBox="1"/>
            <p:nvPr/>
          </p:nvSpPr>
          <p:spPr>
            <a:xfrm>
              <a:off x="7210004" y="2547384"/>
              <a:ext cx="926003" cy="307777"/>
            </a:xfrm>
            <a:prstGeom prst="rect">
              <a:avLst/>
            </a:prstGeom>
            <a:blipFill rotWithShape="1">
              <a:blip r:embed="rId5">
                <a:alphaModFix/>
              </a:blip>
              <a:stretch>
                <a:fillRect b="-7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91" name="Google Shape;2191;p86"/>
            <p:cNvSpPr/>
            <p:nvPr/>
          </p:nvSpPr>
          <p:spPr>
            <a:xfrm>
              <a:off x="6052082" y="2269918"/>
              <a:ext cx="2833893" cy="1751239"/>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92" name="Google Shape;2192;p86"/>
          <p:cNvSpPr txBox="1"/>
          <p:nvPr/>
        </p:nvSpPr>
        <p:spPr>
          <a:xfrm>
            <a:off x="712182" y="5339630"/>
            <a:ext cx="8755818" cy="897682"/>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quả của tích vô hướng của vectơ ở dạng số thực (kích thước) chứ không phải ở dạng vectơ.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Số thực này đôi khi được gọi là đại lượng vô hướng, và do đó quá trình này thường được gọi là phép nhân vô hướng.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Ký hiệu toán tử của tích vô hướng không phải là x, mà là ∙ (dấu chấm).</a:t>
            </a:r>
            <a:endParaRPr sz="1300">
              <a:solidFill>
                <a:srgbClr val="26262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87"/>
          <p:cNvSpPr/>
          <p:nvPr/>
        </p:nvSpPr>
        <p:spPr>
          <a:xfrm>
            <a:off x="712181" y="1835909"/>
            <a:ext cx="8623583" cy="209714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99" name="Google Shape;2199;p87"/>
          <p:cNvGrpSpPr/>
          <p:nvPr/>
        </p:nvGrpSpPr>
        <p:grpSpPr>
          <a:xfrm>
            <a:off x="559817" y="1500753"/>
            <a:ext cx="8783192" cy="215444"/>
            <a:chOff x="559817" y="2136914"/>
            <a:chExt cx="8783192" cy="215444"/>
          </a:xfrm>
        </p:grpSpPr>
        <p:sp>
          <p:nvSpPr>
            <p:cNvPr id="2200" name="Google Shape;2200;p8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01" name="Google Shape;2201;p8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Nếu góc giữa các vectơ a và b là θ, thì tích vô hướng có thể được biểu diễn như sau.</a:t>
              </a:r>
              <a:endParaRPr/>
            </a:p>
          </p:txBody>
        </p:sp>
      </p:grpSp>
      <p:sp>
        <p:nvSpPr>
          <p:cNvPr id="2202" name="Google Shape;2202;p87"/>
          <p:cNvSpPr/>
          <p:nvPr/>
        </p:nvSpPr>
        <p:spPr>
          <a:xfrm>
            <a:off x="702940" y="1952651"/>
            <a:ext cx="5400599" cy="149513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203" name="Google Shape;2203;p87"/>
          <p:cNvGrpSpPr/>
          <p:nvPr/>
        </p:nvGrpSpPr>
        <p:grpSpPr>
          <a:xfrm>
            <a:off x="450000" y="450000"/>
            <a:ext cx="9018000" cy="276999"/>
            <a:chOff x="450000" y="450000"/>
            <a:chExt cx="9018000" cy="276999"/>
          </a:xfrm>
        </p:grpSpPr>
        <p:sp>
          <p:nvSpPr>
            <p:cNvPr id="2204" name="Google Shape;2204;p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Tích vô hướng</a:t>
              </a:r>
              <a:endParaRPr b="1" sz="1800">
                <a:solidFill>
                  <a:schemeClr val="lt1"/>
                </a:solidFill>
                <a:latin typeface="Arial"/>
                <a:ea typeface="Arial"/>
                <a:cs typeface="Arial"/>
                <a:sym typeface="Arial"/>
              </a:endParaRPr>
            </a:p>
          </p:txBody>
        </p:sp>
        <p:sp>
          <p:nvSpPr>
            <p:cNvPr id="2205" name="Google Shape;2205;p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2206" name="Google Shape;2206;p87"/>
          <p:cNvGrpSpPr/>
          <p:nvPr/>
        </p:nvGrpSpPr>
        <p:grpSpPr>
          <a:xfrm>
            <a:off x="6103540" y="2004718"/>
            <a:ext cx="2833893" cy="1751239"/>
            <a:chOff x="6052082" y="2233539"/>
            <a:chExt cx="2833893" cy="1751239"/>
          </a:xfrm>
        </p:grpSpPr>
        <p:cxnSp>
          <p:nvCxnSpPr>
            <p:cNvPr id="2207" name="Google Shape;2207;p87"/>
            <p:cNvCxnSpPr/>
            <p:nvPr/>
          </p:nvCxnSpPr>
          <p:spPr>
            <a:xfrm>
              <a:off x="6389637" y="3547896"/>
              <a:ext cx="2162175" cy="0"/>
            </a:xfrm>
            <a:prstGeom prst="straightConnector1">
              <a:avLst/>
            </a:prstGeom>
            <a:noFill/>
            <a:ln cap="flat" cmpd="sng" w="28575">
              <a:solidFill>
                <a:schemeClr val="dk1"/>
              </a:solidFill>
              <a:prstDash val="solid"/>
              <a:miter lim="800000"/>
              <a:headEnd len="sm" w="sm" type="none"/>
              <a:tailEnd len="med" w="med" type="triangle"/>
            </a:ln>
          </p:spPr>
        </p:cxnSp>
        <p:cxnSp>
          <p:nvCxnSpPr>
            <p:cNvPr id="2208" name="Google Shape;2208;p87"/>
            <p:cNvCxnSpPr/>
            <p:nvPr/>
          </p:nvCxnSpPr>
          <p:spPr>
            <a:xfrm rot="10800000">
              <a:off x="6713487" y="2357271"/>
              <a:ext cx="0" cy="1503777"/>
            </a:xfrm>
            <a:prstGeom prst="straightConnector1">
              <a:avLst/>
            </a:prstGeom>
            <a:noFill/>
            <a:ln cap="flat" cmpd="sng" w="28575">
              <a:solidFill>
                <a:schemeClr val="dk1"/>
              </a:solidFill>
              <a:prstDash val="solid"/>
              <a:miter lim="800000"/>
              <a:headEnd len="sm" w="sm" type="none"/>
              <a:tailEnd len="med" w="med" type="triangle"/>
            </a:ln>
          </p:spPr>
        </p:cxnSp>
        <p:cxnSp>
          <p:nvCxnSpPr>
            <p:cNvPr id="2209" name="Google Shape;2209;p87"/>
            <p:cNvCxnSpPr/>
            <p:nvPr/>
          </p:nvCxnSpPr>
          <p:spPr>
            <a:xfrm flipH="1" rot="10800000">
              <a:off x="6732537" y="3243096"/>
              <a:ext cx="800100" cy="304800"/>
            </a:xfrm>
            <a:prstGeom prst="straightConnector1">
              <a:avLst/>
            </a:prstGeom>
            <a:noFill/>
            <a:ln cap="flat" cmpd="sng" w="19050">
              <a:solidFill>
                <a:srgbClr val="1429A0"/>
              </a:solidFill>
              <a:prstDash val="solid"/>
              <a:miter lim="800000"/>
              <a:headEnd len="sm" w="sm" type="none"/>
              <a:tailEnd len="med" w="med" type="triangle"/>
            </a:ln>
          </p:spPr>
        </p:cxnSp>
        <p:cxnSp>
          <p:nvCxnSpPr>
            <p:cNvPr id="2210" name="Google Shape;2210;p87"/>
            <p:cNvCxnSpPr/>
            <p:nvPr/>
          </p:nvCxnSpPr>
          <p:spPr>
            <a:xfrm flipH="1" rot="10800000">
              <a:off x="6713487" y="2871621"/>
              <a:ext cx="495300" cy="676275"/>
            </a:xfrm>
            <a:prstGeom prst="straightConnector1">
              <a:avLst/>
            </a:prstGeom>
            <a:noFill/>
            <a:ln cap="flat" cmpd="sng" w="19050">
              <a:solidFill>
                <a:srgbClr val="1429A0"/>
              </a:solidFill>
              <a:prstDash val="solid"/>
              <a:miter lim="800000"/>
              <a:headEnd len="sm" w="sm" type="none"/>
              <a:tailEnd len="med" w="med" type="triangle"/>
            </a:ln>
          </p:spPr>
        </p:cxnSp>
        <p:sp>
          <p:nvSpPr>
            <p:cNvPr id="2211" name="Google Shape;2211;p87"/>
            <p:cNvSpPr txBox="1"/>
            <p:nvPr/>
          </p:nvSpPr>
          <p:spPr>
            <a:xfrm>
              <a:off x="7625809" y="3050079"/>
              <a:ext cx="926003" cy="307777"/>
            </a:xfrm>
            <a:prstGeom prst="rect">
              <a:avLst/>
            </a:prstGeom>
            <a:blipFill rotWithShape="1">
              <a:blip r:embed="rId4">
                <a:alphaModFix/>
              </a:blip>
              <a:stretch>
                <a:fillRect b="-588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12" name="Google Shape;2212;p87"/>
            <p:cNvSpPr txBox="1"/>
            <p:nvPr/>
          </p:nvSpPr>
          <p:spPr>
            <a:xfrm>
              <a:off x="7140641" y="2606615"/>
              <a:ext cx="926003" cy="307777"/>
            </a:xfrm>
            <a:prstGeom prst="rect">
              <a:avLst/>
            </a:prstGeom>
            <a:blipFill rotWithShape="1">
              <a:blip r:embed="rId5">
                <a:alphaModFix/>
              </a:blip>
              <a:stretch>
                <a:fillRect b="-7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13" name="Google Shape;2213;p87"/>
            <p:cNvSpPr/>
            <p:nvPr/>
          </p:nvSpPr>
          <p:spPr>
            <a:xfrm>
              <a:off x="6787176" y="3260382"/>
              <a:ext cx="250162" cy="348823"/>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14" name="Google Shape;2214;p87"/>
            <p:cNvSpPr txBox="1"/>
            <p:nvPr/>
          </p:nvSpPr>
          <p:spPr>
            <a:xfrm>
              <a:off x="6677640" y="3109159"/>
              <a:ext cx="926003" cy="30777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15" name="Google Shape;2215;p87"/>
            <p:cNvSpPr/>
            <p:nvPr/>
          </p:nvSpPr>
          <p:spPr>
            <a:xfrm>
              <a:off x="6052082" y="2233539"/>
              <a:ext cx="2833893" cy="1751239"/>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88"/>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Khoa học dữ liệu: Vector</a:t>
            </a:r>
            <a:endParaRPr/>
          </a:p>
        </p:txBody>
      </p:sp>
      <p:sp>
        <p:nvSpPr>
          <p:cNvPr id="2222" name="Google Shape;2222;p8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223" name="Google Shape;2223;p88"/>
          <p:cNvSpPr/>
          <p:nvPr/>
        </p:nvSpPr>
        <p:spPr>
          <a:xfrm>
            <a:off x="1054112" y="3833452"/>
            <a:ext cx="3969308" cy="230242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3.1. Vector</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3.2. Chuẩn vector</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3.3. Tích vô hướng</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chemeClr val="dk1"/>
              </a:buClr>
              <a:buSzPts val="2159"/>
              <a:buFont typeface="Arial"/>
              <a:buChar char="•"/>
            </a:pPr>
            <a:r>
              <a:rPr b="1" lang="en-US" sz="1799">
                <a:solidFill>
                  <a:schemeClr val="dk1"/>
                </a:solidFill>
                <a:latin typeface="Arial"/>
                <a:ea typeface="Arial"/>
                <a:cs typeface="Arial"/>
                <a:sym typeface="Arial"/>
              </a:rPr>
              <a:t>3.4. Điều kiện trực giao</a:t>
            </a:r>
            <a:endParaRPr b="1" sz="1799">
              <a:solidFill>
                <a:schemeClr val="dk1"/>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3.5. Vector pháp tuyến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3.6. Độ tương tự Cosine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8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Điều kiện trực giao</a:t>
            </a:r>
            <a:endParaRPr b="1" sz="2400">
              <a:solidFill>
                <a:srgbClr val="0C0C0C"/>
              </a:solidFill>
              <a:latin typeface="Arial"/>
              <a:ea typeface="Arial"/>
              <a:cs typeface="Arial"/>
              <a:sym typeface="Arial"/>
            </a:endParaRPr>
          </a:p>
        </p:txBody>
      </p:sp>
      <p:grpSp>
        <p:nvGrpSpPr>
          <p:cNvPr id="2230" name="Google Shape;2230;p89"/>
          <p:cNvGrpSpPr/>
          <p:nvPr/>
        </p:nvGrpSpPr>
        <p:grpSpPr>
          <a:xfrm>
            <a:off x="559817" y="1902381"/>
            <a:ext cx="8783192" cy="215444"/>
            <a:chOff x="559817" y="2136914"/>
            <a:chExt cx="8783192" cy="215444"/>
          </a:xfrm>
        </p:grpSpPr>
        <p:sp>
          <p:nvSpPr>
            <p:cNvPr id="2231" name="Google Shape;2231;p8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32" name="Google Shape;2232;p8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Vector có tích vô hướng bằng 0 được gọi là trực giao với nhau.</a:t>
              </a:r>
              <a:endParaRPr/>
            </a:p>
          </p:txBody>
        </p:sp>
      </p:grpSp>
      <p:grpSp>
        <p:nvGrpSpPr>
          <p:cNvPr id="2233" name="Google Shape;2233;p89"/>
          <p:cNvGrpSpPr/>
          <p:nvPr/>
        </p:nvGrpSpPr>
        <p:grpSpPr>
          <a:xfrm>
            <a:off x="450000" y="450000"/>
            <a:ext cx="9018000" cy="276999"/>
            <a:chOff x="450000" y="450000"/>
            <a:chExt cx="9018000" cy="276999"/>
          </a:xfrm>
        </p:grpSpPr>
        <p:sp>
          <p:nvSpPr>
            <p:cNvPr id="2234" name="Google Shape;2234;p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Điều kiện trực giao</a:t>
              </a:r>
              <a:endParaRPr b="1" sz="1800">
                <a:solidFill>
                  <a:schemeClr val="lt1"/>
                </a:solidFill>
                <a:latin typeface="Arial"/>
                <a:ea typeface="Arial"/>
                <a:cs typeface="Arial"/>
                <a:sym typeface="Arial"/>
              </a:endParaRPr>
            </a:p>
          </p:txBody>
        </p:sp>
        <p:sp>
          <p:nvSpPr>
            <p:cNvPr id="2235" name="Google Shape;2235;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236" name="Google Shape;2236;p89"/>
          <p:cNvSpPr/>
          <p:nvPr/>
        </p:nvSpPr>
        <p:spPr>
          <a:xfrm>
            <a:off x="702940" y="217353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góc giữa các vectơ a và b là θ, tích vô hướng có thể được biểu diễn như sau.</a:t>
            </a:r>
            <a:endParaRPr/>
          </a:p>
        </p:txBody>
      </p:sp>
      <p:grpSp>
        <p:nvGrpSpPr>
          <p:cNvPr id="2237" name="Google Shape;2237;p89"/>
          <p:cNvGrpSpPr/>
          <p:nvPr/>
        </p:nvGrpSpPr>
        <p:grpSpPr>
          <a:xfrm>
            <a:off x="712181" y="2646845"/>
            <a:ext cx="8630825" cy="3446451"/>
            <a:chOff x="712181" y="2537789"/>
            <a:chExt cx="8630825" cy="3446451"/>
          </a:xfrm>
        </p:grpSpPr>
        <p:sp>
          <p:nvSpPr>
            <p:cNvPr id="2238" name="Google Shape;2238;p89"/>
            <p:cNvSpPr/>
            <p:nvPr/>
          </p:nvSpPr>
          <p:spPr>
            <a:xfrm>
              <a:off x="712181" y="2537789"/>
              <a:ext cx="8630825" cy="344645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Google Shape;2239;p89"/>
            <p:cNvSpPr/>
            <p:nvPr/>
          </p:nvSpPr>
          <p:spPr>
            <a:xfrm>
              <a:off x="991714" y="2703214"/>
              <a:ext cx="7919397" cy="2782025"/>
            </a:xfrm>
            <a:prstGeom prst="rect">
              <a:avLst/>
            </a:prstGeom>
            <a:blipFill rotWithShape="1">
              <a:blip r:embed="rId3">
                <a:alphaModFix/>
              </a:blip>
              <a:stretch>
                <a:fillRect b="0" l="-15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240" name="Google Shape;2240;p89"/>
            <p:cNvGrpSpPr/>
            <p:nvPr/>
          </p:nvGrpSpPr>
          <p:grpSpPr>
            <a:xfrm>
              <a:off x="6134920" y="4359192"/>
              <a:ext cx="2776191" cy="1476204"/>
              <a:chOff x="5114366" y="4650626"/>
              <a:chExt cx="3293430" cy="1751239"/>
            </a:xfrm>
          </p:grpSpPr>
          <p:grpSp>
            <p:nvGrpSpPr>
              <p:cNvPr id="2241" name="Google Shape;2241;p89"/>
              <p:cNvGrpSpPr/>
              <p:nvPr/>
            </p:nvGrpSpPr>
            <p:grpSpPr>
              <a:xfrm>
                <a:off x="5375807" y="4797153"/>
                <a:ext cx="2823618" cy="1477240"/>
                <a:chOff x="943322" y="4518252"/>
                <a:chExt cx="2034540" cy="1134777"/>
              </a:xfrm>
            </p:grpSpPr>
            <p:cxnSp>
              <p:nvCxnSpPr>
                <p:cNvPr id="2242" name="Google Shape;2242;p89"/>
                <p:cNvCxnSpPr/>
                <p:nvPr/>
              </p:nvCxnSpPr>
              <p:spPr>
                <a:xfrm>
                  <a:off x="943322" y="5410537"/>
                  <a:ext cx="2034540" cy="14637"/>
                </a:xfrm>
                <a:prstGeom prst="straightConnector1">
                  <a:avLst/>
                </a:prstGeom>
                <a:noFill/>
                <a:ln cap="flat" cmpd="sng" w="9525">
                  <a:solidFill>
                    <a:schemeClr val="accent1"/>
                  </a:solidFill>
                  <a:prstDash val="solid"/>
                  <a:miter lim="800000"/>
                  <a:headEnd len="sm" w="sm" type="none"/>
                  <a:tailEnd len="sm" w="sm" type="none"/>
                </a:ln>
              </p:spPr>
            </p:cxnSp>
            <p:cxnSp>
              <p:nvCxnSpPr>
                <p:cNvPr id="2243" name="Google Shape;2243;p89"/>
                <p:cNvCxnSpPr/>
                <p:nvPr/>
              </p:nvCxnSpPr>
              <p:spPr>
                <a:xfrm>
                  <a:off x="943322" y="5078322"/>
                  <a:ext cx="2034540" cy="14637"/>
                </a:xfrm>
                <a:prstGeom prst="straightConnector1">
                  <a:avLst/>
                </a:prstGeom>
                <a:noFill/>
                <a:ln cap="flat" cmpd="sng" w="9525">
                  <a:solidFill>
                    <a:schemeClr val="accent1"/>
                  </a:solidFill>
                  <a:prstDash val="solid"/>
                  <a:miter lim="800000"/>
                  <a:headEnd len="sm" w="sm" type="none"/>
                  <a:tailEnd len="sm" w="sm" type="none"/>
                </a:ln>
              </p:spPr>
            </p:cxnSp>
            <p:cxnSp>
              <p:nvCxnSpPr>
                <p:cNvPr id="2244" name="Google Shape;2244;p89"/>
                <p:cNvCxnSpPr/>
                <p:nvPr/>
              </p:nvCxnSpPr>
              <p:spPr>
                <a:xfrm>
                  <a:off x="943322" y="4746107"/>
                  <a:ext cx="2034540" cy="14637"/>
                </a:xfrm>
                <a:prstGeom prst="straightConnector1">
                  <a:avLst/>
                </a:prstGeom>
                <a:noFill/>
                <a:ln cap="flat" cmpd="sng" w="9525">
                  <a:solidFill>
                    <a:schemeClr val="accent1"/>
                  </a:solidFill>
                  <a:prstDash val="solid"/>
                  <a:miter lim="800000"/>
                  <a:headEnd len="sm" w="sm" type="none"/>
                  <a:tailEnd len="sm" w="sm" type="none"/>
                </a:ln>
              </p:spPr>
            </p:cxnSp>
            <p:cxnSp>
              <p:nvCxnSpPr>
                <p:cNvPr id="2245" name="Google Shape;2245;p89"/>
                <p:cNvCxnSpPr/>
                <p:nvPr/>
              </p:nvCxnSpPr>
              <p:spPr>
                <a:xfrm>
                  <a:off x="1164302" y="4525570"/>
                  <a:ext cx="0" cy="1120140"/>
                </a:xfrm>
                <a:prstGeom prst="straightConnector1">
                  <a:avLst/>
                </a:prstGeom>
                <a:noFill/>
                <a:ln cap="flat" cmpd="sng" w="9525">
                  <a:solidFill>
                    <a:schemeClr val="accent1"/>
                  </a:solidFill>
                  <a:prstDash val="solid"/>
                  <a:miter lim="800000"/>
                  <a:headEnd len="sm" w="sm" type="none"/>
                  <a:tailEnd len="sm" w="sm" type="none"/>
                </a:ln>
              </p:spPr>
            </p:cxnSp>
            <p:cxnSp>
              <p:nvCxnSpPr>
                <p:cNvPr id="2246" name="Google Shape;2246;p89"/>
                <p:cNvCxnSpPr/>
                <p:nvPr/>
              </p:nvCxnSpPr>
              <p:spPr>
                <a:xfrm>
                  <a:off x="1552922" y="4518252"/>
                  <a:ext cx="0" cy="1120140"/>
                </a:xfrm>
                <a:prstGeom prst="straightConnector1">
                  <a:avLst/>
                </a:prstGeom>
                <a:noFill/>
                <a:ln cap="flat" cmpd="sng" w="9525">
                  <a:solidFill>
                    <a:schemeClr val="accent1"/>
                  </a:solidFill>
                  <a:prstDash val="solid"/>
                  <a:miter lim="800000"/>
                  <a:headEnd len="sm" w="sm" type="none"/>
                  <a:tailEnd len="sm" w="sm" type="none"/>
                </a:ln>
              </p:spPr>
            </p:cxnSp>
            <p:cxnSp>
              <p:nvCxnSpPr>
                <p:cNvPr id="2247" name="Google Shape;2247;p89"/>
                <p:cNvCxnSpPr/>
                <p:nvPr/>
              </p:nvCxnSpPr>
              <p:spPr>
                <a:xfrm>
                  <a:off x="1960592" y="4518252"/>
                  <a:ext cx="0" cy="1120140"/>
                </a:xfrm>
                <a:prstGeom prst="straightConnector1">
                  <a:avLst/>
                </a:prstGeom>
                <a:noFill/>
                <a:ln cap="flat" cmpd="sng" w="9525">
                  <a:solidFill>
                    <a:schemeClr val="accent1"/>
                  </a:solidFill>
                  <a:prstDash val="solid"/>
                  <a:miter lim="800000"/>
                  <a:headEnd len="sm" w="sm" type="none"/>
                  <a:tailEnd len="sm" w="sm" type="none"/>
                </a:ln>
              </p:spPr>
            </p:cxnSp>
            <p:cxnSp>
              <p:nvCxnSpPr>
                <p:cNvPr id="2248" name="Google Shape;2248;p89"/>
                <p:cNvCxnSpPr/>
                <p:nvPr/>
              </p:nvCxnSpPr>
              <p:spPr>
                <a:xfrm>
                  <a:off x="2379692" y="4525570"/>
                  <a:ext cx="0" cy="1120140"/>
                </a:xfrm>
                <a:prstGeom prst="straightConnector1">
                  <a:avLst/>
                </a:prstGeom>
                <a:noFill/>
                <a:ln cap="flat" cmpd="sng" w="9525">
                  <a:solidFill>
                    <a:schemeClr val="accent1"/>
                  </a:solidFill>
                  <a:prstDash val="solid"/>
                  <a:miter lim="800000"/>
                  <a:headEnd len="sm" w="sm" type="none"/>
                  <a:tailEnd len="sm" w="sm" type="none"/>
                </a:ln>
              </p:spPr>
            </p:cxnSp>
            <p:cxnSp>
              <p:nvCxnSpPr>
                <p:cNvPr id="2249" name="Google Shape;2249;p89"/>
                <p:cNvCxnSpPr/>
                <p:nvPr/>
              </p:nvCxnSpPr>
              <p:spPr>
                <a:xfrm>
                  <a:off x="2791172" y="4532889"/>
                  <a:ext cx="0" cy="1120140"/>
                </a:xfrm>
                <a:prstGeom prst="straightConnector1">
                  <a:avLst/>
                </a:prstGeom>
                <a:noFill/>
                <a:ln cap="flat" cmpd="sng" w="9525">
                  <a:solidFill>
                    <a:schemeClr val="accent1"/>
                  </a:solidFill>
                  <a:prstDash val="solid"/>
                  <a:miter lim="800000"/>
                  <a:headEnd len="sm" w="sm" type="none"/>
                  <a:tailEnd len="sm" w="sm" type="none"/>
                </a:ln>
              </p:spPr>
            </p:cxnSp>
            <p:cxnSp>
              <p:nvCxnSpPr>
                <p:cNvPr id="2250" name="Google Shape;2250;p89"/>
                <p:cNvCxnSpPr/>
                <p:nvPr/>
              </p:nvCxnSpPr>
              <p:spPr>
                <a:xfrm rot="10800000">
                  <a:off x="1217642" y="4746107"/>
                  <a:ext cx="335280" cy="664430"/>
                </a:xfrm>
                <a:prstGeom prst="straightConnector1">
                  <a:avLst/>
                </a:prstGeom>
                <a:noFill/>
                <a:ln cap="flat" cmpd="sng" w="9525">
                  <a:solidFill>
                    <a:schemeClr val="dk1"/>
                  </a:solidFill>
                  <a:prstDash val="solid"/>
                  <a:miter lim="800000"/>
                  <a:headEnd len="sm" w="sm" type="none"/>
                  <a:tailEnd len="med" w="med" type="triangle"/>
                </a:ln>
              </p:spPr>
            </p:cxnSp>
            <p:cxnSp>
              <p:nvCxnSpPr>
                <p:cNvPr id="2251" name="Google Shape;2251;p89"/>
                <p:cNvCxnSpPr/>
                <p:nvPr/>
              </p:nvCxnSpPr>
              <p:spPr>
                <a:xfrm flipH="1" rot="10800000">
                  <a:off x="1552922" y="5092959"/>
                  <a:ext cx="864870" cy="332215"/>
                </a:xfrm>
                <a:prstGeom prst="straightConnector1">
                  <a:avLst/>
                </a:prstGeom>
                <a:noFill/>
                <a:ln cap="flat" cmpd="sng" w="9525">
                  <a:solidFill>
                    <a:schemeClr val="dk1"/>
                  </a:solidFill>
                  <a:prstDash val="solid"/>
                  <a:miter lim="800000"/>
                  <a:headEnd len="sm" w="sm" type="none"/>
                  <a:tailEnd len="med" w="med" type="triangle"/>
                </a:ln>
              </p:spPr>
            </p:cxnSp>
            <p:cxnSp>
              <p:nvCxnSpPr>
                <p:cNvPr id="2252" name="Google Shape;2252;p89"/>
                <p:cNvCxnSpPr/>
                <p:nvPr/>
              </p:nvCxnSpPr>
              <p:spPr>
                <a:xfrm flipH="1" rot="10800000">
                  <a:off x="1507203" y="5267964"/>
                  <a:ext cx="120013" cy="52850"/>
                </a:xfrm>
                <a:prstGeom prst="straightConnector1">
                  <a:avLst/>
                </a:prstGeom>
                <a:noFill/>
                <a:ln cap="flat" cmpd="sng" w="9525">
                  <a:solidFill>
                    <a:schemeClr val="dk1"/>
                  </a:solidFill>
                  <a:prstDash val="solid"/>
                  <a:miter lim="800000"/>
                  <a:headEnd len="sm" w="sm" type="none"/>
                  <a:tailEnd len="sm" w="sm" type="none"/>
                </a:ln>
              </p:spPr>
            </p:cxnSp>
            <p:cxnSp>
              <p:nvCxnSpPr>
                <p:cNvPr id="2253" name="Google Shape;2253;p89"/>
                <p:cNvCxnSpPr/>
                <p:nvPr/>
              </p:nvCxnSpPr>
              <p:spPr>
                <a:xfrm>
                  <a:off x="1627216" y="5267964"/>
                  <a:ext cx="60961" cy="113299"/>
                </a:xfrm>
                <a:prstGeom prst="straightConnector1">
                  <a:avLst/>
                </a:prstGeom>
                <a:noFill/>
                <a:ln cap="flat" cmpd="sng" w="9525">
                  <a:solidFill>
                    <a:schemeClr val="dk1"/>
                  </a:solidFill>
                  <a:prstDash val="solid"/>
                  <a:miter lim="800000"/>
                  <a:headEnd len="sm" w="sm" type="none"/>
                  <a:tailEnd len="sm" w="sm" type="none"/>
                </a:ln>
              </p:spPr>
            </p:cxnSp>
            <p:sp>
              <p:nvSpPr>
                <p:cNvPr id="2254" name="Google Shape;2254;p89"/>
                <p:cNvSpPr txBox="1"/>
                <p:nvPr/>
              </p:nvSpPr>
              <p:spPr>
                <a:xfrm>
                  <a:off x="2469226" y="4879741"/>
                  <a:ext cx="327660" cy="2237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a:t>
                  </a:r>
                  <a:endParaRPr sz="1400">
                    <a:solidFill>
                      <a:schemeClr val="dk1"/>
                    </a:solidFill>
                    <a:latin typeface="Calibri"/>
                    <a:ea typeface="Calibri"/>
                    <a:cs typeface="Calibri"/>
                    <a:sym typeface="Calibri"/>
                  </a:endParaRPr>
                </a:p>
              </p:txBody>
            </p:sp>
            <p:sp>
              <p:nvSpPr>
                <p:cNvPr id="2255" name="Google Shape;2255;p89"/>
                <p:cNvSpPr txBox="1"/>
                <p:nvPr/>
              </p:nvSpPr>
              <p:spPr>
                <a:xfrm>
                  <a:off x="943322" y="4528895"/>
                  <a:ext cx="327660" cy="2237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b</a:t>
                  </a:r>
                  <a:endParaRPr sz="1400">
                    <a:solidFill>
                      <a:schemeClr val="dk1"/>
                    </a:solidFill>
                    <a:latin typeface="Calibri"/>
                    <a:ea typeface="Calibri"/>
                    <a:cs typeface="Calibri"/>
                    <a:sym typeface="Calibri"/>
                  </a:endParaRPr>
                </a:p>
              </p:txBody>
            </p:sp>
          </p:grpSp>
          <p:sp>
            <p:nvSpPr>
              <p:cNvPr id="2256" name="Google Shape;2256;p89"/>
              <p:cNvSpPr/>
              <p:nvPr/>
            </p:nvSpPr>
            <p:spPr>
              <a:xfrm>
                <a:off x="5114366" y="4650626"/>
                <a:ext cx="3293430" cy="1751239"/>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90"/>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Khoa học dữ liệu: Vector</a:t>
            </a:r>
            <a:endParaRPr/>
          </a:p>
        </p:txBody>
      </p:sp>
      <p:sp>
        <p:nvSpPr>
          <p:cNvPr id="2263" name="Google Shape;2263;p9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264" name="Google Shape;2264;p90"/>
          <p:cNvSpPr/>
          <p:nvPr/>
        </p:nvSpPr>
        <p:spPr>
          <a:xfrm>
            <a:off x="1054112" y="3833452"/>
            <a:ext cx="3969308" cy="230242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3.1. Vector</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3.2. Chuẩn vector</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3.3. Tích vô hướng</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3.4. Điều kiện trực giao</a:t>
            </a:r>
            <a:endParaRPr sz="1799">
              <a:solidFill>
                <a:srgbClr val="A6A6A6"/>
              </a:solidFill>
              <a:latin typeface="Arial"/>
              <a:ea typeface="Arial"/>
              <a:cs typeface="Arial"/>
              <a:sym typeface="Arial"/>
            </a:endParaRPr>
          </a:p>
          <a:p>
            <a:pPr indent="-176213" lvl="0" marL="176213" marR="0" rtl="0" algn="l">
              <a:spcBef>
                <a:spcPts val="1000"/>
              </a:spcBef>
              <a:spcAft>
                <a:spcPts val="0"/>
              </a:spcAft>
              <a:buClr>
                <a:schemeClr val="dk1"/>
              </a:buClr>
              <a:buSzPts val="2159"/>
              <a:buFont typeface="Arial"/>
              <a:buChar char="•"/>
            </a:pPr>
            <a:r>
              <a:rPr b="1" lang="en-US" sz="1799">
                <a:solidFill>
                  <a:schemeClr val="dk1"/>
                </a:solidFill>
                <a:latin typeface="Arial"/>
                <a:ea typeface="Arial"/>
                <a:cs typeface="Arial"/>
                <a:sym typeface="Arial"/>
              </a:rPr>
              <a:t>3.5. Vector pháp tuyến</a:t>
            </a:r>
            <a:endParaRPr b="1" sz="1799">
              <a:solidFill>
                <a:schemeClr val="dk1"/>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3.6. Độ tương tự Cosine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pSp>
        <p:nvGrpSpPr>
          <p:cNvPr id="275" name="Google Shape;275;p9"/>
          <p:cNvGrpSpPr/>
          <p:nvPr/>
        </p:nvGrpSpPr>
        <p:grpSpPr>
          <a:xfrm>
            <a:off x="559817" y="1428745"/>
            <a:ext cx="8783192" cy="215444"/>
            <a:chOff x="559817" y="2136914"/>
            <a:chExt cx="8783192" cy="215444"/>
          </a:xfrm>
        </p:grpSpPr>
        <p:sp>
          <p:nvSpPr>
            <p:cNvPr id="276" name="Google Shape;276;p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7" name="Google Shape;277;p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Jupyter Notebook</a:t>
              </a:r>
              <a:endParaRPr sz="1400">
                <a:solidFill>
                  <a:srgbClr val="262626"/>
                </a:solidFill>
                <a:latin typeface="Arial"/>
                <a:ea typeface="Arial"/>
                <a:cs typeface="Arial"/>
                <a:sym typeface="Arial"/>
              </a:endParaRPr>
            </a:p>
          </p:txBody>
        </p:sp>
      </p:grpSp>
      <p:sp>
        <p:nvSpPr>
          <p:cNvPr id="278" name="Google Shape;278;p9"/>
          <p:cNvSpPr/>
          <p:nvPr/>
        </p:nvSpPr>
        <p:spPr>
          <a:xfrm>
            <a:off x="702940" y="1700808"/>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cài đặt hoàn tất, hãy nhấp vào menu Start của Windows, sau đó nhấp vào Anaconda 3 (64-bit)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Chọn Anaconda Powershell Prompt.</a:t>
            </a:r>
            <a:endParaRPr/>
          </a:p>
        </p:txBody>
      </p:sp>
      <p:grpSp>
        <p:nvGrpSpPr>
          <p:cNvPr id="279" name="Google Shape;279;p9"/>
          <p:cNvGrpSpPr/>
          <p:nvPr/>
        </p:nvGrpSpPr>
        <p:grpSpPr>
          <a:xfrm>
            <a:off x="450000" y="450000"/>
            <a:ext cx="9018000" cy="276999"/>
            <a:chOff x="450000" y="450000"/>
            <a:chExt cx="9018000" cy="276999"/>
          </a:xfrm>
        </p:grpSpPr>
        <p:sp>
          <p:nvSpPr>
            <p:cNvPr id="280" name="Google Shape;280;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Cài đặt Anaconda cho Python</a:t>
              </a:r>
              <a:endParaRPr/>
            </a:p>
          </p:txBody>
        </p:sp>
        <p:sp>
          <p:nvSpPr>
            <p:cNvPr id="281" name="Google Shape;281;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82" name="Google Shape;282;p9"/>
          <p:cNvGrpSpPr/>
          <p:nvPr/>
        </p:nvGrpSpPr>
        <p:grpSpPr>
          <a:xfrm>
            <a:off x="702940" y="2287758"/>
            <a:ext cx="3951743" cy="3496154"/>
            <a:chOff x="702940" y="2420888"/>
            <a:chExt cx="3951743" cy="3496154"/>
          </a:xfrm>
        </p:grpSpPr>
        <p:pic>
          <p:nvPicPr>
            <p:cNvPr id="283" name="Google Shape;283;p9"/>
            <p:cNvPicPr preferRelativeResize="0"/>
            <p:nvPr/>
          </p:nvPicPr>
          <p:blipFill rotWithShape="1">
            <a:blip r:embed="rId3">
              <a:alphaModFix/>
            </a:blip>
            <a:srcRect b="0" l="0" r="0" t="0"/>
            <a:stretch/>
          </p:blipFill>
          <p:spPr>
            <a:xfrm>
              <a:off x="702940" y="2420888"/>
              <a:ext cx="3951743" cy="3496154"/>
            </a:xfrm>
            <a:prstGeom prst="rect">
              <a:avLst/>
            </a:prstGeom>
            <a:noFill/>
            <a:ln>
              <a:noFill/>
            </a:ln>
          </p:spPr>
        </p:pic>
        <p:sp>
          <p:nvSpPr>
            <p:cNvPr id="284" name="Google Shape;284;p9"/>
            <p:cNvSpPr/>
            <p:nvPr/>
          </p:nvSpPr>
          <p:spPr>
            <a:xfrm>
              <a:off x="3312722" y="2564574"/>
              <a:ext cx="288032" cy="288032"/>
            </a:xfrm>
            <a:prstGeom prst="ellipse">
              <a:avLst/>
            </a:prstGeom>
            <a:solidFill>
              <a:srgbClr val="1429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F7F7F7"/>
                  </a:solidFill>
                  <a:latin typeface="Arial"/>
                  <a:ea typeface="Arial"/>
                  <a:cs typeface="Arial"/>
                  <a:sym typeface="Arial"/>
                </a:rPr>
                <a:t>2</a:t>
              </a:r>
              <a:endParaRPr b="1" sz="1400">
                <a:solidFill>
                  <a:srgbClr val="F7F7F7"/>
                </a:solidFill>
                <a:latin typeface="Arial"/>
                <a:ea typeface="Arial"/>
                <a:cs typeface="Arial"/>
                <a:sym typeface="Arial"/>
              </a:endParaRPr>
            </a:p>
          </p:txBody>
        </p:sp>
        <p:sp>
          <p:nvSpPr>
            <p:cNvPr id="285" name="Google Shape;285;p9"/>
            <p:cNvSpPr/>
            <p:nvPr/>
          </p:nvSpPr>
          <p:spPr>
            <a:xfrm>
              <a:off x="4366651" y="3374308"/>
              <a:ext cx="288032" cy="288032"/>
            </a:xfrm>
            <a:prstGeom prst="ellipse">
              <a:avLst/>
            </a:prstGeom>
            <a:solidFill>
              <a:srgbClr val="1429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F7F7F7"/>
                  </a:solidFill>
                  <a:latin typeface="Arial"/>
                  <a:ea typeface="Arial"/>
                  <a:cs typeface="Arial"/>
                  <a:sym typeface="Arial"/>
                </a:rPr>
                <a:t>3</a:t>
              </a:r>
              <a:endParaRPr b="1" sz="1400">
                <a:solidFill>
                  <a:srgbClr val="F7F7F7"/>
                </a:solidFill>
                <a:latin typeface="Arial"/>
                <a:ea typeface="Arial"/>
                <a:cs typeface="Arial"/>
                <a:sym typeface="Arial"/>
              </a:endParaRPr>
            </a:p>
          </p:txBody>
        </p:sp>
        <p:sp>
          <p:nvSpPr>
            <p:cNvPr id="286" name="Google Shape;286;p9"/>
            <p:cNvSpPr/>
            <p:nvPr/>
          </p:nvSpPr>
          <p:spPr>
            <a:xfrm>
              <a:off x="1336020" y="5508105"/>
              <a:ext cx="288032" cy="288032"/>
            </a:xfrm>
            <a:prstGeom prst="ellipse">
              <a:avLst/>
            </a:prstGeom>
            <a:solidFill>
              <a:srgbClr val="1429A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F7F7F7"/>
                  </a:solidFill>
                  <a:latin typeface="Arial"/>
                  <a:ea typeface="Arial"/>
                  <a:cs typeface="Arial"/>
                  <a:sym typeface="Arial"/>
                </a:rPr>
                <a:t>1</a:t>
              </a:r>
              <a:endParaRPr b="1" sz="1400">
                <a:solidFill>
                  <a:srgbClr val="F7F7F7"/>
                </a:solidFill>
                <a:latin typeface="Arial"/>
                <a:ea typeface="Arial"/>
                <a:cs typeface="Arial"/>
                <a:sym typeface="Aria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9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Vector pháp tuyến</a:t>
            </a:r>
            <a:endParaRPr b="1" sz="2400">
              <a:solidFill>
                <a:srgbClr val="0C0C0C"/>
              </a:solidFill>
              <a:latin typeface="Arial"/>
              <a:ea typeface="Arial"/>
              <a:cs typeface="Arial"/>
              <a:sym typeface="Arial"/>
            </a:endParaRPr>
          </a:p>
        </p:txBody>
      </p:sp>
      <p:grpSp>
        <p:nvGrpSpPr>
          <p:cNvPr id="2271" name="Google Shape;2271;p91"/>
          <p:cNvGrpSpPr/>
          <p:nvPr/>
        </p:nvGrpSpPr>
        <p:grpSpPr>
          <a:xfrm>
            <a:off x="559817" y="1902381"/>
            <a:ext cx="8783192" cy="215444"/>
            <a:chOff x="559817" y="2136914"/>
            <a:chExt cx="8783192" cy="215444"/>
          </a:xfrm>
        </p:grpSpPr>
        <p:sp>
          <p:nvSpPr>
            <p:cNvPr id="2272" name="Google Shape;2272;p9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73" name="Google Shape;2273;p9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Khái niệm vec-tơ pháp tuyến để chỉ một vectơ vuông góc với một đường thẳng nhất định. </a:t>
              </a:r>
              <a:endParaRPr/>
            </a:p>
          </p:txBody>
        </p:sp>
      </p:grpSp>
      <p:grpSp>
        <p:nvGrpSpPr>
          <p:cNvPr id="2274" name="Google Shape;2274;p91"/>
          <p:cNvGrpSpPr/>
          <p:nvPr/>
        </p:nvGrpSpPr>
        <p:grpSpPr>
          <a:xfrm>
            <a:off x="450000" y="450000"/>
            <a:ext cx="9018000" cy="276999"/>
            <a:chOff x="450000" y="450000"/>
            <a:chExt cx="9018000" cy="276999"/>
          </a:xfrm>
        </p:grpSpPr>
        <p:sp>
          <p:nvSpPr>
            <p:cNvPr id="2275" name="Google Shape;2275;p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3.5.Vector pháp tuyến</a:t>
              </a:r>
              <a:endParaRPr b="1" sz="1800">
                <a:solidFill>
                  <a:schemeClr val="lt1"/>
                </a:solidFill>
                <a:latin typeface="Arial"/>
                <a:ea typeface="Arial"/>
                <a:cs typeface="Arial"/>
                <a:sym typeface="Arial"/>
              </a:endParaRPr>
            </a:p>
          </p:txBody>
        </p:sp>
        <p:sp>
          <p:nvSpPr>
            <p:cNvPr id="2276" name="Google Shape;2276;p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277" name="Google Shape;2277;p91"/>
          <p:cNvSpPr/>
          <p:nvPr/>
        </p:nvSpPr>
        <p:spPr>
          <a:xfrm>
            <a:off x="712182" y="440719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 đã trình bày ở trên, nếu phương trình của đường thẳng là ax+by+c=0, Vector pháp tuyến p có toạ độ p=(a,b).</a:t>
            </a:r>
            <a:endParaRPr/>
          </a:p>
        </p:txBody>
      </p:sp>
      <p:grpSp>
        <p:nvGrpSpPr>
          <p:cNvPr id="2278" name="Google Shape;2278;p91"/>
          <p:cNvGrpSpPr/>
          <p:nvPr/>
        </p:nvGrpSpPr>
        <p:grpSpPr>
          <a:xfrm>
            <a:off x="3425666" y="2386888"/>
            <a:ext cx="3181930" cy="1751239"/>
            <a:chOff x="703263" y="2233539"/>
            <a:chExt cx="3181930" cy="1751239"/>
          </a:xfrm>
        </p:grpSpPr>
        <p:grpSp>
          <p:nvGrpSpPr>
            <p:cNvPr id="2279" name="Google Shape;2279;p91"/>
            <p:cNvGrpSpPr/>
            <p:nvPr/>
          </p:nvGrpSpPr>
          <p:grpSpPr>
            <a:xfrm>
              <a:off x="912651" y="2442421"/>
              <a:ext cx="2912239" cy="1333474"/>
              <a:chOff x="746978" y="2561238"/>
              <a:chExt cx="2912239" cy="1333474"/>
            </a:xfrm>
          </p:grpSpPr>
          <p:cxnSp>
            <p:nvCxnSpPr>
              <p:cNvPr id="2280" name="Google Shape;2280;p91"/>
              <p:cNvCxnSpPr/>
              <p:nvPr/>
            </p:nvCxnSpPr>
            <p:spPr>
              <a:xfrm>
                <a:off x="746978" y="2782192"/>
                <a:ext cx="2065020" cy="1112520"/>
              </a:xfrm>
              <a:prstGeom prst="straightConnector1">
                <a:avLst/>
              </a:prstGeom>
              <a:noFill/>
              <a:ln cap="flat" cmpd="sng" w="19050">
                <a:solidFill>
                  <a:schemeClr val="dk1"/>
                </a:solidFill>
                <a:prstDash val="solid"/>
                <a:miter lim="800000"/>
                <a:headEnd len="sm" w="sm" type="none"/>
                <a:tailEnd len="sm" w="sm" type="none"/>
              </a:ln>
            </p:spPr>
          </p:cxnSp>
          <p:cxnSp>
            <p:nvCxnSpPr>
              <p:cNvPr id="2281" name="Google Shape;2281;p91"/>
              <p:cNvCxnSpPr/>
              <p:nvPr/>
            </p:nvCxnSpPr>
            <p:spPr>
              <a:xfrm flipH="1" rot="10800000">
                <a:off x="1661378" y="2587981"/>
                <a:ext cx="350520" cy="689511"/>
              </a:xfrm>
              <a:prstGeom prst="straightConnector1">
                <a:avLst/>
              </a:prstGeom>
              <a:noFill/>
              <a:ln cap="flat" cmpd="sng" w="19050">
                <a:solidFill>
                  <a:schemeClr val="dk1"/>
                </a:solidFill>
                <a:prstDash val="solid"/>
                <a:miter lim="800000"/>
                <a:headEnd len="sm" w="sm" type="none"/>
                <a:tailEnd len="med" w="med" type="triangle"/>
              </a:ln>
            </p:spPr>
          </p:cxnSp>
          <p:cxnSp>
            <p:nvCxnSpPr>
              <p:cNvPr id="2282" name="Google Shape;2282;p91"/>
              <p:cNvCxnSpPr/>
              <p:nvPr/>
            </p:nvCxnSpPr>
            <p:spPr>
              <a:xfrm>
                <a:off x="1722338" y="3155572"/>
                <a:ext cx="114300" cy="53340"/>
              </a:xfrm>
              <a:prstGeom prst="straightConnector1">
                <a:avLst/>
              </a:prstGeom>
              <a:noFill/>
              <a:ln cap="flat" cmpd="sng" w="9525">
                <a:solidFill>
                  <a:schemeClr val="dk1"/>
                </a:solidFill>
                <a:prstDash val="solid"/>
                <a:miter lim="800000"/>
                <a:headEnd len="sm" w="sm" type="none"/>
                <a:tailEnd len="sm" w="sm" type="none"/>
              </a:ln>
            </p:spPr>
          </p:cxnSp>
          <p:cxnSp>
            <p:nvCxnSpPr>
              <p:cNvPr id="2283" name="Google Shape;2283;p91"/>
              <p:cNvCxnSpPr/>
              <p:nvPr/>
            </p:nvCxnSpPr>
            <p:spPr>
              <a:xfrm flipH="1">
                <a:off x="1779488" y="3208912"/>
                <a:ext cx="57150" cy="129540"/>
              </a:xfrm>
              <a:prstGeom prst="straightConnector1">
                <a:avLst/>
              </a:prstGeom>
              <a:noFill/>
              <a:ln cap="flat" cmpd="sng" w="9525">
                <a:solidFill>
                  <a:schemeClr val="dk1"/>
                </a:solidFill>
                <a:prstDash val="solid"/>
                <a:miter lim="800000"/>
                <a:headEnd len="sm" w="sm" type="none"/>
                <a:tailEnd len="sm" w="sm" type="none"/>
              </a:ln>
            </p:spPr>
          </p:cxnSp>
          <p:sp>
            <p:nvSpPr>
              <p:cNvPr id="2284" name="Google Shape;2284;p91"/>
              <p:cNvSpPr/>
              <p:nvPr/>
            </p:nvSpPr>
            <p:spPr>
              <a:xfrm>
                <a:off x="1893788" y="3138248"/>
                <a:ext cx="474810" cy="307777"/>
              </a:xfrm>
              <a:prstGeom prst="rect">
                <a:avLst/>
              </a:prstGeom>
              <a:blipFill rotWithShape="1">
                <a:blip r:embed="rId3">
                  <a:alphaModFix/>
                </a:blip>
                <a:stretch>
                  <a:fillRect b="-19607" l="-3845" r="0" t="-196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85" name="Google Shape;2285;p91"/>
              <p:cNvSpPr/>
              <p:nvPr/>
            </p:nvSpPr>
            <p:spPr>
              <a:xfrm>
                <a:off x="2211192" y="2561238"/>
                <a:ext cx="144802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Vector pháp tuyến p</a:t>
                </a:r>
                <a:endParaRPr sz="1200">
                  <a:solidFill>
                    <a:schemeClr val="dk1"/>
                  </a:solidFill>
                  <a:latin typeface="Calibri"/>
                  <a:ea typeface="Calibri"/>
                  <a:cs typeface="Calibri"/>
                  <a:sym typeface="Calibri"/>
                </a:endParaRPr>
              </a:p>
            </p:txBody>
          </p:sp>
        </p:grpSp>
        <p:sp>
          <p:nvSpPr>
            <p:cNvPr id="2286" name="Google Shape;2286;p91"/>
            <p:cNvSpPr/>
            <p:nvPr/>
          </p:nvSpPr>
          <p:spPr>
            <a:xfrm>
              <a:off x="703263" y="2233539"/>
              <a:ext cx="3181930" cy="1751239"/>
            </a:xfrm>
            <a:prstGeom prst="rect">
              <a:avLst/>
            </a:pr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92"/>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Khoa học dữ liệu: Vector</a:t>
            </a:r>
            <a:endParaRPr/>
          </a:p>
        </p:txBody>
      </p:sp>
      <p:sp>
        <p:nvSpPr>
          <p:cNvPr id="2293" name="Google Shape;2293;p9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sp>
        <p:nvSpPr>
          <p:cNvPr id="2294" name="Google Shape;2294;p92"/>
          <p:cNvSpPr/>
          <p:nvPr/>
        </p:nvSpPr>
        <p:spPr>
          <a:xfrm>
            <a:off x="1054112" y="3833452"/>
            <a:ext cx="3969308" cy="230242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3.1. Vector</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3.2. Chuẩn vector</a:t>
            </a:r>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3.3. Tích vô hướng</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3.4. Điều kiện trực giao</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3.5. Vector pháp tuyến</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chemeClr val="dk1"/>
              </a:buClr>
              <a:buSzPts val="2159"/>
              <a:buFont typeface="Arial"/>
              <a:buChar char="•"/>
            </a:pPr>
            <a:r>
              <a:rPr b="1" lang="en-US" sz="1799">
                <a:solidFill>
                  <a:schemeClr val="dk1"/>
                </a:solidFill>
                <a:latin typeface="Arial"/>
                <a:ea typeface="Arial"/>
                <a:cs typeface="Arial"/>
                <a:sym typeface="Arial"/>
              </a:rPr>
              <a:t>3.6. Độ tương tự Cosine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93"/>
          <p:cNvSpPr/>
          <p:nvPr/>
        </p:nvSpPr>
        <p:spPr>
          <a:xfrm>
            <a:off x="1453912" y="3257552"/>
            <a:ext cx="2577850" cy="60440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1" name="Google Shape;2301;p93"/>
          <p:cNvSpPr/>
          <p:nvPr/>
        </p:nvSpPr>
        <p:spPr>
          <a:xfrm>
            <a:off x="1453912" y="2255587"/>
            <a:ext cx="2577850" cy="43988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Google Shape;2302;p9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Độ tương tự Cosine</a:t>
            </a:r>
            <a:endParaRPr/>
          </a:p>
        </p:txBody>
      </p:sp>
      <p:grpSp>
        <p:nvGrpSpPr>
          <p:cNvPr id="2303" name="Google Shape;2303;p93"/>
          <p:cNvGrpSpPr/>
          <p:nvPr/>
        </p:nvGrpSpPr>
        <p:grpSpPr>
          <a:xfrm>
            <a:off x="559817" y="1902381"/>
            <a:ext cx="8783192" cy="215444"/>
            <a:chOff x="559817" y="2136914"/>
            <a:chExt cx="8783192" cy="215444"/>
          </a:xfrm>
        </p:grpSpPr>
        <p:sp>
          <p:nvSpPr>
            <p:cNvPr id="2304" name="Google Shape;2304;p9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05" name="Google Shape;2305;p9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Độ tương tự Cosine cao có nghĩa là các vectơ có tính tương tự nhau cao hơn.</a:t>
              </a:r>
              <a:endParaRPr/>
            </a:p>
          </p:txBody>
        </p:sp>
      </p:grpSp>
      <p:grpSp>
        <p:nvGrpSpPr>
          <p:cNvPr id="2306" name="Google Shape;2306;p93"/>
          <p:cNvGrpSpPr/>
          <p:nvPr/>
        </p:nvGrpSpPr>
        <p:grpSpPr>
          <a:xfrm>
            <a:off x="450000" y="450000"/>
            <a:ext cx="9018000" cy="276999"/>
            <a:chOff x="450000" y="450000"/>
            <a:chExt cx="9018000" cy="276999"/>
          </a:xfrm>
        </p:grpSpPr>
        <p:sp>
          <p:nvSpPr>
            <p:cNvPr id="2307" name="Google Shape;2307;p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3.6. Độ tương tự Cosine</a:t>
              </a:r>
              <a:endParaRPr b="1" sz="1800">
                <a:solidFill>
                  <a:schemeClr val="lt1"/>
                </a:solidFill>
                <a:latin typeface="Arial"/>
                <a:ea typeface="Arial"/>
                <a:cs typeface="Arial"/>
                <a:sym typeface="Arial"/>
              </a:endParaRPr>
            </a:p>
          </p:txBody>
        </p:sp>
        <p:sp>
          <p:nvSpPr>
            <p:cNvPr id="2308" name="Google Shape;2308;p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309" name="Google Shape;2309;p93"/>
          <p:cNvSpPr/>
          <p:nvPr/>
        </p:nvSpPr>
        <p:spPr>
          <a:xfrm>
            <a:off x="702940" y="2276872"/>
            <a:ext cx="8632825" cy="252009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310" name="Google Shape;2310;p93"/>
          <p:cNvGrpSpPr/>
          <p:nvPr/>
        </p:nvGrpSpPr>
        <p:grpSpPr>
          <a:xfrm>
            <a:off x="860843" y="4709584"/>
            <a:ext cx="7906993" cy="1492296"/>
            <a:chOff x="860843" y="4673008"/>
            <a:chExt cx="7906993" cy="1492296"/>
          </a:xfrm>
        </p:grpSpPr>
        <p:cxnSp>
          <p:nvCxnSpPr>
            <p:cNvPr id="2311" name="Google Shape;2311;p93"/>
            <p:cNvCxnSpPr/>
            <p:nvPr/>
          </p:nvCxnSpPr>
          <p:spPr>
            <a:xfrm flipH="1">
              <a:off x="1004859" y="4990235"/>
              <a:ext cx="864096" cy="720080"/>
            </a:xfrm>
            <a:prstGeom prst="straightConnector1">
              <a:avLst/>
            </a:prstGeom>
            <a:noFill/>
            <a:ln cap="flat" cmpd="sng" w="12700">
              <a:solidFill>
                <a:schemeClr val="dk1"/>
              </a:solidFill>
              <a:prstDash val="solid"/>
              <a:miter lim="800000"/>
              <a:headEnd len="sm" w="sm" type="none"/>
              <a:tailEnd len="med" w="med" type="triangle"/>
            </a:ln>
          </p:spPr>
        </p:cxnSp>
        <p:cxnSp>
          <p:nvCxnSpPr>
            <p:cNvPr id="2312" name="Google Shape;2312;p93"/>
            <p:cNvCxnSpPr/>
            <p:nvPr/>
          </p:nvCxnSpPr>
          <p:spPr>
            <a:xfrm flipH="1" rot="10800000">
              <a:off x="1580923" y="5014381"/>
              <a:ext cx="864096" cy="705384"/>
            </a:xfrm>
            <a:prstGeom prst="straightConnector1">
              <a:avLst/>
            </a:prstGeom>
            <a:noFill/>
            <a:ln cap="flat" cmpd="sng" w="12700">
              <a:solidFill>
                <a:schemeClr val="dk1"/>
              </a:solidFill>
              <a:prstDash val="solid"/>
              <a:miter lim="800000"/>
              <a:headEnd len="sm" w="sm" type="none"/>
              <a:tailEnd len="med" w="med" type="triangle"/>
            </a:ln>
          </p:spPr>
        </p:cxnSp>
        <p:sp>
          <p:nvSpPr>
            <p:cNvPr id="2313" name="Google Shape;2313;p93"/>
            <p:cNvSpPr txBox="1"/>
            <p:nvPr/>
          </p:nvSpPr>
          <p:spPr>
            <a:xfrm>
              <a:off x="1436907" y="4673008"/>
              <a:ext cx="8146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mbria Math"/>
                  <a:ea typeface="Cambria Math"/>
                  <a:cs typeface="Cambria Math"/>
                  <a:sym typeface="Cambria Math"/>
                </a:rPr>
                <a:t>a(-4, -2)</a:t>
              </a:r>
              <a:endParaRPr/>
            </a:p>
          </p:txBody>
        </p:sp>
        <p:sp>
          <p:nvSpPr>
            <p:cNvPr id="2314" name="Google Shape;2314;p93"/>
            <p:cNvSpPr txBox="1"/>
            <p:nvPr/>
          </p:nvSpPr>
          <p:spPr>
            <a:xfrm>
              <a:off x="2301003" y="4673798"/>
              <a:ext cx="7056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mbria Math"/>
                  <a:ea typeface="Cambria Math"/>
                  <a:cs typeface="Cambria Math"/>
                  <a:sym typeface="Cambria Math"/>
                </a:rPr>
                <a:t>b(6, 3)</a:t>
              </a:r>
              <a:endParaRPr/>
            </a:p>
          </p:txBody>
        </p:sp>
        <p:cxnSp>
          <p:nvCxnSpPr>
            <p:cNvPr id="2315" name="Google Shape;2315;p93"/>
            <p:cNvCxnSpPr/>
            <p:nvPr/>
          </p:nvCxnSpPr>
          <p:spPr>
            <a:xfrm>
              <a:off x="4472130" y="5188237"/>
              <a:ext cx="504056" cy="432048"/>
            </a:xfrm>
            <a:prstGeom prst="straightConnector1">
              <a:avLst/>
            </a:prstGeom>
            <a:noFill/>
            <a:ln cap="flat" cmpd="sng" w="12700">
              <a:solidFill>
                <a:schemeClr val="dk1"/>
              </a:solidFill>
              <a:prstDash val="solid"/>
              <a:miter lim="800000"/>
              <a:headEnd len="sm" w="sm" type="none"/>
              <a:tailEnd len="med" w="med" type="triangle"/>
            </a:ln>
          </p:spPr>
        </p:cxnSp>
        <p:cxnSp>
          <p:nvCxnSpPr>
            <p:cNvPr id="2316" name="Google Shape;2316;p93"/>
            <p:cNvCxnSpPr/>
            <p:nvPr/>
          </p:nvCxnSpPr>
          <p:spPr>
            <a:xfrm flipH="1" rot="10800000">
              <a:off x="4292110" y="4943684"/>
              <a:ext cx="864096" cy="792088"/>
            </a:xfrm>
            <a:prstGeom prst="straightConnector1">
              <a:avLst/>
            </a:prstGeom>
            <a:noFill/>
            <a:ln cap="flat" cmpd="sng" w="12700">
              <a:solidFill>
                <a:schemeClr val="dk1"/>
              </a:solidFill>
              <a:prstDash val="solid"/>
              <a:miter lim="800000"/>
              <a:headEnd len="sm" w="sm" type="none"/>
              <a:tailEnd len="med" w="med" type="triangle"/>
            </a:ln>
          </p:spPr>
        </p:cxnSp>
        <p:sp>
          <p:nvSpPr>
            <p:cNvPr id="2317" name="Google Shape;2317;p93"/>
            <p:cNvSpPr txBox="1"/>
            <p:nvPr/>
          </p:nvSpPr>
          <p:spPr>
            <a:xfrm>
              <a:off x="3824058" y="5099931"/>
              <a:ext cx="76495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mbria Math"/>
                  <a:ea typeface="Cambria Math"/>
                  <a:cs typeface="Cambria Math"/>
                  <a:sym typeface="Cambria Math"/>
                </a:rPr>
                <a:t>b(1, -2)</a:t>
              </a:r>
              <a:endParaRPr/>
            </a:p>
          </p:txBody>
        </p:sp>
        <p:sp>
          <p:nvSpPr>
            <p:cNvPr id="2318" name="Google Shape;2318;p93"/>
            <p:cNvSpPr txBox="1"/>
            <p:nvPr/>
          </p:nvSpPr>
          <p:spPr>
            <a:xfrm>
              <a:off x="5047476" y="4946042"/>
              <a:ext cx="6960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mbria Math"/>
                  <a:ea typeface="Cambria Math"/>
                  <a:cs typeface="Cambria Math"/>
                  <a:sym typeface="Cambria Math"/>
                </a:rPr>
                <a:t>a(6, 3)</a:t>
              </a:r>
              <a:endParaRPr/>
            </a:p>
          </p:txBody>
        </p:sp>
        <p:cxnSp>
          <p:nvCxnSpPr>
            <p:cNvPr id="2319" name="Google Shape;2319;p93"/>
            <p:cNvCxnSpPr/>
            <p:nvPr/>
          </p:nvCxnSpPr>
          <p:spPr>
            <a:xfrm flipH="1" rot="10800000">
              <a:off x="7326338" y="5014381"/>
              <a:ext cx="756871" cy="758069"/>
            </a:xfrm>
            <a:prstGeom prst="straightConnector1">
              <a:avLst/>
            </a:prstGeom>
            <a:noFill/>
            <a:ln cap="flat" cmpd="sng" w="12700">
              <a:solidFill>
                <a:schemeClr val="dk1"/>
              </a:solidFill>
              <a:prstDash val="solid"/>
              <a:miter lim="800000"/>
              <a:headEnd len="sm" w="sm" type="none"/>
              <a:tailEnd len="med" w="med" type="triangle"/>
            </a:ln>
          </p:spPr>
        </p:cxnSp>
        <p:cxnSp>
          <p:nvCxnSpPr>
            <p:cNvPr id="2320" name="Google Shape;2320;p93"/>
            <p:cNvCxnSpPr/>
            <p:nvPr/>
          </p:nvCxnSpPr>
          <p:spPr>
            <a:xfrm flipH="1" rot="10800000">
              <a:off x="6751061" y="4985282"/>
              <a:ext cx="864096" cy="792088"/>
            </a:xfrm>
            <a:prstGeom prst="straightConnector1">
              <a:avLst/>
            </a:prstGeom>
            <a:noFill/>
            <a:ln cap="flat" cmpd="sng" w="12700">
              <a:solidFill>
                <a:schemeClr val="dk1"/>
              </a:solidFill>
              <a:prstDash val="solid"/>
              <a:miter lim="800000"/>
              <a:headEnd len="sm" w="sm" type="none"/>
              <a:tailEnd len="med" w="med" type="triangle"/>
            </a:ln>
          </p:spPr>
        </p:cxnSp>
        <p:sp>
          <p:nvSpPr>
            <p:cNvPr id="2321" name="Google Shape;2321;p93"/>
            <p:cNvSpPr txBox="1"/>
            <p:nvPr/>
          </p:nvSpPr>
          <p:spPr>
            <a:xfrm>
              <a:off x="8068505" y="4792153"/>
              <a:ext cx="69933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mbria Math"/>
                  <a:ea typeface="Cambria Math"/>
                  <a:cs typeface="Cambria Math"/>
                  <a:sym typeface="Cambria Math"/>
                </a:rPr>
                <a:t>b(6, 3)</a:t>
              </a:r>
              <a:endParaRPr/>
            </a:p>
          </p:txBody>
        </p:sp>
        <p:sp>
          <p:nvSpPr>
            <p:cNvPr id="2322" name="Google Shape;2322;p93"/>
            <p:cNvSpPr txBox="1"/>
            <p:nvPr/>
          </p:nvSpPr>
          <p:spPr>
            <a:xfrm>
              <a:off x="6877282" y="4755628"/>
              <a:ext cx="6960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mbria Math"/>
                  <a:ea typeface="Cambria Math"/>
                  <a:cs typeface="Cambria Math"/>
                  <a:sym typeface="Cambria Math"/>
                </a:rPr>
                <a:t>a(4, 2)</a:t>
              </a:r>
              <a:endParaRPr/>
            </a:p>
          </p:txBody>
        </p:sp>
        <p:sp>
          <p:nvSpPr>
            <p:cNvPr id="2323" name="Google Shape;2323;p93"/>
            <p:cNvSpPr txBox="1"/>
            <p:nvPr/>
          </p:nvSpPr>
          <p:spPr>
            <a:xfrm>
              <a:off x="860843" y="5857527"/>
              <a:ext cx="191911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Cosine Similarity is -1.</a:t>
              </a:r>
              <a:endParaRPr sz="1400">
                <a:solidFill>
                  <a:schemeClr val="dk1"/>
                </a:solidFill>
                <a:latin typeface="Arial"/>
                <a:ea typeface="Arial"/>
                <a:cs typeface="Arial"/>
                <a:sym typeface="Arial"/>
              </a:endParaRPr>
            </a:p>
          </p:txBody>
        </p:sp>
        <p:sp>
          <p:nvSpPr>
            <p:cNvPr id="2324" name="Google Shape;2324;p93"/>
            <p:cNvSpPr txBox="1"/>
            <p:nvPr/>
          </p:nvSpPr>
          <p:spPr>
            <a:xfrm>
              <a:off x="3792193" y="5857261"/>
              <a:ext cx="187904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Cosine Similarity is 0.</a:t>
              </a:r>
              <a:endParaRPr sz="1400">
                <a:solidFill>
                  <a:schemeClr val="dk1"/>
                </a:solidFill>
                <a:latin typeface="Arial"/>
                <a:ea typeface="Arial"/>
                <a:cs typeface="Arial"/>
                <a:sym typeface="Arial"/>
              </a:endParaRPr>
            </a:p>
          </p:txBody>
        </p:sp>
        <p:sp>
          <p:nvSpPr>
            <p:cNvPr id="2325" name="Google Shape;2325;p93"/>
            <p:cNvSpPr txBox="1"/>
            <p:nvPr/>
          </p:nvSpPr>
          <p:spPr>
            <a:xfrm>
              <a:off x="6780481" y="5853135"/>
              <a:ext cx="184858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Cosine Similarity is 1.</a:t>
              </a:r>
              <a:endParaRPr sz="1400">
                <a:solidFill>
                  <a:schemeClr val="dk1"/>
                </a:solidFill>
                <a:latin typeface="Arial"/>
                <a:ea typeface="Arial"/>
                <a:cs typeface="Arial"/>
                <a:sym typeface="Arial"/>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94"/>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Tìm hiểu về Khoa học dữ liệu: Ma trận</a:t>
            </a:r>
            <a:endParaRPr b="1" sz="3200">
              <a:solidFill>
                <a:srgbClr val="000000"/>
              </a:solidFill>
              <a:latin typeface="Arial"/>
              <a:ea typeface="Arial"/>
              <a:cs typeface="Arial"/>
              <a:sym typeface="Arial"/>
            </a:endParaRPr>
          </a:p>
        </p:txBody>
      </p:sp>
      <p:sp>
        <p:nvSpPr>
          <p:cNvPr id="2332" name="Google Shape;2332;p9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sp>
        <p:nvSpPr>
          <p:cNvPr id="2333" name="Google Shape;2333;p94"/>
          <p:cNvSpPr/>
          <p:nvPr/>
        </p:nvSpPr>
        <p:spPr>
          <a:xfrm>
            <a:off x="1054112" y="3870028"/>
            <a:ext cx="3969308" cy="149220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4.1. Tính toán Ma trận</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4.2. Ma trận nghịch đảo</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4.3. Biến đổi tuyến tính</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4.4. Giá trị riêng và Vector riêng</a:t>
            </a:r>
            <a:endParaRPr sz="1799">
              <a:solidFill>
                <a:srgbClr val="A5A5A5"/>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9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Ma trận</a:t>
            </a:r>
            <a:endParaRPr b="1" sz="2400">
              <a:solidFill>
                <a:srgbClr val="0C0C0C"/>
              </a:solidFill>
              <a:latin typeface="Arial"/>
              <a:ea typeface="Arial"/>
              <a:cs typeface="Arial"/>
              <a:sym typeface="Arial"/>
            </a:endParaRPr>
          </a:p>
        </p:txBody>
      </p:sp>
      <p:grpSp>
        <p:nvGrpSpPr>
          <p:cNvPr id="2340" name="Google Shape;2340;p95"/>
          <p:cNvGrpSpPr/>
          <p:nvPr/>
        </p:nvGrpSpPr>
        <p:grpSpPr>
          <a:xfrm>
            <a:off x="559817" y="1902381"/>
            <a:ext cx="8783192" cy="215444"/>
            <a:chOff x="559817" y="2136914"/>
            <a:chExt cx="8783192" cy="215444"/>
          </a:xfrm>
        </p:grpSpPr>
        <p:sp>
          <p:nvSpPr>
            <p:cNvPr id="2341" name="Google Shape;2341;p9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42" name="Google Shape;2342;p9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Ma trận là gì?</a:t>
              </a:r>
              <a:endParaRPr/>
            </a:p>
          </p:txBody>
        </p:sp>
      </p:grpSp>
      <p:grpSp>
        <p:nvGrpSpPr>
          <p:cNvPr id="2343" name="Google Shape;2343;p95"/>
          <p:cNvGrpSpPr/>
          <p:nvPr/>
        </p:nvGrpSpPr>
        <p:grpSpPr>
          <a:xfrm>
            <a:off x="450000" y="450000"/>
            <a:ext cx="9018000" cy="276999"/>
            <a:chOff x="450000" y="450000"/>
            <a:chExt cx="9018000" cy="276999"/>
          </a:xfrm>
        </p:grpSpPr>
        <p:sp>
          <p:nvSpPr>
            <p:cNvPr id="2344" name="Google Shape;2344;p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Tính toán Ma trận</a:t>
              </a:r>
              <a:endParaRPr b="1" sz="1800">
                <a:solidFill>
                  <a:schemeClr val="lt1"/>
                </a:solidFill>
                <a:latin typeface="Arial"/>
                <a:ea typeface="Arial"/>
                <a:cs typeface="Arial"/>
                <a:sym typeface="Arial"/>
              </a:endParaRPr>
            </a:p>
          </p:txBody>
        </p:sp>
        <p:sp>
          <p:nvSpPr>
            <p:cNvPr id="2345" name="Google Shape;2345;p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2346" name="Google Shape;2346;p95"/>
          <p:cNvGrpSpPr/>
          <p:nvPr/>
        </p:nvGrpSpPr>
        <p:grpSpPr>
          <a:xfrm>
            <a:off x="702940" y="2190213"/>
            <a:ext cx="8632825" cy="950755"/>
            <a:chOff x="702940" y="2190213"/>
            <a:chExt cx="8632825" cy="950755"/>
          </a:xfrm>
        </p:grpSpPr>
        <p:sp>
          <p:nvSpPr>
            <p:cNvPr id="2347" name="Google Shape;2347;p95"/>
            <p:cNvSpPr/>
            <p:nvPr/>
          </p:nvSpPr>
          <p:spPr>
            <a:xfrm>
              <a:off x="702940" y="2190213"/>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chứa một số lượng vectơ.</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ma trận chứa một tập hợp huấn luyện (training set) được gọi là ma trận thiết kế (design matrix).</a:t>
              </a:r>
              <a:endParaRPr/>
            </a:p>
            <a:p>
              <a:pPr indent="0" lvl="0" marL="538163" marR="0" rtl="0" algn="l">
                <a:spcBef>
                  <a:spcPts val="800"/>
                </a:spcBef>
                <a:spcAft>
                  <a:spcPts val="0"/>
                </a:spcAft>
                <a:buNone/>
              </a:pPr>
              <a:r>
                <a:rPr lang="en-US" sz="1300">
                  <a:solidFill>
                    <a:srgbClr val="262626"/>
                  </a:solidFill>
                  <a:latin typeface="Arial"/>
                  <a:ea typeface="Arial"/>
                  <a:cs typeface="Arial"/>
                  <a:sym typeface="Arial"/>
                </a:rPr>
                <a:t> 150 mẫu trong dữ liệu mống mắt được biểu diễn bằng ma trận thiết kế X.</a:t>
              </a:r>
              <a:endParaRPr sz="1300">
                <a:solidFill>
                  <a:srgbClr val="262626"/>
                </a:solidFill>
                <a:latin typeface="Arial"/>
                <a:ea typeface="Arial"/>
                <a:cs typeface="Arial"/>
                <a:sym typeface="Arial"/>
              </a:endParaRPr>
            </a:p>
          </p:txBody>
        </p:sp>
        <p:sp>
          <p:nvSpPr>
            <p:cNvPr id="2348" name="Google Shape;2348;p95"/>
            <p:cNvSpPr/>
            <p:nvPr/>
          </p:nvSpPr>
          <p:spPr>
            <a:xfrm>
              <a:off x="876341" y="2888278"/>
              <a:ext cx="330371" cy="169917"/>
            </a:xfrm>
            <a:prstGeom prst="roundRect">
              <a:avLst>
                <a:gd fmla="val 16667"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Ex</a:t>
              </a:r>
              <a:endParaRPr b="1" sz="1000">
                <a:solidFill>
                  <a:schemeClr val="lt1"/>
                </a:solidFill>
                <a:latin typeface="Arial"/>
                <a:ea typeface="Arial"/>
                <a:cs typeface="Arial"/>
                <a:sym typeface="Arial"/>
              </a:endParaRPr>
            </a:p>
          </p:txBody>
        </p:sp>
      </p:grpSp>
      <p:grpSp>
        <p:nvGrpSpPr>
          <p:cNvPr id="2349" name="Google Shape;2349;p95"/>
          <p:cNvGrpSpPr/>
          <p:nvPr/>
        </p:nvGrpSpPr>
        <p:grpSpPr>
          <a:xfrm>
            <a:off x="703263" y="3212976"/>
            <a:ext cx="8640762" cy="2871355"/>
            <a:chOff x="703263" y="3212976"/>
            <a:chExt cx="8640762" cy="2871355"/>
          </a:xfrm>
        </p:grpSpPr>
        <p:sp>
          <p:nvSpPr>
            <p:cNvPr id="2350" name="Google Shape;2350;p95"/>
            <p:cNvSpPr/>
            <p:nvPr/>
          </p:nvSpPr>
          <p:spPr>
            <a:xfrm>
              <a:off x="703263" y="3212976"/>
              <a:ext cx="8640762" cy="27972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351" name="Google Shape;2351;p95"/>
            <p:cNvSpPr txBox="1"/>
            <p:nvPr/>
          </p:nvSpPr>
          <p:spPr>
            <a:xfrm>
              <a:off x="860979" y="4060752"/>
              <a:ext cx="580094" cy="33855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52" name="Google Shape;2352;p95"/>
            <p:cNvSpPr/>
            <p:nvPr/>
          </p:nvSpPr>
          <p:spPr>
            <a:xfrm>
              <a:off x="1490510" y="3620279"/>
              <a:ext cx="153324" cy="1440160"/>
            </a:xfrm>
            <a:prstGeom prst="leftBracket">
              <a:avLst>
                <a:gd fmla="val 169488" name="adj"/>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grpSp>
          <p:nvGrpSpPr>
            <p:cNvPr id="2353" name="Google Shape;2353;p95"/>
            <p:cNvGrpSpPr/>
            <p:nvPr/>
          </p:nvGrpSpPr>
          <p:grpSpPr>
            <a:xfrm>
              <a:off x="1626074" y="3547229"/>
              <a:ext cx="1772464" cy="1600438"/>
              <a:chOff x="1607024" y="2861447"/>
              <a:chExt cx="1772464" cy="1600438"/>
            </a:xfrm>
          </p:grpSpPr>
          <p:sp>
            <p:nvSpPr>
              <p:cNvPr id="2354" name="Google Shape;2354;p95"/>
              <p:cNvSpPr txBox="1"/>
              <p:nvPr/>
            </p:nvSpPr>
            <p:spPr>
              <a:xfrm>
                <a:off x="1607024" y="2861447"/>
                <a:ext cx="460382" cy="160043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55" name="Google Shape;2355;p95"/>
              <p:cNvSpPr txBox="1"/>
              <p:nvPr/>
            </p:nvSpPr>
            <p:spPr>
              <a:xfrm>
                <a:off x="2044384" y="2861447"/>
                <a:ext cx="460382" cy="160043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56" name="Google Shape;2356;p95"/>
              <p:cNvSpPr txBox="1"/>
              <p:nvPr/>
            </p:nvSpPr>
            <p:spPr>
              <a:xfrm>
                <a:off x="2481745" y="2861447"/>
                <a:ext cx="460382" cy="1600438"/>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57" name="Google Shape;2357;p95"/>
              <p:cNvSpPr txBox="1"/>
              <p:nvPr/>
            </p:nvSpPr>
            <p:spPr>
              <a:xfrm>
                <a:off x="2919106" y="2861447"/>
                <a:ext cx="460382" cy="1600438"/>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358" name="Google Shape;2358;p95"/>
            <p:cNvSpPr/>
            <p:nvPr/>
          </p:nvSpPr>
          <p:spPr>
            <a:xfrm flipH="1">
              <a:off x="3391156" y="3620279"/>
              <a:ext cx="153324" cy="1440160"/>
            </a:xfrm>
            <a:prstGeom prst="leftBracket">
              <a:avLst>
                <a:gd fmla="val 169488" name="adj"/>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2359" name="Google Shape;2359;p95"/>
            <p:cNvSpPr txBox="1"/>
            <p:nvPr/>
          </p:nvSpPr>
          <p:spPr>
            <a:xfrm>
              <a:off x="3544480" y="4060752"/>
              <a:ext cx="410689"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60" name="Google Shape;2360;p95"/>
            <p:cNvSpPr/>
            <p:nvPr/>
          </p:nvSpPr>
          <p:spPr>
            <a:xfrm>
              <a:off x="3943650" y="3620279"/>
              <a:ext cx="153324" cy="1440160"/>
            </a:xfrm>
            <a:prstGeom prst="leftBracket">
              <a:avLst>
                <a:gd fmla="val 169488" name="adj"/>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61" name="Google Shape;2361;p95"/>
            <p:cNvSpPr txBox="1"/>
            <p:nvPr/>
          </p:nvSpPr>
          <p:spPr>
            <a:xfrm>
              <a:off x="4079214" y="3421191"/>
              <a:ext cx="652743" cy="1782026"/>
            </a:xfrm>
            <a:prstGeom prst="rect">
              <a:avLst/>
            </a:prstGeom>
            <a:blipFill rotWithShape="1">
              <a:blip r:embed="rId9">
                <a:alphaModFix/>
              </a:blip>
              <a:stretch>
                <a:fillRect b="-33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62" name="Google Shape;2362;p95"/>
            <p:cNvSpPr txBox="1"/>
            <p:nvPr/>
          </p:nvSpPr>
          <p:spPr>
            <a:xfrm>
              <a:off x="4616323" y="3421191"/>
              <a:ext cx="652743" cy="1782026"/>
            </a:xfrm>
            <a:prstGeom prst="rect">
              <a:avLst/>
            </a:prstGeom>
            <a:blipFill rotWithShape="1">
              <a:blip r:embed="rId10">
                <a:alphaModFix/>
              </a:blip>
              <a:stretch>
                <a:fillRect b="-33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63" name="Google Shape;2363;p95"/>
            <p:cNvSpPr txBox="1"/>
            <p:nvPr/>
          </p:nvSpPr>
          <p:spPr>
            <a:xfrm>
              <a:off x="5153432" y="3421191"/>
              <a:ext cx="652743" cy="1782026"/>
            </a:xfrm>
            <a:prstGeom prst="rect">
              <a:avLst/>
            </a:prstGeom>
            <a:blipFill rotWithShape="1">
              <a:blip r:embed="rId11">
                <a:alphaModFix/>
              </a:blip>
              <a:stretch>
                <a:fillRect b="-33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64" name="Google Shape;2364;p95"/>
            <p:cNvSpPr txBox="1"/>
            <p:nvPr/>
          </p:nvSpPr>
          <p:spPr>
            <a:xfrm>
              <a:off x="5690542" y="3421191"/>
              <a:ext cx="652743" cy="1782026"/>
            </a:xfrm>
            <a:prstGeom prst="rect">
              <a:avLst/>
            </a:prstGeom>
            <a:blipFill rotWithShape="1">
              <a:blip r:embed="rId12">
                <a:alphaModFix/>
              </a:blip>
              <a:stretch>
                <a:fillRect b="-33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65" name="Google Shape;2365;p95"/>
            <p:cNvSpPr/>
            <p:nvPr/>
          </p:nvSpPr>
          <p:spPr>
            <a:xfrm flipH="1">
              <a:off x="6343285" y="3620279"/>
              <a:ext cx="153324" cy="1440160"/>
            </a:xfrm>
            <a:prstGeom prst="leftBracket">
              <a:avLst>
                <a:gd fmla="val 169488" name="adj"/>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66" name="Google Shape;2366;p95"/>
            <p:cNvCxnSpPr/>
            <p:nvPr/>
          </p:nvCxnSpPr>
          <p:spPr>
            <a:xfrm rot="10800000">
              <a:off x="6624071" y="3620279"/>
              <a:ext cx="720080" cy="0"/>
            </a:xfrm>
            <a:prstGeom prst="straightConnector1">
              <a:avLst/>
            </a:prstGeom>
            <a:noFill/>
            <a:ln cap="flat" cmpd="sng" w="38100">
              <a:solidFill>
                <a:schemeClr val="dk1"/>
              </a:solidFill>
              <a:prstDash val="solid"/>
              <a:miter lim="800000"/>
              <a:headEnd len="sm" w="sm" type="none"/>
              <a:tailEnd len="med" w="med" type="triangle"/>
            </a:ln>
          </p:spPr>
        </p:cxnSp>
        <p:sp>
          <p:nvSpPr>
            <p:cNvPr id="2367" name="Google Shape;2367;p95"/>
            <p:cNvSpPr txBox="1"/>
            <p:nvPr/>
          </p:nvSpPr>
          <p:spPr>
            <a:xfrm>
              <a:off x="7352470" y="3474085"/>
              <a:ext cx="64486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262626"/>
                  </a:solidFill>
                  <a:latin typeface="Arial"/>
                  <a:ea typeface="Arial"/>
                  <a:cs typeface="Arial"/>
                  <a:sym typeface="Arial"/>
                </a:rPr>
                <a:t> </a:t>
              </a:r>
              <a:r>
                <a:rPr b="1" baseline="30000" lang="en-US" sz="1800">
                  <a:solidFill>
                    <a:srgbClr val="262626"/>
                  </a:solidFill>
                  <a:latin typeface="Arial"/>
                  <a:ea typeface="Arial"/>
                  <a:cs typeface="Arial"/>
                  <a:sym typeface="Arial"/>
                </a:rPr>
                <a:t>hàng</a:t>
              </a:r>
              <a:endParaRPr b="1" baseline="30000" sz="1800">
                <a:solidFill>
                  <a:srgbClr val="262626"/>
                </a:solidFill>
                <a:latin typeface="Arial"/>
                <a:ea typeface="Arial"/>
                <a:cs typeface="Arial"/>
                <a:sym typeface="Arial"/>
              </a:endParaRPr>
            </a:p>
          </p:txBody>
        </p:sp>
        <p:cxnSp>
          <p:nvCxnSpPr>
            <p:cNvPr id="2368" name="Google Shape;2368;p95"/>
            <p:cNvCxnSpPr/>
            <p:nvPr/>
          </p:nvCxnSpPr>
          <p:spPr>
            <a:xfrm rot="10800000">
              <a:off x="4417794" y="5286617"/>
              <a:ext cx="0" cy="407855"/>
            </a:xfrm>
            <a:prstGeom prst="straightConnector1">
              <a:avLst/>
            </a:prstGeom>
            <a:noFill/>
            <a:ln cap="flat" cmpd="sng" w="38100">
              <a:solidFill>
                <a:schemeClr val="dk1"/>
              </a:solidFill>
              <a:prstDash val="solid"/>
              <a:miter lim="800000"/>
              <a:headEnd len="sm" w="sm" type="none"/>
              <a:tailEnd len="med" w="med" type="triangle"/>
            </a:ln>
          </p:spPr>
        </p:cxnSp>
        <p:sp>
          <p:nvSpPr>
            <p:cNvPr id="2369" name="Google Shape;2369;p95"/>
            <p:cNvSpPr txBox="1"/>
            <p:nvPr/>
          </p:nvSpPr>
          <p:spPr>
            <a:xfrm>
              <a:off x="4020743" y="5714999"/>
              <a:ext cx="8532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62626"/>
                  </a:solidFill>
                  <a:latin typeface="Arial"/>
                  <a:ea typeface="Arial"/>
                  <a:cs typeface="Arial"/>
                  <a:sym typeface="Arial"/>
                </a:rPr>
                <a:t> </a:t>
              </a:r>
              <a:endParaRPr/>
            </a:p>
          </p:txBody>
        </p:sp>
        <p:sp>
          <p:nvSpPr>
            <p:cNvPr id="2370" name="Google Shape;2370;p95"/>
            <p:cNvSpPr txBox="1"/>
            <p:nvPr/>
          </p:nvSpPr>
          <p:spPr>
            <a:xfrm>
              <a:off x="4062187" y="5701293"/>
              <a:ext cx="71121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cột</a:t>
              </a:r>
              <a:endParaRPr b="1" sz="1200">
                <a:solidFill>
                  <a:srgbClr val="262626"/>
                </a:solidFill>
                <a:latin typeface="Arial"/>
                <a:ea typeface="Arial"/>
                <a:cs typeface="Arial"/>
                <a:sym typeface="Arial"/>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grpSp>
        <p:nvGrpSpPr>
          <p:cNvPr id="2376" name="Google Shape;2376;p96"/>
          <p:cNvGrpSpPr/>
          <p:nvPr/>
        </p:nvGrpSpPr>
        <p:grpSpPr>
          <a:xfrm>
            <a:off x="559817" y="1428745"/>
            <a:ext cx="8783192" cy="215444"/>
            <a:chOff x="559817" y="2136914"/>
            <a:chExt cx="8783192" cy="215444"/>
          </a:xfrm>
        </p:grpSpPr>
        <p:sp>
          <p:nvSpPr>
            <p:cNvPr id="2377" name="Google Shape;2377;p9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78" name="Google Shape;2378;p9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Ma trận chuyển vị </a:t>
              </a:r>
              <a:r>
                <a:rPr b="1" lang="en-US" sz="1400">
                  <a:solidFill>
                    <a:srgbClr val="000000"/>
                  </a:solidFill>
                  <a:latin typeface="Times New Roman"/>
                  <a:ea typeface="Times New Roman"/>
                  <a:cs typeface="Times New Roman"/>
                  <a:sym typeface="Times New Roman"/>
                </a:rPr>
                <a:t>A</a:t>
              </a:r>
              <a:r>
                <a:rPr baseline="30000" lang="en-US" sz="1400">
                  <a:solidFill>
                    <a:srgbClr val="000000"/>
                  </a:solidFill>
                  <a:latin typeface="Times New Roman"/>
                  <a:ea typeface="Times New Roman"/>
                  <a:cs typeface="Times New Roman"/>
                  <a:sym typeface="Times New Roman"/>
                </a:rPr>
                <a:t>T</a:t>
              </a:r>
              <a:r>
                <a:rPr lang="en-US" sz="1400">
                  <a:solidFill>
                    <a:srgbClr val="262626"/>
                  </a:solidFill>
                  <a:latin typeface="Arial"/>
                  <a:ea typeface="Arial"/>
                  <a:cs typeface="Arial"/>
                  <a:sym typeface="Arial"/>
                </a:rPr>
                <a:t> của ma trận </a:t>
              </a:r>
              <a:r>
                <a:rPr b="1" lang="en-US" sz="1400">
                  <a:solidFill>
                    <a:srgbClr val="000000"/>
                  </a:solidFill>
                  <a:latin typeface="Times New Roman"/>
                  <a:ea typeface="Times New Roman"/>
                  <a:cs typeface="Times New Roman"/>
                  <a:sym typeface="Times New Roman"/>
                </a:rPr>
                <a:t>A</a:t>
              </a:r>
              <a:endParaRPr sz="1400">
                <a:solidFill>
                  <a:srgbClr val="262626"/>
                </a:solidFill>
                <a:latin typeface="Arial"/>
                <a:ea typeface="Arial"/>
                <a:cs typeface="Arial"/>
                <a:sym typeface="Arial"/>
              </a:endParaRPr>
            </a:p>
          </p:txBody>
        </p:sp>
      </p:grpSp>
      <p:grpSp>
        <p:nvGrpSpPr>
          <p:cNvPr id="2379" name="Google Shape;2379;p96"/>
          <p:cNvGrpSpPr/>
          <p:nvPr/>
        </p:nvGrpSpPr>
        <p:grpSpPr>
          <a:xfrm>
            <a:off x="450000" y="450000"/>
            <a:ext cx="9018000" cy="276999"/>
            <a:chOff x="450000" y="450000"/>
            <a:chExt cx="9018000" cy="276999"/>
          </a:xfrm>
        </p:grpSpPr>
        <p:sp>
          <p:nvSpPr>
            <p:cNvPr id="2380" name="Google Shape;2380;p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Tính toán Ma trận</a:t>
              </a:r>
              <a:endParaRPr b="1" sz="1800">
                <a:solidFill>
                  <a:schemeClr val="lt1"/>
                </a:solidFill>
                <a:latin typeface="Arial"/>
                <a:ea typeface="Arial"/>
                <a:cs typeface="Arial"/>
                <a:sym typeface="Arial"/>
              </a:endParaRPr>
            </a:p>
          </p:txBody>
        </p:sp>
        <p:sp>
          <p:nvSpPr>
            <p:cNvPr id="2381" name="Google Shape;2381;p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382" name="Google Shape;2382;p96"/>
          <p:cNvSpPr/>
          <p:nvPr/>
        </p:nvSpPr>
        <p:spPr>
          <a:xfrm>
            <a:off x="558800" y="1772815"/>
            <a:ext cx="8640762" cy="161766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3" name="Google Shape;2383;p96"/>
          <p:cNvSpPr txBox="1"/>
          <p:nvPr/>
        </p:nvSpPr>
        <p:spPr>
          <a:xfrm>
            <a:off x="1870788" y="2379599"/>
            <a:ext cx="629531"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84" name="Google Shape;2384;p96"/>
          <p:cNvSpPr txBox="1"/>
          <p:nvPr/>
        </p:nvSpPr>
        <p:spPr>
          <a:xfrm>
            <a:off x="4554289" y="2379599"/>
            <a:ext cx="285656"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385" name="Google Shape;2385;p96"/>
          <p:cNvGrpSpPr/>
          <p:nvPr/>
        </p:nvGrpSpPr>
        <p:grpSpPr>
          <a:xfrm>
            <a:off x="2500319" y="2031298"/>
            <a:ext cx="2124911" cy="1182564"/>
            <a:chOff x="1394885" y="2201424"/>
            <a:chExt cx="2124911" cy="1182564"/>
          </a:xfrm>
        </p:grpSpPr>
        <p:sp>
          <p:nvSpPr>
            <p:cNvPr id="2386" name="Google Shape;2386;p96"/>
            <p:cNvSpPr/>
            <p:nvPr/>
          </p:nvSpPr>
          <p:spPr>
            <a:xfrm>
              <a:off x="1394885" y="2201424"/>
              <a:ext cx="105866" cy="1065933"/>
            </a:xfrm>
            <a:prstGeom prst="leftBracket">
              <a:avLst>
                <a:gd fmla="val 169488" name="adj"/>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2387" name="Google Shape;2387;p96"/>
            <p:cNvSpPr txBox="1"/>
            <p:nvPr/>
          </p:nvSpPr>
          <p:spPr>
            <a:xfrm>
              <a:off x="1462561" y="2202703"/>
              <a:ext cx="521297" cy="118128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88" name="Google Shape;2388;p96"/>
            <p:cNvSpPr txBox="1"/>
            <p:nvPr/>
          </p:nvSpPr>
          <p:spPr>
            <a:xfrm>
              <a:off x="1983553" y="2202703"/>
              <a:ext cx="483594" cy="1181285"/>
            </a:xfrm>
            <a:prstGeom prst="rect">
              <a:avLst/>
            </a:prstGeom>
            <a:blipFill rotWithShape="1">
              <a:blip r:embed="rId6">
                <a:alphaModFix/>
              </a:blip>
              <a:stretch>
                <a:fillRect b="-531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89" name="Google Shape;2389;p96"/>
            <p:cNvSpPr txBox="1"/>
            <p:nvPr/>
          </p:nvSpPr>
          <p:spPr>
            <a:xfrm>
              <a:off x="2454403" y="2202703"/>
              <a:ext cx="417102" cy="1181285"/>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90" name="Google Shape;2390;p96"/>
            <p:cNvSpPr txBox="1"/>
            <p:nvPr/>
          </p:nvSpPr>
          <p:spPr>
            <a:xfrm>
              <a:off x="2867225" y="2202703"/>
              <a:ext cx="568554" cy="1181285"/>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91" name="Google Shape;2391;p96"/>
            <p:cNvSpPr/>
            <p:nvPr/>
          </p:nvSpPr>
          <p:spPr>
            <a:xfrm flipH="1">
              <a:off x="3413930" y="2201424"/>
              <a:ext cx="105866" cy="1065933"/>
            </a:xfrm>
            <a:prstGeom prst="leftBracket">
              <a:avLst>
                <a:gd fmla="val 169488" name="adj"/>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2392" name="Google Shape;2392;p96"/>
          <p:cNvGrpSpPr/>
          <p:nvPr/>
        </p:nvGrpSpPr>
        <p:grpSpPr>
          <a:xfrm>
            <a:off x="5873955" y="2031298"/>
            <a:ext cx="2101793" cy="1182564"/>
            <a:chOff x="1394885" y="2201424"/>
            <a:chExt cx="2101793" cy="1182564"/>
          </a:xfrm>
        </p:grpSpPr>
        <p:sp>
          <p:nvSpPr>
            <p:cNvPr id="2393" name="Google Shape;2393;p96"/>
            <p:cNvSpPr/>
            <p:nvPr/>
          </p:nvSpPr>
          <p:spPr>
            <a:xfrm>
              <a:off x="1394885" y="2201424"/>
              <a:ext cx="105866" cy="1065933"/>
            </a:xfrm>
            <a:prstGeom prst="leftBracket">
              <a:avLst>
                <a:gd fmla="val 169488" name="adj"/>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2394" name="Google Shape;2394;p96"/>
            <p:cNvSpPr txBox="1"/>
            <p:nvPr/>
          </p:nvSpPr>
          <p:spPr>
            <a:xfrm>
              <a:off x="1462561" y="2202703"/>
              <a:ext cx="608243" cy="1181285"/>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95" name="Google Shape;2395;p96"/>
            <p:cNvSpPr txBox="1"/>
            <p:nvPr/>
          </p:nvSpPr>
          <p:spPr>
            <a:xfrm>
              <a:off x="1983553" y="2202703"/>
              <a:ext cx="565348" cy="1181285"/>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96" name="Google Shape;2396;p96"/>
            <p:cNvSpPr txBox="1"/>
            <p:nvPr/>
          </p:nvSpPr>
          <p:spPr>
            <a:xfrm>
              <a:off x="2454403" y="2202703"/>
              <a:ext cx="417102" cy="1181285"/>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97" name="Google Shape;2397;p96"/>
            <p:cNvSpPr txBox="1"/>
            <p:nvPr/>
          </p:nvSpPr>
          <p:spPr>
            <a:xfrm>
              <a:off x="2867225" y="2202703"/>
              <a:ext cx="568554" cy="1181285"/>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98" name="Google Shape;2398;p96"/>
            <p:cNvSpPr/>
            <p:nvPr/>
          </p:nvSpPr>
          <p:spPr>
            <a:xfrm flipH="1">
              <a:off x="3390812" y="2201424"/>
              <a:ext cx="105866" cy="1065933"/>
            </a:xfrm>
            <a:prstGeom prst="leftBracket">
              <a:avLst>
                <a:gd fmla="val 169488" name="adj"/>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grpSp>
      <p:sp>
        <p:nvSpPr>
          <p:cNvPr id="2399" name="Google Shape;2399;p96"/>
          <p:cNvSpPr txBox="1"/>
          <p:nvPr/>
        </p:nvSpPr>
        <p:spPr>
          <a:xfrm>
            <a:off x="5056637" y="2455799"/>
            <a:ext cx="717000" cy="369300"/>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00" name="Google Shape;2400;p96"/>
          <p:cNvSpPr/>
          <p:nvPr/>
        </p:nvSpPr>
        <p:spPr>
          <a:xfrm>
            <a:off x="710184" y="3562163"/>
            <a:ext cx="8632825" cy="662471"/>
          </a:xfrm>
          <a:prstGeom prst="rect">
            <a:avLst/>
          </a:prstGeom>
          <a:blipFill rotWithShape="1">
            <a:blip r:embed="rId14">
              <a:alphaModFix/>
            </a:blip>
            <a:stretch>
              <a:fillRect b="0" l="-14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grpSp>
        <p:nvGrpSpPr>
          <p:cNvPr id="2406" name="Google Shape;2406;p97"/>
          <p:cNvGrpSpPr/>
          <p:nvPr/>
        </p:nvGrpSpPr>
        <p:grpSpPr>
          <a:xfrm>
            <a:off x="450000" y="450000"/>
            <a:ext cx="9018000" cy="276999"/>
            <a:chOff x="450000" y="450000"/>
            <a:chExt cx="9018000" cy="276999"/>
          </a:xfrm>
        </p:grpSpPr>
        <p:sp>
          <p:nvSpPr>
            <p:cNvPr id="2407" name="Google Shape;2407;p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Tính toán Ma trận</a:t>
              </a:r>
              <a:endParaRPr b="1" sz="1800">
                <a:solidFill>
                  <a:schemeClr val="lt1"/>
                </a:solidFill>
                <a:latin typeface="Arial"/>
                <a:ea typeface="Arial"/>
                <a:cs typeface="Arial"/>
                <a:sym typeface="Arial"/>
              </a:endParaRPr>
            </a:p>
          </p:txBody>
        </p:sp>
        <p:sp>
          <p:nvSpPr>
            <p:cNvPr id="2408" name="Google Shape;2408;p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409" name="Google Shape;2409;p97"/>
          <p:cNvSpPr/>
          <p:nvPr/>
        </p:nvSpPr>
        <p:spPr>
          <a:xfrm>
            <a:off x="695003" y="2611527"/>
            <a:ext cx="8640762" cy="110550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10" name="Google Shape;2410;p97"/>
          <p:cNvGrpSpPr/>
          <p:nvPr/>
        </p:nvGrpSpPr>
        <p:grpSpPr>
          <a:xfrm>
            <a:off x="559817" y="1916832"/>
            <a:ext cx="8783192" cy="215444"/>
            <a:chOff x="559817" y="2136914"/>
            <a:chExt cx="8783192" cy="215444"/>
          </a:xfrm>
        </p:grpSpPr>
        <p:sp>
          <p:nvSpPr>
            <p:cNvPr id="2411" name="Google Shape;2411;p9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12" name="Google Shape;2412;p9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Ma trận cho phép biểu thức toán học rút gọn. </a:t>
              </a:r>
              <a:endParaRPr sz="1400">
                <a:solidFill>
                  <a:srgbClr val="262626"/>
                </a:solidFill>
                <a:latin typeface="Arial"/>
                <a:ea typeface="Arial"/>
                <a:cs typeface="Arial"/>
                <a:sym typeface="Arial"/>
              </a:endParaRPr>
            </a:p>
          </p:txBody>
        </p:sp>
      </p:grpSp>
      <p:sp>
        <p:nvSpPr>
          <p:cNvPr id="2413" name="Google Shape;2413;p97"/>
          <p:cNvSpPr/>
          <p:nvPr/>
        </p:nvSpPr>
        <p:spPr>
          <a:xfrm>
            <a:off x="702940" y="2260903"/>
            <a:ext cx="8632825" cy="345461"/>
          </a:xfrm>
          <a:prstGeom prst="rect">
            <a:avLst/>
          </a:prstGeom>
          <a:noFill/>
          <a:ln>
            <a:noFill/>
          </a:ln>
        </p:spPr>
        <p:txBody>
          <a:bodyPr anchorCtr="0" anchor="t" bIns="72000" lIns="0" spcFirstLastPara="1" rIns="144000" wrap="square" tIns="72000">
            <a:spAutoFit/>
          </a:bodyPr>
          <a:lstStyle/>
          <a:p>
            <a:pPr indent="0" lvl="0" marL="396875" marR="0" rtl="0" algn="l">
              <a:spcBef>
                <a:spcPts val="0"/>
              </a:spcBef>
              <a:spcAft>
                <a:spcPts val="0"/>
              </a:spcAft>
              <a:buNone/>
            </a:pPr>
            <a:r>
              <a:rPr lang="en-US" sz="1300">
                <a:solidFill>
                  <a:srgbClr val="262626"/>
                </a:solidFill>
                <a:latin typeface="Arial"/>
                <a:ea typeface="Arial"/>
                <a:cs typeface="Arial"/>
                <a:sym typeface="Arial"/>
              </a:rPr>
              <a:t>Biểu thức ma trận của đa thức</a:t>
            </a:r>
            <a:endParaRPr sz="1300">
              <a:solidFill>
                <a:srgbClr val="262626"/>
              </a:solidFill>
              <a:latin typeface="Arial"/>
              <a:ea typeface="Arial"/>
              <a:cs typeface="Arial"/>
              <a:sym typeface="Arial"/>
            </a:endParaRPr>
          </a:p>
        </p:txBody>
      </p:sp>
      <p:sp>
        <p:nvSpPr>
          <p:cNvPr id="2414" name="Google Shape;2414;p97"/>
          <p:cNvSpPr txBox="1"/>
          <p:nvPr/>
        </p:nvSpPr>
        <p:spPr>
          <a:xfrm>
            <a:off x="712182" y="2703355"/>
            <a:ext cx="8630827" cy="217713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15" name="Google Shape;2415;p97"/>
          <p:cNvSpPr/>
          <p:nvPr/>
        </p:nvSpPr>
        <p:spPr>
          <a:xfrm>
            <a:off x="703621" y="2329885"/>
            <a:ext cx="330371" cy="169917"/>
          </a:xfrm>
          <a:prstGeom prst="roundRect">
            <a:avLst>
              <a:gd fmla="val 16667"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Ex</a:t>
            </a:r>
            <a:endParaRPr b="1" sz="1000">
              <a:solidFill>
                <a:schemeClr val="lt1"/>
              </a:solidFill>
              <a:latin typeface="Arial"/>
              <a:ea typeface="Arial"/>
              <a:cs typeface="Arial"/>
              <a:sym typeface="Arial"/>
            </a:endParaRPr>
          </a:p>
        </p:txBody>
      </p:sp>
      <p:sp>
        <p:nvSpPr>
          <p:cNvPr id="2416" name="Google Shape;2416;p9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Biểu thức toán học sử dụng ma trận</a:t>
            </a:r>
            <a:endParaRPr b="1" sz="2400">
              <a:solidFill>
                <a:srgbClr val="0C0C0C"/>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grpSp>
        <p:nvGrpSpPr>
          <p:cNvPr id="2422" name="Google Shape;2422;p99"/>
          <p:cNvGrpSpPr/>
          <p:nvPr/>
        </p:nvGrpSpPr>
        <p:grpSpPr>
          <a:xfrm>
            <a:off x="450000" y="450000"/>
            <a:ext cx="9018000" cy="276999"/>
            <a:chOff x="450000" y="450000"/>
            <a:chExt cx="9018000" cy="276999"/>
          </a:xfrm>
        </p:grpSpPr>
        <p:sp>
          <p:nvSpPr>
            <p:cNvPr id="2423" name="Google Shape;2423;p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Tính toán Ma trận</a:t>
              </a:r>
              <a:endParaRPr b="1" sz="1800">
                <a:solidFill>
                  <a:schemeClr val="lt1"/>
                </a:solidFill>
                <a:latin typeface="Arial"/>
                <a:ea typeface="Arial"/>
                <a:cs typeface="Arial"/>
                <a:sym typeface="Arial"/>
              </a:endParaRPr>
            </a:p>
          </p:txBody>
        </p:sp>
        <p:sp>
          <p:nvSpPr>
            <p:cNvPr id="2424" name="Google Shape;2424;p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425" name="Google Shape;2425;p9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Phép nhân Ma trận</a:t>
            </a:r>
            <a:endParaRPr b="1" sz="2400">
              <a:solidFill>
                <a:srgbClr val="0C0C0C"/>
              </a:solidFill>
              <a:latin typeface="Arial"/>
              <a:ea typeface="Arial"/>
              <a:cs typeface="Arial"/>
              <a:sym typeface="Arial"/>
            </a:endParaRPr>
          </a:p>
        </p:txBody>
      </p:sp>
      <p:grpSp>
        <p:nvGrpSpPr>
          <p:cNvPr id="2426" name="Google Shape;2426;p99"/>
          <p:cNvGrpSpPr/>
          <p:nvPr/>
        </p:nvGrpSpPr>
        <p:grpSpPr>
          <a:xfrm>
            <a:off x="559816" y="1916832"/>
            <a:ext cx="8783192" cy="215444"/>
            <a:chOff x="559817" y="2136914"/>
            <a:chExt cx="8783192" cy="215444"/>
          </a:xfrm>
        </p:grpSpPr>
        <p:sp>
          <p:nvSpPr>
            <p:cNvPr id="2427" name="Google Shape;2427;p9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28" name="Google Shape;2428;p9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nhân ma trận</a:t>
              </a:r>
              <a:endParaRPr sz="1400">
                <a:solidFill>
                  <a:srgbClr val="262626"/>
                </a:solidFill>
                <a:latin typeface="Arial"/>
                <a:ea typeface="Arial"/>
                <a:cs typeface="Arial"/>
                <a:sym typeface="Arial"/>
              </a:endParaRPr>
            </a:p>
          </p:txBody>
        </p:sp>
      </p:grpSp>
      <p:sp>
        <p:nvSpPr>
          <p:cNvPr id="2429" name="Google Shape;2429;p99"/>
          <p:cNvSpPr/>
          <p:nvPr/>
        </p:nvSpPr>
        <p:spPr>
          <a:xfrm>
            <a:off x="570193" y="2254407"/>
            <a:ext cx="8785226" cy="209542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Google Shape;2430;p99"/>
          <p:cNvSpPr txBox="1"/>
          <p:nvPr/>
        </p:nvSpPr>
        <p:spPr>
          <a:xfrm>
            <a:off x="737895" y="2397558"/>
            <a:ext cx="4367282" cy="338554"/>
          </a:xfrm>
          <a:prstGeom prst="rect">
            <a:avLst/>
          </a:prstGeom>
          <a:blipFill rotWithShape="1">
            <a:blip r:embed="rId3">
              <a:alphaModFix/>
            </a:blip>
            <a:stretch>
              <a:fillRect b="-21427" l="-697" r="0" t="-535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31" name="Google Shape;2431;p99"/>
          <p:cNvSpPr txBox="1"/>
          <p:nvPr/>
        </p:nvSpPr>
        <p:spPr>
          <a:xfrm>
            <a:off x="2143100" y="2231548"/>
            <a:ext cx="1296144" cy="708656"/>
          </a:xfrm>
          <a:prstGeom prst="rect">
            <a:avLst/>
          </a:prstGeom>
          <a:blipFill rotWithShape="1">
            <a:blip r:embed="rId4">
              <a:alphaModFix/>
            </a:blip>
            <a:stretch>
              <a:fillRect b="-164903" l="-40775" r="0" t="-11753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32" name="Google Shape;2432;p99"/>
          <p:cNvSpPr txBox="1"/>
          <p:nvPr/>
        </p:nvSpPr>
        <p:spPr>
          <a:xfrm>
            <a:off x="737894" y="3030285"/>
            <a:ext cx="8630827" cy="1159163"/>
          </a:xfrm>
          <a:prstGeom prst="rect">
            <a:avLst/>
          </a:prstGeom>
          <a:blipFill rotWithShape="1">
            <a:blip r:embed="rId5">
              <a:alphaModFix/>
            </a:blip>
            <a:stretch>
              <a:fillRect b="-2172" l="-43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33" name="Google Shape;2433;p99"/>
          <p:cNvSpPr/>
          <p:nvPr/>
        </p:nvSpPr>
        <p:spPr>
          <a:xfrm>
            <a:off x="702940" y="4414612"/>
            <a:ext cx="8632825" cy="69895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grpSp>
        <p:nvGrpSpPr>
          <p:cNvPr id="2439" name="Google Shape;2439;p98"/>
          <p:cNvGrpSpPr/>
          <p:nvPr/>
        </p:nvGrpSpPr>
        <p:grpSpPr>
          <a:xfrm>
            <a:off x="559816" y="1916832"/>
            <a:ext cx="8783192" cy="215444"/>
            <a:chOff x="559817" y="2136914"/>
            <a:chExt cx="8783192" cy="215444"/>
          </a:xfrm>
        </p:grpSpPr>
        <p:sp>
          <p:nvSpPr>
            <p:cNvPr id="2440" name="Google Shape;2440;p9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41" name="Google Shape;2441;p9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Ma trận vuông, Ma trận đường chéo, Ma trận đơn vị và Ma trận đối xứng</a:t>
              </a:r>
              <a:endParaRPr sz="1400">
                <a:solidFill>
                  <a:srgbClr val="262626"/>
                </a:solidFill>
                <a:latin typeface="Arial"/>
                <a:ea typeface="Arial"/>
                <a:cs typeface="Arial"/>
                <a:sym typeface="Arial"/>
              </a:endParaRPr>
            </a:p>
          </p:txBody>
        </p:sp>
      </p:grpSp>
      <p:grpSp>
        <p:nvGrpSpPr>
          <p:cNvPr id="2442" name="Google Shape;2442;p98"/>
          <p:cNvGrpSpPr/>
          <p:nvPr/>
        </p:nvGrpSpPr>
        <p:grpSpPr>
          <a:xfrm>
            <a:off x="450000" y="450000"/>
            <a:ext cx="9018000" cy="276999"/>
            <a:chOff x="450000" y="450000"/>
            <a:chExt cx="9018000" cy="276999"/>
          </a:xfrm>
        </p:grpSpPr>
        <p:sp>
          <p:nvSpPr>
            <p:cNvPr id="2443" name="Google Shape;2443;p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Tính toán Ma trận</a:t>
              </a:r>
              <a:endParaRPr b="1" sz="1800">
                <a:solidFill>
                  <a:schemeClr val="lt1"/>
                </a:solidFill>
                <a:latin typeface="Arial"/>
                <a:ea typeface="Arial"/>
                <a:cs typeface="Arial"/>
                <a:sym typeface="Arial"/>
              </a:endParaRPr>
            </a:p>
          </p:txBody>
        </p:sp>
        <p:sp>
          <p:nvSpPr>
            <p:cNvPr id="2444" name="Google Shape;2444;p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445" name="Google Shape;2445;p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Ma trận đặc biệt</a:t>
            </a:r>
            <a:endParaRPr b="1" sz="2400">
              <a:solidFill>
                <a:srgbClr val="0C0C0C"/>
              </a:solidFill>
              <a:latin typeface="Arial"/>
              <a:ea typeface="Arial"/>
              <a:cs typeface="Arial"/>
              <a:sym typeface="Arial"/>
            </a:endParaRPr>
          </a:p>
        </p:txBody>
      </p:sp>
      <p:sp>
        <p:nvSpPr>
          <p:cNvPr id="2446" name="Google Shape;2446;p98"/>
          <p:cNvSpPr/>
          <p:nvPr/>
        </p:nvSpPr>
        <p:spPr>
          <a:xfrm>
            <a:off x="557782" y="2289308"/>
            <a:ext cx="8785226" cy="183684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47" name="Google Shape;2447;p98"/>
          <p:cNvGrpSpPr/>
          <p:nvPr/>
        </p:nvGrpSpPr>
        <p:grpSpPr>
          <a:xfrm>
            <a:off x="2143100" y="2487936"/>
            <a:ext cx="6120680" cy="1439590"/>
            <a:chOff x="728146" y="1933482"/>
            <a:chExt cx="5300016" cy="1439590"/>
          </a:xfrm>
        </p:grpSpPr>
        <p:sp>
          <p:nvSpPr>
            <p:cNvPr id="2448" name="Google Shape;2448;p98"/>
            <p:cNvSpPr txBox="1"/>
            <p:nvPr/>
          </p:nvSpPr>
          <p:spPr>
            <a:xfrm>
              <a:off x="728146" y="1933482"/>
              <a:ext cx="4651944" cy="666464"/>
            </a:xfrm>
            <a:prstGeom prst="rect">
              <a:avLst/>
            </a:prstGeom>
            <a:blipFill rotWithShape="1">
              <a:blip r:embed="rId3">
                <a:alphaModFix/>
              </a:blip>
              <a:stretch>
                <a:fillRect b="-1851" l="-23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49" name="Google Shape;2449;p98"/>
            <p:cNvSpPr txBox="1"/>
            <p:nvPr/>
          </p:nvSpPr>
          <p:spPr>
            <a:xfrm>
              <a:off x="728146" y="2710968"/>
              <a:ext cx="5300016" cy="662104"/>
            </a:xfrm>
            <a:prstGeom prst="rect">
              <a:avLst/>
            </a:prstGeom>
            <a:blipFill rotWithShape="1">
              <a:blip r:embed="rId4">
                <a:alphaModFix/>
              </a:blip>
              <a:stretch>
                <a:fillRect b="-1886" l="-20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grpSp>
        <p:nvGrpSpPr>
          <p:cNvPr id="2455" name="Google Shape;2455;p100"/>
          <p:cNvGrpSpPr/>
          <p:nvPr/>
        </p:nvGrpSpPr>
        <p:grpSpPr>
          <a:xfrm>
            <a:off x="450000" y="450000"/>
            <a:ext cx="9018000" cy="276999"/>
            <a:chOff x="450000" y="450000"/>
            <a:chExt cx="9018000" cy="276999"/>
          </a:xfrm>
        </p:grpSpPr>
        <p:sp>
          <p:nvSpPr>
            <p:cNvPr id="2456" name="Google Shape;2456;p1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Tính toán Ma trận</a:t>
              </a:r>
              <a:endParaRPr b="1" sz="1800">
                <a:solidFill>
                  <a:schemeClr val="lt1"/>
                </a:solidFill>
                <a:latin typeface="Arial"/>
                <a:ea typeface="Arial"/>
                <a:cs typeface="Arial"/>
                <a:sym typeface="Arial"/>
              </a:endParaRPr>
            </a:p>
          </p:txBody>
        </p:sp>
        <p:sp>
          <p:nvSpPr>
            <p:cNvPr id="2457" name="Google Shape;2457;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458" name="Google Shape;2458;p100"/>
          <p:cNvSpPr/>
          <p:nvPr/>
        </p:nvSpPr>
        <p:spPr>
          <a:xfrm>
            <a:off x="449998" y="1196752"/>
            <a:ext cx="9004986"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rgbClr val="0C0C0C"/>
                </a:solidFill>
                <a:latin typeface="Arial"/>
                <a:ea typeface="Arial"/>
                <a:cs typeface="Arial"/>
                <a:sym typeface="Arial"/>
              </a:rPr>
              <a:t>Phép cộng, phép trừ và phép nhân vô hướng của ma trận</a:t>
            </a:r>
            <a:endParaRPr b="1" sz="2000">
              <a:solidFill>
                <a:srgbClr val="0C0C0C"/>
              </a:solidFill>
              <a:latin typeface="Arial"/>
              <a:ea typeface="Arial"/>
              <a:cs typeface="Arial"/>
              <a:sym typeface="Arial"/>
            </a:endParaRPr>
          </a:p>
        </p:txBody>
      </p:sp>
      <p:grpSp>
        <p:nvGrpSpPr>
          <p:cNvPr id="2459" name="Google Shape;2459;p100"/>
          <p:cNvGrpSpPr/>
          <p:nvPr/>
        </p:nvGrpSpPr>
        <p:grpSpPr>
          <a:xfrm>
            <a:off x="559816" y="1863106"/>
            <a:ext cx="8783192" cy="304186"/>
            <a:chOff x="559817" y="2083188"/>
            <a:chExt cx="8783192" cy="304186"/>
          </a:xfrm>
        </p:grpSpPr>
        <p:sp>
          <p:nvSpPr>
            <p:cNvPr id="2460" name="Google Shape;2460;p10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61" name="Google Shape;2461;p100"/>
            <p:cNvSpPr/>
            <p:nvPr/>
          </p:nvSpPr>
          <p:spPr>
            <a:xfrm>
              <a:off x="712182" y="2083188"/>
              <a:ext cx="8630827" cy="304186"/>
            </a:xfrm>
            <a:prstGeom prst="rect">
              <a:avLst/>
            </a:prstGeom>
            <a:blipFill rotWithShape="1">
              <a:blip r:embed="rId3">
                <a:alphaModFix/>
              </a:blip>
              <a:stretch>
                <a:fillRect b="-3999" l="-14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462" name="Google Shape;2462;p100"/>
          <p:cNvSpPr/>
          <p:nvPr/>
        </p:nvSpPr>
        <p:spPr>
          <a:xfrm flipH="1">
            <a:off x="3358806" y="2291929"/>
            <a:ext cx="3104774" cy="75342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2463" name="Google Shape;2463;p100"/>
          <p:cNvPicPr preferRelativeResize="0"/>
          <p:nvPr/>
        </p:nvPicPr>
        <p:blipFill rotWithShape="1">
          <a:blip r:embed="rId5">
            <a:alphaModFix/>
          </a:blip>
          <a:srcRect b="0" l="0" r="20723" t="0"/>
          <a:stretch/>
        </p:blipFill>
        <p:spPr>
          <a:xfrm>
            <a:off x="559816" y="3212976"/>
            <a:ext cx="8895167" cy="2736304"/>
          </a:xfrm>
          <a:prstGeom prst="rect">
            <a:avLst/>
          </a:prstGeom>
          <a:solidFill>
            <a:schemeClr val="lt1"/>
          </a:solidFill>
          <a:ln cap="flat" cmpd="sng" w="9525">
            <a:solidFill>
              <a:srgbClr val="D8D8D8"/>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2019-08-14T11:07:19Z</dcterms:created>
  <dc:creator>sena.kim</dc:creator>
</cp:coreProperties>
</file>